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3"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7" autoAdjust="0"/>
    <p:restoredTop sz="71252" autoAdjust="0"/>
  </p:normalViewPr>
  <p:slideViewPr>
    <p:cSldViewPr snapToGrid="0">
      <p:cViewPr varScale="1">
        <p:scale>
          <a:sx n="54" d="100"/>
          <a:sy n="54" d="100"/>
        </p:scale>
        <p:origin x="146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8D8B0-DEC6-4D85-AF34-2CB4B66E100B}" type="datetimeFigureOut">
              <a:rPr kumimoji="1" lang="ja-JP" altLang="en-US" smtClean="0"/>
              <a:t>2020/12/1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98EE22-1D8E-4C5D-B5CD-DB0DE9C89355}" type="slidenum">
              <a:rPr kumimoji="1" lang="ja-JP" altLang="en-US" smtClean="0"/>
              <a:t>‹#›</a:t>
            </a:fld>
            <a:endParaRPr kumimoji="1" lang="ja-JP" altLang="en-US"/>
          </a:p>
        </p:txBody>
      </p:sp>
    </p:spTree>
    <p:extLst>
      <p:ext uri="{BB962C8B-B14F-4D97-AF65-F5344CB8AC3E}">
        <p14:creationId xmlns:p14="http://schemas.microsoft.com/office/powerpoint/2010/main" val="23474214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薬が病気のタンパク質などに作用する化学反応の流れ</a:t>
            </a:r>
            <a:endParaRPr kumimoji="1" lang="en-US" altLang="ja-JP" dirty="0"/>
          </a:p>
          <a:p>
            <a:r>
              <a:rPr kumimoji="1" lang="ja-JP" altLang="en-US" dirty="0"/>
              <a:t>例えば、抗うつ薬は、脳のセロトニンレベルに影響を与える選択的セロトニン再取り込み阻害剤（</a:t>
            </a:r>
            <a:r>
              <a:rPr kumimoji="1" lang="en-US" altLang="ja-JP" dirty="0"/>
              <a:t>SSRI</a:t>
            </a:r>
            <a:r>
              <a:rPr kumimoji="1" lang="ja-JP" altLang="en-US" dirty="0"/>
              <a:t>）を持っている可能性があります</a:t>
            </a:r>
            <a:endParaRPr kumimoji="1" lang="en-US" altLang="ja-JP" dirty="0"/>
          </a:p>
          <a:p>
            <a:r>
              <a:rPr kumimoji="1" lang="en-US" altLang="ja-JP" dirty="0"/>
              <a:t>https://www.kaggle.com/sinamhd9/me</a:t>
            </a:r>
          </a:p>
          <a:p>
            <a:endParaRPr kumimoji="1" lang="en-US" altLang="ja-JP" dirty="0"/>
          </a:p>
          <a:p>
            <a:r>
              <a:rPr kumimoji="1" lang="ja-JP" altLang="en-US" dirty="0"/>
              <a:t>オプジーボは、</a:t>
            </a:r>
            <a:r>
              <a:rPr kumimoji="1" lang="en-US" altLang="ja-JP" dirty="0"/>
              <a:t>PD-1</a:t>
            </a:r>
            <a:r>
              <a:rPr kumimoji="1" lang="ja-JP" altLang="en-US" dirty="0"/>
              <a:t>と</a:t>
            </a:r>
            <a:r>
              <a:rPr kumimoji="1" lang="en-US" altLang="ja-JP" dirty="0"/>
              <a:t>PD-1</a:t>
            </a:r>
            <a:r>
              <a:rPr kumimoji="1" lang="ja-JP" altLang="en-US" dirty="0"/>
              <a:t>リガンド（</a:t>
            </a:r>
            <a:r>
              <a:rPr kumimoji="1" lang="en-US" altLang="ja-JP" dirty="0"/>
              <a:t>PD-L1</a:t>
            </a:r>
            <a:r>
              <a:rPr kumimoji="1" lang="ja-JP" altLang="en-US" dirty="0"/>
              <a:t>および</a:t>
            </a:r>
            <a:r>
              <a:rPr kumimoji="1" lang="en-US" altLang="ja-JP" dirty="0"/>
              <a:t>PD-L2</a:t>
            </a:r>
            <a:r>
              <a:rPr kumimoji="1" lang="ja-JP" altLang="en-US" dirty="0"/>
              <a:t>）との結合を阻害することで、がん細胞により不応答となっていた抗原特異的</a:t>
            </a:r>
            <a:r>
              <a:rPr kumimoji="1" lang="en-US" altLang="ja-JP" dirty="0"/>
              <a:t>T</a:t>
            </a:r>
            <a:r>
              <a:rPr kumimoji="1" lang="ja-JP" altLang="en-US" dirty="0"/>
              <a:t>細胞を回復・活性化させ、抗腫瘍効果を示す</a:t>
            </a:r>
          </a:p>
          <a:p>
            <a:r>
              <a:rPr kumimoji="1" lang="en-US" altLang="ja-JP" dirty="0"/>
              <a:t>https://www.opdivo.jp/basic-info/action/</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effectLst/>
                <a:latin typeface="Inter"/>
              </a:rPr>
              <a:t>遺伝子発現値や細胞生存率から</a:t>
            </a:r>
            <a:r>
              <a:rPr kumimoji="1" lang="ja-JP" altLang="en-US" dirty="0"/>
              <a:t>薬（化合物）の作用機序</a:t>
            </a:r>
            <a:r>
              <a:rPr kumimoji="1" lang="en-US" altLang="ja-JP" dirty="0"/>
              <a:t>(</a:t>
            </a:r>
            <a:r>
              <a:rPr kumimoji="1" lang="en-US" altLang="ja-JP" dirty="0" err="1"/>
              <a:t>MoA</a:t>
            </a:r>
            <a:r>
              <a:rPr kumimoji="1" lang="en-US" altLang="ja-JP" dirty="0"/>
              <a:t>)</a:t>
            </a:r>
            <a:r>
              <a:rPr kumimoji="1" lang="ja-JP" altLang="en-US" dirty="0"/>
              <a:t>の</a:t>
            </a:r>
            <a:r>
              <a:rPr lang="ja-JP" altLang="en-US" i="0" dirty="0">
                <a:effectLst/>
                <a:latin typeface="Inter"/>
              </a:rPr>
              <a:t>応答</a:t>
            </a:r>
            <a:r>
              <a:rPr kumimoji="1" lang="ja-JP" altLang="en-US" dirty="0"/>
              <a:t>を予測する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spc="100" dirty="0"/>
              <a:t>新薬（化合物）の実験で得られた生物学的活性値から、その新薬には何の</a:t>
            </a:r>
            <a:r>
              <a:rPr lang="en-US" altLang="ja-JP" sz="1200" spc="100" dirty="0" err="1"/>
              <a:t>MoA</a:t>
            </a:r>
            <a:r>
              <a:rPr lang="ja-JP" altLang="en-US" sz="1200" spc="100" dirty="0"/>
              <a:t>があるかを予測でき、創薬支援につながる</a:t>
            </a:r>
            <a:endParaRPr lang="en-US" altLang="ja-JP" sz="1200" spc="1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薬物がその</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2</a:t>
            </a:fld>
            <a:endParaRPr kumimoji="1" lang="ja-JP" altLang="en-US"/>
          </a:p>
        </p:txBody>
      </p:sp>
    </p:spTree>
    <p:extLst>
      <p:ext uri="{BB962C8B-B14F-4D97-AF65-F5344CB8AC3E}">
        <p14:creationId xmlns:p14="http://schemas.microsoft.com/office/powerpoint/2010/main" val="1325434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https://www.kaggle.com/c/lish-moa/data</a:t>
            </a:r>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3</a:t>
            </a:fld>
            <a:endParaRPr kumimoji="1" lang="ja-JP" altLang="en-US"/>
          </a:p>
        </p:txBody>
      </p:sp>
    </p:spTree>
    <p:extLst>
      <p:ext uri="{BB962C8B-B14F-4D97-AF65-F5344CB8AC3E}">
        <p14:creationId xmlns:p14="http://schemas.microsoft.com/office/powerpoint/2010/main" val="243134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https://www.kaggle.com/c/lish-moa/discussion/193363</a:t>
            </a:r>
          </a:p>
          <a:p>
            <a:r>
              <a:rPr kumimoji="1" lang="en-US" altLang="ja-JP" dirty="0"/>
              <a:t>https://www.kaggle.com/c/lish-moa/discussion/190693</a:t>
            </a:r>
          </a:p>
          <a:p>
            <a:endParaRPr kumimoji="1" lang="en-US" altLang="ja-JP" dirty="0"/>
          </a:p>
          <a:p>
            <a:r>
              <a:rPr lang="ja-JP" altLang="en-US" b="0" i="0" dirty="0">
                <a:effectLst/>
                <a:latin typeface="Inter"/>
              </a:rPr>
              <a:t>トレインセットと検証セットの両方に同じ薬剤からの実験が含まれる分割を引き起こす可能性があります。</a:t>
            </a:r>
            <a:endParaRPr kumimoji="1" lang="en-US" altLang="ja-JP" b="0" i="0" dirty="0">
              <a:effectLst/>
              <a:latin typeface="Inter"/>
            </a:endParaRPr>
          </a:p>
          <a:p>
            <a:r>
              <a:rPr kumimoji="1" lang="en-US" altLang="ja-JP" dirty="0"/>
              <a:t>https://www.kaggle.com/c/lish-moa/discussion/193702</a:t>
            </a:r>
          </a:p>
          <a:p>
            <a:endParaRPr kumimoji="1" lang="en-US" altLang="ja-JP" dirty="0"/>
          </a:p>
          <a:p>
            <a:pPr>
              <a:lnSpc>
                <a:spcPct val="120000"/>
              </a:lnSpc>
            </a:pPr>
            <a:r>
              <a:rPr lang="ja-JP" altLang="en-US" sz="2400" b="0" i="0" dirty="0">
                <a:latin typeface="游ゴシック 本文"/>
              </a:rPr>
              <a:t>薬の種類を識別する情報なし</a:t>
            </a:r>
            <a:endParaRPr lang="en-US" altLang="ja-JP" sz="2400" b="0" i="0" dirty="0">
              <a:latin typeface="游ゴシック 本文"/>
            </a:endParaRPr>
          </a:p>
          <a:p>
            <a:pPr>
              <a:lnSpc>
                <a:spcPct val="120000"/>
              </a:lnSpc>
            </a:pPr>
            <a:r>
              <a:rPr lang="en-US" altLang="ja-JP" sz="2000" dirty="0" err="1">
                <a:latin typeface="游ゴシック 本文"/>
              </a:rPr>
              <a:t>Kfold</a:t>
            </a:r>
            <a:r>
              <a:rPr lang="ja-JP" altLang="en-US" sz="2000" dirty="0">
                <a:latin typeface="游ゴシック 本文"/>
              </a:rPr>
              <a:t>で</a:t>
            </a:r>
            <a:r>
              <a:rPr lang="en-US" altLang="ja-JP" sz="2000" dirty="0">
                <a:latin typeface="游ゴシック 本文"/>
              </a:rPr>
              <a:t>CV</a:t>
            </a:r>
            <a:r>
              <a:rPr lang="ja-JP" altLang="en-US" sz="2000" dirty="0">
                <a:latin typeface="游ゴシック 本文"/>
              </a:rPr>
              <a:t>作ると同種の薬のデータが混じってリークする。薬の種類で</a:t>
            </a:r>
            <a:r>
              <a:rPr lang="en-US" altLang="ja-JP" sz="2000" dirty="0" err="1">
                <a:latin typeface="游ゴシック 本文"/>
              </a:rPr>
              <a:t>GroupKFold</a:t>
            </a:r>
            <a:r>
              <a:rPr lang="ja-JP" altLang="en-US" sz="2000" dirty="0">
                <a:latin typeface="游ゴシック 本文"/>
              </a:rPr>
              <a:t>したいができない</a:t>
            </a:r>
            <a:endParaRPr kumimoji="1" lang="en-US" altLang="ja-JP" sz="2000" dirty="0">
              <a:latin typeface="游ゴシック 本文"/>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4</a:t>
            </a:fld>
            <a:endParaRPr kumimoji="1" lang="ja-JP" altLang="en-US"/>
          </a:p>
        </p:txBody>
      </p:sp>
    </p:spTree>
    <p:extLst>
      <p:ext uri="{BB962C8B-B14F-4D97-AF65-F5344CB8AC3E}">
        <p14:creationId xmlns:p14="http://schemas.microsoft.com/office/powerpoint/2010/main" val="2205225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https://www.kaggle.com/c/lish-moa/overview/evaluation</a:t>
            </a:r>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6</a:t>
            </a:fld>
            <a:endParaRPr kumimoji="1" lang="ja-JP" altLang="en-US"/>
          </a:p>
        </p:txBody>
      </p:sp>
    </p:spTree>
    <p:extLst>
      <p:ext uri="{BB962C8B-B14F-4D97-AF65-F5344CB8AC3E}">
        <p14:creationId xmlns:p14="http://schemas.microsoft.com/office/powerpoint/2010/main" val="181508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74BC9D-8C5E-45B0-AA57-EC6BCAE9892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7E37ADB-F0F6-4837-8034-C5FFC7A7F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54385A8-AB95-4614-B06A-325B6D2E5B75}"/>
              </a:ext>
            </a:extLst>
          </p:cNvPr>
          <p:cNvSpPr>
            <a:spLocks noGrp="1"/>
          </p:cNvSpPr>
          <p:nvPr>
            <p:ph type="dt" sz="half" idx="10"/>
          </p:nvPr>
        </p:nvSpPr>
        <p:spPr/>
        <p:txBody>
          <a:bodyPr/>
          <a:lstStyle/>
          <a:p>
            <a:fld id="{DE38A0FA-1066-4405-A9B4-B20FDCFA17CE}" type="datetimeFigureOut">
              <a:rPr kumimoji="1" lang="ja-JP" altLang="en-US" smtClean="0"/>
              <a:t>2020/12/1</a:t>
            </a:fld>
            <a:endParaRPr kumimoji="1" lang="ja-JP" altLang="en-US"/>
          </a:p>
        </p:txBody>
      </p:sp>
      <p:sp>
        <p:nvSpPr>
          <p:cNvPr id="5" name="フッター プレースホルダー 4">
            <a:extLst>
              <a:ext uri="{FF2B5EF4-FFF2-40B4-BE49-F238E27FC236}">
                <a16:creationId xmlns:a16="http://schemas.microsoft.com/office/drawing/2014/main" id="{1363C4EC-1D7A-4376-B4C0-28F84388C8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7FFF8B-3592-4BC2-B740-CB31B06361EE}"/>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93058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4F1F94-13FD-4325-8F50-80AE7F09A88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345CE1A-6A29-4D80-9178-41E4E7A5ADE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A3A38F-DFD3-42C6-A1FF-0A0057B69213}"/>
              </a:ext>
            </a:extLst>
          </p:cNvPr>
          <p:cNvSpPr>
            <a:spLocks noGrp="1"/>
          </p:cNvSpPr>
          <p:nvPr>
            <p:ph type="dt" sz="half" idx="10"/>
          </p:nvPr>
        </p:nvSpPr>
        <p:spPr/>
        <p:txBody>
          <a:bodyPr/>
          <a:lstStyle/>
          <a:p>
            <a:fld id="{DE38A0FA-1066-4405-A9B4-B20FDCFA17CE}" type="datetimeFigureOut">
              <a:rPr kumimoji="1" lang="ja-JP" altLang="en-US" smtClean="0"/>
              <a:t>2020/12/1</a:t>
            </a:fld>
            <a:endParaRPr kumimoji="1" lang="ja-JP" altLang="en-US"/>
          </a:p>
        </p:txBody>
      </p:sp>
      <p:sp>
        <p:nvSpPr>
          <p:cNvPr id="5" name="フッター プレースホルダー 4">
            <a:extLst>
              <a:ext uri="{FF2B5EF4-FFF2-40B4-BE49-F238E27FC236}">
                <a16:creationId xmlns:a16="http://schemas.microsoft.com/office/drawing/2014/main" id="{E76D3C08-5744-4C90-8CD6-997C8DF955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007BF5-9B86-404F-871D-E790B3DCAB35}"/>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224943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0A5D5E4-DD0C-4D03-A80F-FE1EE703851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C39319-AEDE-467C-9BEF-93FC6141570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1A47C5-AE15-4E01-A7C0-A9BDD9AA1487}"/>
              </a:ext>
            </a:extLst>
          </p:cNvPr>
          <p:cNvSpPr>
            <a:spLocks noGrp="1"/>
          </p:cNvSpPr>
          <p:nvPr>
            <p:ph type="dt" sz="half" idx="10"/>
          </p:nvPr>
        </p:nvSpPr>
        <p:spPr/>
        <p:txBody>
          <a:bodyPr/>
          <a:lstStyle/>
          <a:p>
            <a:fld id="{DE38A0FA-1066-4405-A9B4-B20FDCFA17CE}" type="datetimeFigureOut">
              <a:rPr kumimoji="1" lang="ja-JP" altLang="en-US" smtClean="0"/>
              <a:t>2020/12/1</a:t>
            </a:fld>
            <a:endParaRPr kumimoji="1" lang="ja-JP" altLang="en-US"/>
          </a:p>
        </p:txBody>
      </p:sp>
      <p:sp>
        <p:nvSpPr>
          <p:cNvPr id="5" name="フッター プレースホルダー 4">
            <a:extLst>
              <a:ext uri="{FF2B5EF4-FFF2-40B4-BE49-F238E27FC236}">
                <a16:creationId xmlns:a16="http://schemas.microsoft.com/office/drawing/2014/main" id="{756588EA-C025-4B4B-A07F-2CDD3BCA80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B7E5BA-D3F3-45AA-AB8F-A5C111A57A62}"/>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313972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6E660-D411-4F7B-905A-AD8E9A7F94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A9B88E-1F22-42E4-95FE-5DEB6F1208D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1E2B80-51D2-4884-B98B-068BD21685B0}"/>
              </a:ext>
            </a:extLst>
          </p:cNvPr>
          <p:cNvSpPr>
            <a:spLocks noGrp="1"/>
          </p:cNvSpPr>
          <p:nvPr>
            <p:ph type="dt" sz="half" idx="10"/>
          </p:nvPr>
        </p:nvSpPr>
        <p:spPr/>
        <p:txBody>
          <a:bodyPr/>
          <a:lstStyle/>
          <a:p>
            <a:fld id="{DE38A0FA-1066-4405-A9B4-B20FDCFA17CE}" type="datetimeFigureOut">
              <a:rPr kumimoji="1" lang="ja-JP" altLang="en-US" smtClean="0"/>
              <a:t>2020/12/1</a:t>
            </a:fld>
            <a:endParaRPr kumimoji="1" lang="ja-JP" altLang="en-US"/>
          </a:p>
        </p:txBody>
      </p:sp>
      <p:sp>
        <p:nvSpPr>
          <p:cNvPr id="5" name="フッター プレースホルダー 4">
            <a:extLst>
              <a:ext uri="{FF2B5EF4-FFF2-40B4-BE49-F238E27FC236}">
                <a16:creationId xmlns:a16="http://schemas.microsoft.com/office/drawing/2014/main" id="{58DCB243-75B5-469E-A3DA-AA998D2F8E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7900A7-EEA8-42C3-A108-B35F19C1F486}"/>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233797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27745-F022-4A9B-9DD1-6871639E20B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ADB768-D4A1-494B-9482-CADB5A2D7D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CBE4AE3-CD48-42F1-9B0B-DEC3117FB531}"/>
              </a:ext>
            </a:extLst>
          </p:cNvPr>
          <p:cNvSpPr>
            <a:spLocks noGrp="1"/>
          </p:cNvSpPr>
          <p:nvPr>
            <p:ph type="dt" sz="half" idx="10"/>
          </p:nvPr>
        </p:nvSpPr>
        <p:spPr/>
        <p:txBody>
          <a:bodyPr/>
          <a:lstStyle/>
          <a:p>
            <a:fld id="{DE38A0FA-1066-4405-A9B4-B20FDCFA17CE}" type="datetimeFigureOut">
              <a:rPr kumimoji="1" lang="ja-JP" altLang="en-US" smtClean="0"/>
              <a:t>2020/12/1</a:t>
            </a:fld>
            <a:endParaRPr kumimoji="1" lang="ja-JP" altLang="en-US"/>
          </a:p>
        </p:txBody>
      </p:sp>
      <p:sp>
        <p:nvSpPr>
          <p:cNvPr id="5" name="フッター プレースホルダー 4">
            <a:extLst>
              <a:ext uri="{FF2B5EF4-FFF2-40B4-BE49-F238E27FC236}">
                <a16:creationId xmlns:a16="http://schemas.microsoft.com/office/drawing/2014/main" id="{E9D5B5EA-E8E1-4D3F-BC46-2A42F77C8D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2F854-A7D2-45E1-A236-127D5914B19B}"/>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50252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9580C-1BA4-4454-A490-37BB0E0AD2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7E118D-8E62-4F94-AA9C-3980C16B3D0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A59FCCF-8C3B-4B0A-BE88-DC3C1D05A6C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2F015-513D-48F9-8D80-A9ADBA317F07}"/>
              </a:ext>
            </a:extLst>
          </p:cNvPr>
          <p:cNvSpPr>
            <a:spLocks noGrp="1"/>
          </p:cNvSpPr>
          <p:nvPr>
            <p:ph type="dt" sz="half" idx="10"/>
          </p:nvPr>
        </p:nvSpPr>
        <p:spPr/>
        <p:txBody>
          <a:bodyPr/>
          <a:lstStyle/>
          <a:p>
            <a:fld id="{DE38A0FA-1066-4405-A9B4-B20FDCFA17CE}" type="datetimeFigureOut">
              <a:rPr kumimoji="1" lang="ja-JP" altLang="en-US" smtClean="0"/>
              <a:t>2020/12/1</a:t>
            </a:fld>
            <a:endParaRPr kumimoji="1" lang="ja-JP" altLang="en-US"/>
          </a:p>
        </p:txBody>
      </p:sp>
      <p:sp>
        <p:nvSpPr>
          <p:cNvPr id="6" name="フッター プレースホルダー 5">
            <a:extLst>
              <a:ext uri="{FF2B5EF4-FFF2-40B4-BE49-F238E27FC236}">
                <a16:creationId xmlns:a16="http://schemas.microsoft.com/office/drawing/2014/main" id="{2312C695-D4E7-4716-9243-FC0448AADA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E5503A-3289-4DD3-8472-46FB7A0B43B3}"/>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79701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D19373-C4E5-49C1-BDF9-95CC186C2B9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8DAD7E-B41F-4A47-ADE4-D319E57FEF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BC0D0FD-2D0B-4F78-9222-AEFCD0A7F5D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6D21EEB-0DF9-46FA-9D9F-66E891E784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7B6E77C-66D6-4A17-8D4E-9AB4D665781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74C5DCF-445E-4E56-94A8-7E79A6625132}"/>
              </a:ext>
            </a:extLst>
          </p:cNvPr>
          <p:cNvSpPr>
            <a:spLocks noGrp="1"/>
          </p:cNvSpPr>
          <p:nvPr>
            <p:ph type="dt" sz="half" idx="10"/>
          </p:nvPr>
        </p:nvSpPr>
        <p:spPr/>
        <p:txBody>
          <a:bodyPr/>
          <a:lstStyle/>
          <a:p>
            <a:fld id="{DE38A0FA-1066-4405-A9B4-B20FDCFA17CE}" type="datetimeFigureOut">
              <a:rPr kumimoji="1" lang="ja-JP" altLang="en-US" smtClean="0"/>
              <a:t>2020/12/1</a:t>
            </a:fld>
            <a:endParaRPr kumimoji="1" lang="ja-JP" altLang="en-US"/>
          </a:p>
        </p:txBody>
      </p:sp>
      <p:sp>
        <p:nvSpPr>
          <p:cNvPr id="8" name="フッター プレースホルダー 7">
            <a:extLst>
              <a:ext uri="{FF2B5EF4-FFF2-40B4-BE49-F238E27FC236}">
                <a16:creationId xmlns:a16="http://schemas.microsoft.com/office/drawing/2014/main" id="{FF43F955-C19C-4A75-BD0F-2228F93CE62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89E64E8-D312-4889-A800-770F96EDC49E}"/>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83834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136F0-7EAD-4926-885F-93E252F472A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51FE89E-A29C-4A77-B728-EE87CBF81A6B}"/>
              </a:ext>
            </a:extLst>
          </p:cNvPr>
          <p:cNvSpPr>
            <a:spLocks noGrp="1"/>
          </p:cNvSpPr>
          <p:nvPr>
            <p:ph type="dt" sz="half" idx="10"/>
          </p:nvPr>
        </p:nvSpPr>
        <p:spPr/>
        <p:txBody>
          <a:bodyPr/>
          <a:lstStyle/>
          <a:p>
            <a:fld id="{DE38A0FA-1066-4405-A9B4-B20FDCFA17CE}" type="datetimeFigureOut">
              <a:rPr kumimoji="1" lang="ja-JP" altLang="en-US" smtClean="0"/>
              <a:t>2020/12/1</a:t>
            </a:fld>
            <a:endParaRPr kumimoji="1" lang="ja-JP" altLang="en-US"/>
          </a:p>
        </p:txBody>
      </p:sp>
      <p:sp>
        <p:nvSpPr>
          <p:cNvPr id="4" name="フッター プレースホルダー 3">
            <a:extLst>
              <a:ext uri="{FF2B5EF4-FFF2-40B4-BE49-F238E27FC236}">
                <a16:creationId xmlns:a16="http://schemas.microsoft.com/office/drawing/2014/main" id="{4A99A50F-C1B2-4142-A1FE-B3086AB731E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BA9585-DDCC-421E-98BC-38E2552C7D98}"/>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357486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0D16D28-F21A-4895-8955-A58DA7B33A07}"/>
              </a:ext>
            </a:extLst>
          </p:cNvPr>
          <p:cNvSpPr>
            <a:spLocks noGrp="1"/>
          </p:cNvSpPr>
          <p:nvPr>
            <p:ph type="dt" sz="half" idx="10"/>
          </p:nvPr>
        </p:nvSpPr>
        <p:spPr/>
        <p:txBody>
          <a:bodyPr/>
          <a:lstStyle/>
          <a:p>
            <a:fld id="{DE38A0FA-1066-4405-A9B4-B20FDCFA17CE}" type="datetimeFigureOut">
              <a:rPr kumimoji="1" lang="ja-JP" altLang="en-US" smtClean="0"/>
              <a:t>2020/12/1</a:t>
            </a:fld>
            <a:endParaRPr kumimoji="1" lang="ja-JP" altLang="en-US"/>
          </a:p>
        </p:txBody>
      </p:sp>
      <p:sp>
        <p:nvSpPr>
          <p:cNvPr id="3" name="フッター プレースホルダー 2">
            <a:extLst>
              <a:ext uri="{FF2B5EF4-FFF2-40B4-BE49-F238E27FC236}">
                <a16:creationId xmlns:a16="http://schemas.microsoft.com/office/drawing/2014/main" id="{87762B38-DEF8-40D5-A425-E336789932C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600B57-41B8-4D9F-B9C7-B9633C49CBE1}"/>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1687696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C114-FB00-4B9D-BDC5-EE7650E180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4F9C32-FACB-425D-BB03-3A6BF759E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2BA2C1E-A098-4219-88DC-6464C992B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D823F60-C6EA-455E-A351-7F4A3D0D7ED2}"/>
              </a:ext>
            </a:extLst>
          </p:cNvPr>
          <p:cNvSpPr>
            <a:spLocks noGrp="1"/>
          </p:cNvSpPr>
          <p:nvPr>
            <p:ph type="dt" sz="half" idx="10"/>
          </p:nvPr>
        </p:nvSpPr>
        <p:spPr/>
        <p:txBody>
          <a:bodyPr/>
          <a:lstStyle/>
          <a:p>
            <a:fld id="{DE38A0FA-1066-4405-A9B4-B20FDCFA17CE}" type="datetimeFigureOut">
              <a:rPr kumimoji="1" lang="ja-JP" altLang="en-US" smtClean="0"/>
              <a:t>2020/12/1</a:t>
            </a:fld>
            <a:endParaRPr kumimoji="1" lang="ja-JP" altLang="en-US"/>
          </a:p>
        </p:txBody>
      </p:sp>
      <p:sp>
        <p:nvSpPr>
          <p:cNvPr id="6" name="フッター プレースホルダー 5">
            <a:extLst>
              <a:ext uri="{FF2B5EF4-FFF2-40B4-BE49-F238E27FC236}">
                <a16:creationId xmlns:a16="http://schemas.microsoft.com/office/drawing/2014/main" id="{9E61F1C9-5D28-412B-9D3B-2C8523EF81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EE274C-E57F-486D-958F-C4E61B8861A1}"/>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99696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D495AD-8C7D-4641-97C6-4649A874B0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C3EF87B-6372-42B1-BBA4-D398AF22F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C943-C1A9-4145-8719-5FE31DD44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2CF0CD-974D-41C5-B41F-D2C52E107B18}"/>
              </a:ext>
            </a:extLst>
          </p:cNvPr>
          <p:cNvSpPr>
            <a:spLocks noGrp="1"/>
          </p:cNvSpPr>
          <p:nvPr>
            <p:ph type="dt" sz="half" idx="10"/>
          </p:nvPr>
        </p:nvSpPr>
        <p:spPr/>
        <p:txBody>
          <a:bodyPr/>
          <a:lstStyle/>
          <a:p>
            <a:fld id="{DE38A0FA-1066-4405-A9B4-B20FDCFA17CE}" type="datetimeFigureOut">
              <a:rPr kumimoji="1" lang="ja-JP" altLang="en-US" smtClean="0"/>
              <a:t>2020/12/1</a:t>
            </a:fld>
            <a:endParaRPr kumimoji="1" lang="ja-JP" altLang="en-US"/>
          </a:p>
        </p:txBody>
      </p:sp>
      <p:sp>
        <p:nvSpPr>
          <p:cNvPr id="6" name="フッター プレースホルダー 5">
            <a:extLst>
              <a:ext uri="{FF2B5EF4-FFF2-40B4-BE49-F238E27FC236}">
                <a16:creationId xmlns:a16="http://schemas.microsoft.com/office/drawing/2014/main" id="{D4307C9D-0E00-41E2-83F7-AE1B708AA6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4094E5-8D73-4314-AEE2-E60C42E05217}"/>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281504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71246F2-5849-40C6-9CB6-4920A5666D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509324-4027-4D4D-9242-998EBF86B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70B41A-C892-45D2-ABA4-3C44D2C9AC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8A0FA-1066-4405-A9B4-B20FDCFA17CE}" type="datetimeFigureOut">
              <a:rPr kumimoji="1" lang="ja-JP" altLang="en-US" smtClean="0"/>
              <a:t>2020/12/1</a:t>
            </a:fld>
            <a:endParaRPr kumimoji="1" lang="ja-JP" altLang="en-US"/>
          </a:p>
        </p:txBody>
      </p:sp>
      <p:sp>
        <p:nvSpPr>
          <p:cNvPr id="5" name="フッター プレースホルダー 4">
            <a:extLst>
              <a:ext uri="{FF2B5EF4-FFF2-40B4-BE49-F238E27FC236}">
                <a16:creationId xmlns:a16="http://schemas.microsoft.com/office/drawing/2014/main" id="{692CA14E-B175-4623-A623-4C935664F1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0E790D1-001A-4E1C-B856-40F7BEF52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659196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645411-A66B-4259-BDA1-BA04D5027DFF}"/>
              </a:ext>
            </a:extLst>
          </p:cNvPr>
          <p:cNvSpPr>
            <a:spLocks noGrp="1"/>
          </p:cNvSpPr>
          <p:nvPr>
            <p:ph type="ctrTitle"/>
          </p:nvPr>
        </p:nvSpPr>
        <p:spPr/>
        <p:txBody>
          <a:bodyPr/>
          <a:lstStyle/>
          <a:p>
            <a:r>
              <a:rPr kumimoji="1" lang="en-US" altLang="ja-JP" dirty="0"/>
              <a:t>Kaggle </a:t>
            </a:r>
            <a:r>
              <a:rPr kumimoji="1" lang="en-US" altLang="ja-JP" dirty="0" err="1"/>
              <a:t>MoA</a:t>
            </a:r>
            <a:endParaRPr kumimoji="1" lang="ja-JP" altLang="en-US" dirty="0"/>
          </a:p>
        </p:txBody>
      </p:sp>
      <p:sp>
        <p:nvSpPr>
          <p:cNvPr id="3" name="字幕 2">
            <a:extLst>
              <a:ext uri="{FF2B5EF4-FFF2-40B4-BE49-F238E27FC236}">
                <a16:creationId xmlns:a16="http://schemas.microsoft.com/office/drawing/2014/main" id="{279BA12C-61AC-4632-B739-B52AAFCCFE50}"/>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00769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440547" y="156630"/>
            <a:ext cx="11092543" cy="888488"/>
          </a:xfrm>
        </p:spPr>
        <p:txBody>
          <a:bodyPr>
            <a:normAutofit/>
          </a:bodyPr>
          <a:lstStyle/>
          <a:p>
            <a:r>
              <a:rPr kumimoji="1" lang="ja-JP" altLang="en-US" sz="3600" dirty="0"/>
              <a:t>コンペ概要</a:t>
            </a:r>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519953" y="1272989"/>
            <a:ext cx="10833847" cy="5351061"/>
          </a:xfrm>
        </p:spPr>
        <p:txBody>
          <a:bodyPr>
            <a:noAutofit/>
          </a:bodyPr>
          <a:lstStyle/>
          <a:p>
            <a:pPr marL="0" indent="0">
              <a:lnSpc>
                <a:spcPct val="100000"/>
              </a:lnSpc>
              <a:spcBef>
                <a:spcPts val="600"/>
              </a:spcBef>
              <a:buClr>
                <a:schemeClr val="accent5"/>
              </a:buClr>
              <a:buNone/>
            </a:pPr>
            <a:r>
              <a:rPr lang="ja-JP" altLang="en-US" sz="2400" b="1" i="0" spc="100" dirty="0">
                <a:solidFill>
                  <a:srgbClr val="24292E"/>
                </a:solidFill>
                <a:effectLst/>
                <a:latin typeface="-apple-system"/>
              </a:rPr>
              <a:t>薬の作用機序</a:t>
            </a:r>
            <a:r>
              <a:rPr lang="en-US" altLang="ja-JP" sz="2400" b="1" i="0" spc="100" dirty="0">
                <a:solidFill>
                  <a:srgbClr val="24292E"/>
                </a:solidFill>
                <a:effectLst/>
                <a:latin typeface="-apple-system"/>
              </a:rPr>
              <a:t>(</a:t>
            </a:r>
            <a:r>
              <a:rPr lang="en-US" altLang="ja-JP" sz="2400" b="1" i="0" spc="100" dirty="0" err="1">
                <a:solidFill>
                  <a:srgbClr val="24292E"/>
                </a:solidFill>
                <a:effectLst/>
                <a:latin typeface="-apple-system"/>
              </a:rPr>
              <a:t>MoA</a:t>
            </a:r>
            <a:r>
              <a:rPr lang="en-US" altLang="ja-JP" sz="2400" b="1" i="0" spc="100" dirty="0">
                <a:solidFill>
                  <a:srgbClr val="24292E"/>
                </a:solidFill>
                <a:effectLst/>
                <a:latin typeface="-apple-system"/>
              </a:rPr>
              <a:t>)</a:t>
            </a:r>
            <a:r>
              <a:rPr lang="ja-JP" altLang="en-US" sz="2400" b="1" i="0" spc="100" dirty="0">
                <a:solidFill>
                  <a:srgbClr val="24292E"/>
                </a:solidFill>
                <a:effectLst/>
                <a:latin typeface="-apple-system"/>
              </a:rPr>
              <a:t>の応答を予測する</a:t>
            </a:r>
            <a:endParaRPr lang="en-US" altLang="ja-JP" sz="2400" b="1" spc="100" dirty="0">
              <a:solidFill>
                <a:srgbClr val="24292E"/>
              </a:solidFill>
              <a:latin typeface="Inter"/>
            </a:endParaRPr>
          </a:p>
          <a:p>
            <a:pPr indent="-360000">
              <a:lnSpc>
                <a:spcPct val="100000"/>
              </a:lnSpc>
              <a:spcBef>
                <a:spcPts val="600"/>
              </a:spcBef>
              <a:buClr>
                <a:schemeClr val="accent5"/>
              </a:buClr>
              <a:buFont typeface="Wingdings" panose="05000000000000000000" pitchFamily="2" charset="2"/>
              <a:buChar char="l"/>
            </a:pPr>
            <a:r>
              <a:rPr kumimoji="1" lang="en-US" altLang="ja-JP" sz="2000" spc="100" dirty="0" err="1"/>
              <a:t>MoA</a:t>
            </a:r>
            <a:r>
              <a:rPr lang="en-US" altLang="ja-JP" sz="2000" spc="100" dirty="0"/>
              <a:t>(</a:t>
            </a:r>
            <a:r>
              <a:rPr kumimoji="1" lang="en-US" altLang="ja-JP" sz="2000" spc="100" dirty="0"/>
              <a:t>mechanism of action): </a:t>
            </a:r>
            <a:r>
              <a:rPr kumimoji="1" lang="ja-JP" altLang="en-US" sz="2000" spc="100" dirty="0"/>
              <a:t>薬理作用を生み出す生化学的相互作用</a:t>
            </a:r>
            <a:endParaRPr lang="en-US" altLang="ja-JP" sz="2000" spc="100" dirty="0"/>
          </a:p>
          <a:p>
            <a:pPr indent="-360000">
              <a:lnSpc>
                <a:spcPct val="100000"/>
              </a:lnSpc>
              <a:spcBef>
                <a:spcPts val="600"/>
              </a:spcBef>
              <a:buClr>
                <a:schemeClr val="accent5"/>
              </a:buClr>
              <a:buFont typeface="Wingdings" panose="05000000000000000000" pitchFamily="2" charset="2"/>
              <a:buChar char="l"/>
            </a:pPr>
            <a:r>
              <a:rPr kumimoji="1" lang="ja-JP" altLang="en-US" sz="2000" spc="100" dirty="0"/>
              <a:t>抗うつ薬は、脳のセロトニンに影響を与える選択的セロトニン再取り込み阻害薬（</a:t>
            </a:r>
            <a:r>
              <a:rPr kumimoji="1" lang="en-US" altLang="ja-JP" sz="2000" spc="100" dirty="0"/>
              <a:t>SSRI</a:t>
            </a:r>
            <a:r>
              <a:rPr kumimoji="1" lang="ja-JP" altLang="en-US" sz="2000" spc="100" dirty="0"/>
              <a:t>）を持っている</a:t>
            </a:r>
            <a:endParaRPr lang="en-US" altLang="ja-JP" sz="2000" spc="100" dirty="0"/>
          </a:p>
          <a:p>
            <a:pPr indent="-360000">
              <a:lnSpc>
                <a:spcPct val="100000"/>
              </a:lnSpc>
              <a:spcBef>
                <a:spcPts val="600"/>
              </a:spcBef>
              <a:buClr>
                <a:schemeClr val="accent5"/>
              </a:buClr>
              <a:buFont typeface="Wingdings" panose="05000000000000000000" pitchFamily="2" charset="2"/>
              <a:buChar char="l"/>
            </a:pPr>
            <a:r>
              <a:rPr kumimoji="1" lang="en-US" altLang="ja-JP" sz="2000" spc="100" dirty="0"/>
              <a:t>SSRI</a:t>
            </a:r>
            <a:r>
              <a:rPr kumimoji="1" lang="ja-JP" altLang="en-US" sz="2000" spc="100" dirty="0"/>
              <a:t>のような薬理作用の有り</a:t>
            </a:r>
            <a:r>
              <a:rPr kumimoji="1" lang="en-US" altLang="ja-JP" sz="2000" spc="100" dirty="0"/>
              <a:t>/</a:t>
            </a:r>
            <a:r>
              <a:rPr kumimoji="1" lang="ja-JP" altLang="en-US" sz="2000" spc="100" dirty="0"/>
              <a:t>無し</a:t>
            </a:r>
            <a:r>
              <a:rPr kumimoji="1" lang="en-US" altLang="ja-JP" sz="2000" spc="100" dirty="0"/>
              <a:t>(1/0</a:t>
            </a:r>
            <a:r>
              <a:rPr lang="en-US" altLang="ja-JP" sz="2000" spc="100" dirty="0"/>
              <a:t>)</a:t>
            </a:r>
            <a:r>
              <a:rPr kumimoji="1" lang="ja-JP" altLang="en-US" sz="2000" spc="100" dirty="0"/>
              <a:t>が本コンペのクラス</a:t>
            </a:r>
            <a:endParaRPr lang="en-US" altLang="ja-JP" sz="2000" spc="100" dirty="0"/>
          </a:p>
          <a:p>
            <a:pPr marL="0" indent="0">
              <a:lnSpc>
                <a:spcPct val="100000"/>
              </a:lnSpc>
              <a:spcBef>
                <a:spcPts val="600"/>
              </a:spcBef>
              <a:buClr>
                <a:schemeClr val="accent5"/>
              </a:buClr>
              <a:buNone/>
            </a:pPr>
            <a:endParaRPr lang="en-US" altLang="ja-JP" sz="2400" spc="100" dirty="0"/>
          </a:p>
          <a:p>
            <a:pPr marL="0" indent="0">
              <a:lnSpc>
                <a:spcPct val="100000"/>
              </a:lnSpc>
              <a:spcBef>
                <a:spcPts val="600"/>
              </a:spcBef>
              <a:buClr>
                <a:schemeClr val="accent5"/>
              </a:buClr>
              <a:buNone/>
            </a:pPr>
            <a:r>
              <a:rPr kumimoji="1" lang="ja-JP" altLang="en-US" sz="2400" b="1" spc="100" dirty="0"/>
              <a:t>マルチラベル分類問題</a:t>
            </a:r>
            <a:endParaRPr kumimoji="1" lang="en-US" altLang="ja-JP" sz="2400" b="1" spc="100" dirty="0"/>
          </a:p>
          <a:p>
            <a:pPr indent="-360000">
              <a:lnSpc>
                <a:spcPct val="100000"/>
              </a:lnSpc>
              <a:spcBef>
                <a:spcPts val="600"/>
              </a:spcBef>
              <a:buClr>
                <a:schemeClr val="accent5"/>
              </a:buClr>
              <a:buFont typeface="Wingdings" panose="05000000000000000000" pitchFamily="2" charset="2"/>
              <a:buChar char="l"/>
            </a:pPr>
            <a:r>
              <a:rPr lang="ja-JP" altLang="en-US" sz="2000" b="0" i="0">
                <a:effectLst/>
                <a:latin typeface="Inter"/>
              </a:rPr>
              <a:t>ラベルは非常</a:t>
            </a:r>
            <a:r>
              <a:rPr lang="ja-JP" altLang="en-US" sz="2000" b="0" i="0" dirty="0">
                <a:effectLst/>
                <a:latin typeface="Inter"/>
              </a:rPr>
              <a:t>に不均衡（</a:t>
            </a:r>
            <a:r>
              <a:rPr lang="en-US" altLang="ja-JP" sz="2000" b="0" i="0" dirty="0">
                <a:effectLst/>
                <a:latin typeface="Inter"/>
              </a:rPr>
              <a:t>0</a:t>
            </a:r>
            <a:r>
              <a:rPr lang="ja-JP" altLang="en-US" sz="2000" b="0" i="0" dirty="0">
                <a:effectLst/>
                <a:latin typeface="Inter"/>
              </a:rPr>
              <a:t>のラベルが大半で</a:t>
            </a:r>
            <a:r>
              <a:rPr lang="en-US" altLang="ja-JP" sz="2000" b="0" i="0" dirty="0">
                <a:effectLst/>
                <a:latin typeface="Inter"/>
              </a:rPr>
              <a:t>1</a:t>
            </a:r>
            <a:r>
              <a:rPr lang="ja-JP" altLang="en-US" sz="2000" b="0" i="0" dirty="0">
                <a:effectLst/>
                <a:latin typeface="Inter"/>
              </a:rPr>
              <a:t>のラベルが非常に少ない）</a:t>
            </a:r>
            <a:endParaRPr kumimoji="1" lang="en-US" altLang="ja-JP" sz="2000" dirty="0"/>
          </a:p>
          <a:p>
            <a:pPr marL="0" indent="0">
              <a:lnSpc>
                <a:spcPct val="100000"/>
              </a:lnSpc>
              <a:spcBef>
                <a:spcPts val="600"/>
              </a:spcBef>
              <a:buClr>
                <a:schemeClr val="accent5"/>
              </a:buClr>
              <a:buNone/>
            </a:pPr>
            <a:endParaRPr lang="en-US" altLang="ja-JP" sz="2400" spc="100" dirty="0"/>
          </a:p>
          <a:p>
            <a:pPr marL="0" indent="0">
              <a:lnSpc>
                <a:spcPct val="100000"/>
              </a:lnSpc>
              <a:spcBef>
                <a:spcPts val="600"/>
              </a:spcBef>
              <a:buClr>
                <a:schemeClr val="accent5"/>
              </a:buClr>
              <a:buNone/>
            </a:pPr>
            <a:r>
              <a:rPr lang="ja-JP" altLang="en-US" sz="2400" b="1" spc="100" dirty="0"/>
              <a:t>テーブルデータ</a:t>
            </a:r>
            <a:endParaRPr lang="en-US" altLang="ja-JP" sz="2400" b="1" spc="100" dirty="0"/>
          </a:p>
          <a:p>
            <a:pPr indent="-360000">
              <a:lnSpc>
                <a:spcPct val="100000"/>
              </a:lnSpc>
              <a:spcBef>
                <a:spcPts val="600"/>
              </a:spcBef>
              <a:buClr>
                <a:schemeClr val="accent5"/>
              </a:buClr>
              <a:buFont typeface="Wingdings" panose="05000000000000000000" pitchFamily="2" charset="2"/>
              <a:buChar char="l"/>
            </a:pPr>
            <a:r>
              <a:rPr lang="en-US" altLang="ja-JP" sz="2000" spc="100" dirty="0"/>
              <a:t>train data: 23,814</a:t>
            </a:r>
            <a:r>
              <a:rPr lang="ja-JP" altLang="en-US" sz="2000" spc="100" dirty="0"/>
              <a:t>行、</a:t>
            </a:r>
            <a:r>
              <a:rPr lang="en-US" altLang="ja-JP" sz="2000" spc="100" dirty="0"/>
              <a:t>public test data: 3,982</a:t>
            </a:r>
            <a:r>
              <a:rPr lang="ja-JP" altLang="en-US" sz="2000" spc="100" dirty="0"/>
              <a:t>行</a:t>
            </a:r>
            <a:endParaRPr lang="en-US" altLang="ja-JP" sz="2000" spc="100" dirty="0"/>
          </a:p>
          <a:p>
            <a:pPr indent="-360000">
              <a:lnSpc>
                <a:spcPct val="100000"/>
              </a:lnSpc>
              <a:spcBef>
                <a:spcPts val="600"/>
              </a:spcBef>
              <a:buClr>
                <a:schemeClr val="accent5"/>
              </a:buClr>
              <a:buFont typeface="Wingdings" panose="05000000000000000000" pitchFamily="2" charset="2"/>
              <a:buChar char="l"/>
            </a:pPr>
            <a:r>
              <a:rPr lang="en-US" altLang="ja-JP" sz="2000" spc="100" dirty="0"/>
              <a:t>private test data</a:t>
            </a:r>
            <a:r>
              <a:rPr lang="ja-JP" altLang="en-US" sz="2000" spc="100" dirty="0"/>
              <a:t>は</a:t>
            </a:r>
            <a:r>
              <a:rPr lang="en-US" altLang="ja-JP" sz="2000" spc="100" dirty="0"/>
              <a:t>public</a:t>
            </a:r>
            <a:r>
              <a:rPr lang="ja-JP" altLang="en-US" sz="2000" spc="100" dirty="0"/>
              <a:t>の</a:t>
            </a:r>
            <a:r>
              <a:rPr lang="en-US" altLang="ja-JP" sz="2000" spc="100" dirty="0"/>
              <a:t>4</a:t>
            </a:r>
            <a:r>
              <a:rPr lang="ja-JP" altLang="en-US" sz="2000" spc="100" dirty="0"/>
              <a:t>倍。</a:t>
            </a:r>
            <a:r>
              <a:rPr lang="ja-JP" altLang="en-US" sz="1800" spc="100" dirty="0"/>
              <a:t>コンペ終了後</a:t>
            </a:r>
            <a:r>
              <a:rPr lang="en-US" altLang="ja-JP" sz="1800" spc="100" dirty="0"/>
              <a:t>private test set</a:t>
            </a:r>
            <a:r>
              <a:rPr lang="ja-JP" altLang="en-US" sz="1800" spc="100" dirty="0"/>
              <a:t>追加されて順位決まる</a:t>
            </a:r>
            <a:endParaRPr lang="en-US" altLang="ja-JP" sz="1800" spc="100" dirty="0"/>
          </a:p>
          <a:p>
            <a:pPr marL="0" indent="0">
              <a:lnSpc>
                <a:spcPct val="100000"/>
              </a:lnSpc>
              <a:spcBef>
                <a:spcPts val="600"/>
              </a:spcBef>
              <a:buClr>
                <a:schemeClr val="accent5"/>
              </a:buClr>
              <a:buNone/>
            </a:pPr>
            <a:endParaRPr kumimoji="1" lang="en-US" altLang="ja-JP" sz="2400" spc="100" dirty="0"/>
          </a:p>
        </p:txBody>
      </p:sp>
      <p:pic>
        <p:nvPicPr>
          <p:cNvPr id="5" name="図 4">
            <a:extLst>
              <a:ext uri="{FF2B5EF4-FFF2-40B4-BE49-F238E27FC236}">
                <a16:creationId xmlns:a16="http://schemas.microsoft.com/office/drawing/2014/main" id="{2F06C12E-349E-48FF-9E82-AD355221E0A4}"/>
              </a:ext>
            </a:extLst>
          </p:cNvPr>
          <p:cNvPicPr>
            <a:picLocks noChangeAspect="1"/>
          </p:cNvPicPr>
          <p:nvPr/>
        </p:nvPicPr>
        <p:blipFill>
          <a:blip r:embed="rId3"/>
          <a:stretch>
            <a:fillRect/>
          </a:stretch>
        </p:blipFill>
        <p:spPr>
          <a:xfrm>
            <a:off x="6759388" y="84914"/>
            <a:ext cx="5171355" cy="888488"/>
          </a:xfrm>
          <a:prstGeom prst="rect">
            <a:avLst/>
          </a:prstGeom>
        </p:spPr>
      </p:pic>
    </p:spTree>
    <p:extLst>
      <p:ext uri="{BB962C8B-B14F-4D97-AF65-F5344CB8AC3E}">
        <p14:creationId xmlns:p14="http://schemas.microsoft.com/office/powerpoint/2010/main" val="321432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a:t>データファイル</a:t>
            </a:r>
            <a:endParaRPr kumimoji="1" lang="ja-JP" altLang="en-US" sz="3600" dirty="0"/>
          </a:p>
        </p:txBody>
      </p:sp>
      <p:graphicFrame>
        <p:nvGraphicFramePr>
          <p:cNvPr id="4" name="表 3">
            <a:extLst>
              <a:ext uri="{FF2B5EF4-FFF2-40B4-BE49-F238E27FC236}">
                <a16:creationId xmlns:a16="http://schemas.microsoft.com/office/drawing/2014/main" id="{9562D010-C0AC-4F80-B363-CC13DB8079E9}"/>
              </a:ext>
            </a:extLst>
          </p:cNvPr>
          <p:cNvGraphicFramePr>
            <a:graphicFrameLocks noGrp="1"/>
          </p:cNvGraphicFramePr>
          <p:nvPr>
            <p:extLst>
              <p:ext uri="{D42A27DB-BD31-4B8C-83A1-F6EECF244321}">
                <p14:modId xmlns:p14="http://schemas.microsoft.com/office/powerpoint/2010/main" val="519764240"/>
              </p:ext>
            </p:extLst>
          </p:nvPr>
        </p:nvGraphicFramePr>
        <p:xfrm>
          <a:off x="549058" y="1255059"/>
          <a:ext cx="11097350" cy="4984378"/>
        </p:xfrm>
        <a:graphic>
          <a:graphicData uri="http://schemas.openxmlformats.org/drawingml/2006/table">
            <a:tbl>
              <a:tblPr firstRow="1" bandRow="1">
                <a:tableStyleId>{5C22544A-7EE6-4342-B048-85BDC9FD1C3A}</a:tableStyleId>
              </a:tblPr>
              <a:tblGrid>
                <a:gridCol w="585311">
                  <a:extLst>
                    <a:ext uri="{9D8B030D-6E8A-4147-A177-3AD203B41FA5}">
                      <a16:colId xmlns:a16="http://schemas.microsoft.com/office/drawing/2014/main" val="684499159"/>
                    </a:ext>
                  </a:extLst>
                </a:gridCol>
                <a:gridCol w="5364746">
                  <a:extLst>
                    <a:ext uri="{9D8B030D-6E8A-4147-A177-3AD203B41FA5}">
                      <a16:colId xmlns:a16="http://schemas.microsoft.com/office/drawing/2014/main" val="588426709"/>
                    </a:ext>
                  </a:extLst>
                </a:gridCol>
                <a:gridCol w="5147293">
                  <a:extLst>
                    <a:ext uri="{9D8B030D-6E8A-4147-A177-3AD203B41FA5}">
                      <a16:colId xmlns:a16="http://schemas.microsoft.com/office/drawing/2014/main" val="1216879330"/>
                    </a:ext>
                  </a:extLst>
                </a:gridCol>
              </a:tblGrid>
              <a:tr h="712054">
                <a:tc>
                  <a:txBody>
                    <a:bodyPr/>
                    <a:lstStyle/>
                    <a:p>
                      <a:pPr algn="l" fontAlgn="ctr"/>
                      <a:r>
                        <a:rPr lang="en-US" altLang="ja-JP" sz="3100" u="none" strike="noStrike">
                          <a:effectLst/>
                        </a:rPr>
                        <a:t>#</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dirty="0">
                          <a:effectLst/>
                        </a:rPr>
                        <a:t>ファイル名</a:t>
                      </a:r>
                      <a:endPar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a:effectLst/>
                        </a:rPr>
                        <a:t>説明</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816621376"/>
                  </a:ext>
                </a:extLst>
              </a:tr>
              <a:tr h="712054">
                <a:tc>
                  <a:txBody>
                    <a:bodyPr/>
                    <a:lstStyle/>
                    <a:p>
                      <a:pPr algn="r" fontAlgn="ctr"/>
                      <a:r>
                        <a:rPr lang="en-US" altLang="ja-JP" sz="3100" u="none" strike="noStrike">
                          <a:effectLst/>
                        </a:rPr>
                        <a:t>1</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dirty="0">
                          <a:effectLst/>
                        </a:rPr>
                        <a:t>train_features.csv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train data</a:t>
                      </a:r>
                      <a:r>
                        <a:rPr lang="ja-JP" altLang="en-US" sz="3100" u="none" strike="noStrike">
                          <a:effectLst/>
                        </a:rPr>
                        <a:t>の特徴量</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2680652053"/>
                  </a:ext>
                </a:extLst>
              </a:tr>
              <a:tr h="712054">
                <a:tc>
                  <a:txBody>
                    <a:bodyPr/>
                    <a:lstStyle/>
                    <a:p>
                      <a:pPr algn="r" fontAlgn="ctr"/>
                      <a:r>
                        <a:rPr lang="en-US" altLang="ja-JP" sz="3100" u="none" strike="noStrike">
                          <a:effectLst/>
                        </a:rPr>
                        <a:t>2</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dirty="0">
                          <a:effectLst/>
                        </a:rPr>
                        <a:t>test_features.csv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public test data</a:t>
                      </a:r>
                      <a:r>
                        <a:rPr lang="ja-JP" altLang="en-US" sz="3100" u="none" strike="noStrike">
                          <a:effectLst/>
                        </a:rPr>
                        <a:t>の特徴量</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936794920"/>
                  </a:ext>
                </a:extLst>
              </a:tr>
              <a:tr h="712054">
                <a:tc>
                  <a:txBody>
                    <a:bodyPr/>
                    <a:lstStyle/>
                    <a:p>
                      <a:pPr algn="r" fontAlgn="ctr"/>
                      <a:r>
                        <a:rPr lang="en-US" altLang="ja-JP" sz="3100" u="none" strike="noStrike">
                          <a:effectLst/>
                        </a:rPr>
                        <a:t>3</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train_targets_scored.csv</a:t>
                      </a:r>
                      <a:endParaRPr 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a:effectLst/>
                        </a:rPr>
                        <a:t>ラベルデータ</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25431531"/>
                  </a:ext>
                </a:extLst>
              </a:tr>
              <a:tr h="712054">
                <a:tc>
                  <a:txBody>
                    <a:bodyPr/>
                    <a:lstStyle/>
                    <a:p>
                      <a:pPr algn="r" fontAlgn="ctr"/>
                      <a:r>
                        <a:rPr lang="en-US" altLang="ja-JP" sz="3100" u="none" strike="noStrike" dirty="0">
                          <a:effectLst/>
                        </a:rPr>
                        <a:t>4</a:t>
                      </a:r>
                      <a:endParaRPr lang="en-US" altLang="ja-JP"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solidFill>
                      <a:schemeClr val="tx1">
                        <a:lumMod val="50000"/>
                        <a:lumOff val="50000"/>
                      </a:schemeClr>
                    </a:solidFill>
                  </a:tcPr>
                </a:tc>
                <a:tc>
                  <a:txBody>
                    <a:bodyPr/>
                    <a:lstStyle/>
                    <a:p>
                      <a:pPr algn="l" fontAlgn="ctr"/>
                      <a:r>
                        <a:rPr lang="en-US" sz="3100" u="none" strike="noStrike" dirty="0">
                          <a:effectLst/>
                        </a:rPr>
                        <a:t>train_targets_nonscored.csv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solidFill>
                      <a:schemeClr val="tx1">
                        <a:lumMod val="50000"/>
                        <a:lumOff val="50000"/>
                      </a:schemeClr>
                    </a:solidFill>
                  </a:tcPr>
                </a:tc>
                <a:tc>
                  <a:txBody>
                    <a:bodyPr/>
                    <a:lstStyle/>
                    <a:p>
                      <a:pPr algn="l" fontAlgn="ctr"/>
                      <a:r>
                        <a:rPr lang="ja-JP" altLang="en-US" sz="3100" u="none" strike="noStrike" dirty="0">
                          <a:effectLst/>
                        </a:rPr>
                        <a:t>予測対象外のラベルデータ</a:t>
                      </a:r>
                      <a:endPar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solidFill>
                      <a:schemeClr val="tx1">
                        <a:lumMod val="50000"/>
                        <a:lumOff val="50000"/>
                      </a:schemeClr>
                    </a:solidFill>
                  </a:tcPr>
                </a:tc>
                <a:extLst>
                  <a:ext uri="{0D108BD9-81ED-4DB2-BD59-A6C34878D82A}">
                    <a16:rowId xmlns:a16="http://schemas.microsoft.com/office/drawing/2014/main" val="3471508928"/>
                  </a:ext>
                </a:extLst>
              </a:tr>
              <a:tr h="712054">
                <a:tc>
                  <a:txBody>
                    <a:bodyPr/>
                    <a:lstStyle/>
                    <a:p>
                      <a:pPr algn="r" fontAlgn="ctr"/>
                      <a:r>
                        <a:rPr lang="en-US" altLang="ja-JP" sz="3100" u="none" strike="noStrike">
                          <a:effectLst/>
                        </a:rPr>
                        <a:t>5</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dirty="0">
                          <a:effectLst/>
                        </a:rPr>
                        <a:t>sample_submission.csv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dirty="0">
                          <a:effectLst/>
                        </a:rPr>
                        <a:t>提出ファイルのサンプル</a:t>
                      </a:r>
                      <a:endPar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2816462121"/>
                  </a:ext>
                </a:extLst>
              </a:tr>
              <a:tr h="712054">
                <a:tc>
                  <a:txBody>
                    <a:bodyPr/>
                    <a:lstStyle/>
                    <a:p>
                      <a:pPr algn="r" fontAlgn="ctr"/>
                      <a:r>
                        <a:rPr lang="en-US" altLang="ja-JP" sz="3100" b="0" i="0" u="none" strike="noStrike" dirty="0">
                          <a:solidFill>
                            <a:srgbClr val="000000"/>
                          </a:solidFill>
                          <a:effectLst/>
                          <a:latin typeface="游ゴシック" panose="020B0400000000000000" pitchFamily="50" charset="-128"/>
                          <a:ea typeface="游ゴシック" panose="020B0400000000000000" pitchFamily="50" charset="-128"/>
                        </a:rPr>
                        <a:t>6</a:t>
                      </a:r>
                    </a:p>
                  </a:txBody>
                  <a:tcPr marL="27182" marR="27182" marT="27182" marB="0" anchor="ctr"/>
                </a:tc>
                <a:tc>
                  <a:txBody>
                    <a:bodyPr/>
                    <a:lstStyle/>
                    <a:p>
                      <a:pPr algn="l" fontAlgn="ctr"/>
                      <a:r>
                        <a:rPr lang="en-US" sz="3100" b="0" i="0" u="none" strike="noStrike" dirty="0">
                          <a:solidFill>
                            <a:srgbClr val="000000"/>
                          </a:solidFill>
                          <a:effectLst/>
                          <a:latin typeface="游ゴシック" panose="020B0400000000000000" pitchFamily="50" charset="-128"/>
                          <a:ea typeface="游ゴシック" panose="020B0400000000000000" pitchFamily="50" charset="-128"/>
                        </a:rPr>
                        <a:t>train_drug.csv</a:t>
                      </a:r>
                    </a:p>
                  </a:txBody>
                  <a:tcPr marL="27182" marR="27182" marT="27182" marB="0" anchor="ctr"/>
                </a:tc>
                <a:tc>
                  <a:txBody>
                    <a:bodyPr/>
                    <a:lstStyle/>
                    <a:p>
                      <a:pPr algn="l" fontAlgn="ctr"/>
                      <a:r>
                        <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rPr>
                        <a:t>薬の</a:t>
                      </a:r>
                      <a:r>
                        <a:rPr lang="en-US" altLang="ja-JP" sz="3100" b="0" i="0" u="none" strike="noStrike" dirty="0">
                          <a:solidFill>
                            <a:srgbClr val="000000"/>
                          </a:solidFill>
                          <a:effectLst/>
                          <a:latin typeface="游ゴシック" panose="020B0400000000000000" pitchFamily="50" charset="-128"/>
                          <a:ea typeface="游ゴシック" panose="020B0400000000000000" pitchFamily="50" charset="-128"/>
                        </a:rPr>
                        <a:t>id</a:t>
                      </a:r>
                      <a:r>
                        <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rPr>
                        <a:t>。追加データ</a:t>
                      </a:r>
                    </a:p>
                  </a:txBody>
                  <a:tcPr marL="27182" marR="27182" marT="27182" marB="0" anchor="ctr"/>
                </a:tc>
                <a:extLst>
                  <a:ext uri="{0D108BD9-81ED-4DB2-BD59-A6C34878D82A}">
                    <a16:rowId xmlns:a16="http://schemas.microsoft.com/office/drawing/2014/main" val="3210019401"/>
                  </a:ext>
                </a:extLst>
              </a:tr>
            </a:tbl>
          </a:graphicData>
        </a:graphic>
      </p:graphicFrame>
    </p:spTree>
    <p:extLst>
      <p:ext uri="{BB962C8B-B14F-4D97-AF65-F5344CB8AC3E}">
        <p14:creationId xmlns:p14="http://schemas.microsoft.com/office/powerpoint/2010/main" val="363596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E422A-A957-46F4-B02F-7181E846007B}"/>
              </a:ext>
            </a:extLst>
          </p:cNvPr>
          <p:cNvSpPr>
            <a:spLocks noGrp="1"/>
          </p:cNvSpPr>
          <p:nvPr>
            <p:ph type="title"/>
          </p:nvPr>
        </p:nvSpPr>
        <p:spPr>
          <a:xfrm>
            <a:off x="261257" y="158652"/>
            <a:ext cx="11625943" cy="805564"/>
          </a:xfrm>
        </p:spPr>
        <p:txBody>
          <a:bodyPr>
            <a:normAutofit/>
          </a:bodyPr>
          <a:lstStyle/>
          <a:p>
            <a:r>
              <a:rPr kumimoji="1" lang="ja-JP" altLang="en-US" sz="3600" dirty="0"/>
              <a:t>特徴量</a:t>
            </a:r>
            <a:r>
              <a:rPr kumimoji="1" lang="en-US" altLang="ja-JP" sz="3600" dirty="0"/>
              <a:t>:</a:t>
            </a:r>
            <a:r>
              <a:rPr lang="ja-JP" altLang="en-US" sz="3600" dirty="0"/>
              <a:t> </a:t>
            </a:r>
            <a:r>
              <a:rPr kumimoji="1" lang="en-US" altLang="ja-JP" sz="3600" dirty="0"/>
              <a:t>train_features.csv/test_features.csv</a:t>
            </a:r>
            <a:endParaRPr kumimoji="1" lang="ja-JP" altLang="en-US" sz="3600" dirty="0"/>
          </a:p>
        </p:txBody>
      </p:sp>
      <p:grpSp>
        <p:nvGrpSpPr>
          <p:cNvPr id="28" name="グループ化 27">
            <a:extLst>
              <a:ext uri="{FF2B5EF4-FFF2-40B4-BE49-F238E27FC236}">
                <a16:creationId xmlns:a16="http://schemas.microsoft.com/office/drawing/2014/main" id="{DC542FA5-30DE-49E0-ACCA-46919E9AEAAC}"/>
              </a:ext>
            </a:extLst>
          </p:cNvPr>
          <p:cNvGrpSpPr/>
          <p:nvPr/>
        </p:nvGrpSpPr>
        <p:grpSpPr>
          <a:xfrm>
            <a:off x="420147" y="3431153"/>
            <a:ext cx="10641143" cy="3272447"/>
            <a:chOff x="-51869" y="2176964"/>
            <a:chExt cx="11570366" cy="3886189"/>
          </a:xfrm>
        </p:grpSpPr>
        <p:pic>
          <p:nvPicPr>
            <p:cNvPr id="5" name="図 4">
              <a:extLst>
                <a:ext uri="{FF2B5EF4-FFF2-40B4-BE49-F238E27FC236}">
                  <a16:creationId xmlns:a16="http://schemas.microsoft.com/office/drawing/2014/main" id="{9C1F8AC2-F1FB-48EF-8FE8-0F38CDDF3C2C}"/>
                </a:ext>
              </a:extLst>
            </p:cNvPr>
            <p:cNvPicPr>
              <a:picLocks noChangeAspect="1"/>
            </p:cNvPicPr>
            <p:nvPr/>
          </p:nvPicPr>
          <p:blipFill>
            <a:blip r:embed="rId3"/>
            <a:stretch>
              <a:fillRect/>
            </a:stretch>
          </p:blipFill>
          <p:spPr>
            <a:xfrm>
              <a:off x="951092" y="3034021"/>
              <a:ext cx="5879310" cy="1951268"/>
            </a:xfrm>
            <a:prstGeom prst="rect">
              <a:avLst/>
            </a:prstGeom>
          </p:spPr>
        </p:pic>
        <p:sp>
          <p:nvSpPr>
            <p:cNvPr id="6" name="吹き出し: 四角形 5">
              <a:extLst>
                <a:ext uri="{FF2B5EF4-FFF2-40B4-BE49-F238E27FC236}">
                  <a16:creationId xmlns:a16="http://schemas.microsoft.com/office/drawing/2014/main" id="{D1B8ECCB-7212-4E4D-B766-7D22353ED02C}"/>
                </a:ext>
              </a:extLst>
            </p:cNvPr>
            <p:cNvSpPr/>
            <p:nvPr/>
          </p:nvSpPr>
          <p:spPr>
            <a:xfrm>
              <a:off x="-51869" y="2596270"/>
              <a:ext cx="1219201" cy="542852"/>
            </a:xfrm>
            <a:prstGeom prst="wedgeRectCallout">
              <a:avLst>
                <a:gd name="adj1" fmla="val 50775"/>
                <a:gd name="adj2" fmla="val 936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実験</a:t>
              </a:r>
              <a:r>
                <a:rPr kumimoji="1" lang="en-US" altLang="ja-JP" sz="1400" dirty="0"/>
                <a:t>id</a:t>
              </a:r>
              <a:endParaRPr kumimoji="1" lang="ja-JP" altLang="en-US" sz="1400" dirty="0"/>
            </a:p>
          </p:txBody>
        </p:sp>
        <p:sp>
          <p:nvSpPr>
            <p:cNvPr id="8" name="吹き出し: 四角形 7">
              <a:extLst>
                <a:ext uri="{FF2B5EF4-FFF2-40B4-BE49-F238E27FC236}">
                  <a16:creationId xmlns:a16="http://schemas.microsoft.com/office/drawing/2014/main" id="{22BF8587-33AB-4643-88C8-08C38C2215BF}"/>
                </a:ext>
              </a:extLst>
            </p:cNvPr>
            <p:cNvSpPr/>
            <p:nvPr/>
          </p:nvSpPr>
          <p:spPr>
            <a:xfrm>
              <a:off x="812700" y="5266129"/>
              <a:ext cx="3078047" cy="790496"/>
            </a:xfrm>
            <a:prstGeom prst="wedgeRectCallout">
              <a:avLst>
                <a:gd name="adj1" fmla="val 2173"/>
                <a:gd name="adj2" fmla="val -10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薬投与した実験</a:t>
              </a:r>
              <a:r>
                <a:rPr kumimoji="1" lang="en-US" altLang="ja-JP" sz="1400" dirty="0"/>
                <a:t>(</a:t>
              </a:r>
              <a:r>
                <a:rPr kumimoji="1" lang="en-US" altLang="ja-JP" sz="1400" dirty="0" err="1"/>
                <a:t>trt_cp</a:t>
              </a:r>
              <a:r>
                <a:rPr kumimoji="1" lang="en-US" altLang="ja-JP" sz="1400" dirty="0"/>
                <a:t>)</a:t>
              </a:r>
              <a:r>
                <a:rPr lang="en-US" altLang="ja-JP" sz="1400" dirty="0"/>
                <a:t>/</a:t>
              </a:r>
            </a:p>
            <a:p>
              <a:pPr algn="ctr"/>
              <a:r>
                <a:rPr lang="ja-JP" altLang="en-US" sz="1400" dirty="0"/>
                <a:t>薬投与なし実験</a:t>
              </a:r>
              <a:r>
                <a:rPr kumimoji="1" lang="en-US" altLang="ja-JP" sz="1400" dirty="0"/>
                <a:t>(</a:t>
              </a:r>
              <a:r>
                <a:rPr kumimoji="1" lang="en-US" altLang="ja-JP" sz="1400" dirty="0" err="1"/>
                <a:t>ctl_vehicle</a:t>
              </a:r>
              <a:r>
                <a:rPr kumimoji="1" lang="en-US" altLang="ja-JP" sz="1400" dirty="0"/>
                <a:t>)</a:t>
              </a:r>
            </a:p>
          </p:txBody>
        </p:sp>
        <p:sp>
          <p:nvSpPr>
            <p:cNvPr id="15" name="吹き出し: 四角形 14">
              <a:extLst>
                <a:ext uri="{FF2B5EF4-FFF2-40B4-BE49-F238E27FC236}">
                  <a16:creationId xmlns:a16="http://schemas.microsoft.com/office/drawing/2014/main" id="{834F0DCB-52F2-4DA1-B049-CB5C5E0BB68A}"/>
                </a:ext>
              </a:extLst>
            </p:cNvPr>
            <p:cNvSpPr/>
            <p:nvPr/>
          </p:nvSpPr>
          <p:spPr>
            <a:xfrm>
              <a:off x="2703400" y="2443148"/>
              <a:ext cx="2900523" cy="620067"/>
            </a:xfrm>
            <a:prstGeom prst="wedgeRectCallout">
              <a:avLst>
                <a:gd name="adj1" fmla="val -18581"/>
                <a:gd name="adj2" fmla="val 960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処置時間</a:t>
              </a:r>
              <a:r>
                <a:rPr lang="en-US" altLang="ja-JP" sz="1400" dirty="0"/>
                <a:t>(24/48/72 hour)</a:t>
              </a:r>
              <a:endParaRPr kumimoji="1" lang="ja-JP" altLang="en-US" sz="1400" dirty="0"/>
            </a:p>
          </p:txBody>
        </p:sp>
        <p:sp>
          <p:nvSpPr>
            <p:cNvPr id="17" name="吹き出し: 四角形 16">
              <a:extLst>
                <a:ext uri="{FF2B5EF4-FFF2-40B4-BE49-F238E27FC236}">
                  <a16:creationId xmlns:a16="http://schemas.microsoft.com/office/drawing/2014/main" id="{5E6743A9-2464-42C0-81DB-06BCE4D095C3}"/>
                </a:ext>
              </a:extLst>
            </p:cNvPr>
            <p:cNvSpPr/>
            <p:nvPr/>
          </p:nvSpPr>
          <p:spPr>
            <a:xfrm>
              <a:off x="5289762" y="5443086"/>
              <a:ext cx="2644877" cy="620067"/>
            </a:xfrm>
            <a:prstGeom prst="wedgeRectCallout">
              <a:avLst>
                <a:gd name="adj1" fmla="val -84187"/>
                <a:gd name="adj2" fmla="val -156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投与した薬の用量</a:t>
              </a:r>
              <a:r>
                <a:rPr lang="en-US" altLang="ja-JP" sz="1400" dirty="0"/>
                <a:t>(D1/D2)</a:t>
              </a:r>
              <a:endParaRPr kumimoji="1" lang="ja-JP" altLang="en-US" sz="1400" dirty="0"/>
            </a:p>
          </p:txBody>
        </p:sp>
        <p:pic>
          <p:nvPicPr>
            <p:cNvPr id="19" name="図 18">
              <a:extLst>
                <a:ext uri="{FF2B5EF4-FFF2-40B4-BE49-F238E27FC236}">
                  <a16:creationId xmlns:a16="http://schemas.microsoft.com/office/drawing/2014/main" id="{AA108BA7-3732-4B69-A91A-AA9884DE431B}"/>
                </a:ext>
              </a:extLst>
            </p:cNvPr>
            <p:cNvPicPr>
              <a:picLocks noChangeAspect="1"/>
            </p:cNvPicPr>
            <p:nvPr/>
          </p:nvPicPr>
          <p:blipFill>
            <a:blip r:embed="rId4"/>
            <a:stretch>
              <a:fillRect/>
            </a:stretch>
          </p:blipFill>
          <p:spPr>
            <a:xfrm>
              <a:off x="7277965" y="3034021"/>
              <a:ext cx="4002602" cy="1951268"/>
            </a:xfrm>
            <a:prstGeom prst="rect">
              <a:avLst/>
            </a:prstGeom>
          </p:spPr>
        </p:pic>
        <p:sp>
          <p:nvSpPr>
            <p:cNvPr id="22" name="吹き出し: 四角形 21">
              <a:extLst>
                <a:ext uri="{FF2B5EF4-FFF2-40B4-BE49-F238E27FC236}">
                  <a16:creationId xmlns:a16="http://schemas.microsoft.com/office/drawing/2014/main" id="{D61007E2-D6CA-48D1-BCDE-00B316E8CB58}"/>
                </a:ext>
              </a:extLst>
            </p:cNvPr>
            <p:cNvSpPr/>
            <p:nvPr/>
          </p:nvSpPr>
          <p:spPr>
            <a:xfrm>
              <a:off x="6830402" y="2176964"/>
              <a:ext cx="2705437" cy="857057"/>
            </a:xfrm>
            <a:prstGeom prst="wedgeRectCallout">
              <a:avLst>
                <a:gd name="adj1" fmla="val -68685"/>
                <a:gd name="adj2" fmla="val 902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a:t>
              </a:r>
              <a:r>
                <a:rPr kumimoji="1" lang="en-US" altLang="ja-JP" sz="1400" dirty="0"/>
                <a:t>g-</a:t>
              </a:r>
              <a:r>
                <a:rPr kumimoji="1" lang="ja-JP" altLang="en-US" sz="1400" dirty="0"/>
                <a:t>」列は遺伝子発現値</a:t>
              </a:r>
              <a:endParaRPr kumimoji="1" lang="en-US" altLang="ja-JP" sz="1400" dirty="0"/>
            </a:p>
            <a:p>
              <a:pPr algn="ctr"/>
              <a:r>
                <a:rPr lang="en-US" altLang="ja-JP" sz="1400" dirty="0"/>
                <a:t>772</a:t>
              </a:r>
              <a:r>
                <a:rPr lang="ja-JP" altLang="en-US" sz="1400" dirty="0"/>
                <a:t>列ある</a:t>
              </a:r>
              <a:endParaRPr kumimoji="1" lang="ja-JP" altLang="en-US" sz="1400" dirty="0"/>
            </a:p>
          </p:txBody>
        </p:sp>
        <p:sp>
          <p:nvSpPr>
            <p:cNvPr id="24" name="吹き出し: 四角形 23">
              <a:extLst>
                <a:ext uri="{FF2B5EF4-FFF2-40B4-BE49-F238E27FC236}">
                  <a16:creationId xmlns:a16="http://schemas.microsoft.com/office/drawing/2014/main" id="{6D932AF2-969A-4E1E-B977-F9BA60943B0E}"/>
                </a:ext>
              </a:extLst>
            </p:cNvPr>
            <p:cNvSpPr/>
            <p:nvPr/>
          </p:nvSpPr>
          <p:spPr>
            <a:xfrm>
              <a:off x="8617975" y="5266129"/>
              <a:ext cx="2900522" cy="795129"/>
            </a:xfrm>
            <a:prstGeom prst="wedgeRectCallout">
              <a:avLst>
                <a:gd name="adj1" fmla="val -26979"/>
                <a:gd name="adj2" fmla="val -120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a:t>
              </a:r>
              <a:r>
                <a:rPr lang="en-US" altLang="ja-JP" sz="1400" dirty="0"/>
                <a:t>c</a:t>
              </a:r>
              <a:r>
                <a:rPr kumimoji="1" lang="en-US" altLang="ja-JP" sz="1400" dirty="0"/>
                <a:t>-</a:t>
              </a:r>
              <a:r>
                <a:rPr kumimoji="1" lang="ja-JP" altLang="en-US" sz="1400" dirty="0"/>
                <a:t>」列は</a:t>
              </a:r>
              <a:r>
                <a:rPr kumimoji="1" lang="en-US" altLang="ja-JP" sz="1400" dirty="0"/>
                <a:t>(</a:t>
              </a:r>
              <a:r>
                <a:rPr kumimoji="1" lang="ja-JP" altLang="en-US" sz="1400" dirty="0"/>
                <a:t>癌</a:t>
              </a:r>
              <a:r>
                <a:rPr kumimoji="1" lang="en-US" altLang="ja-JP" sz="1400" dirty="0"/>
                <a:t>)</a:t>
              </a:r>
              <a:r>
                <a:rPr kumimoji="1" lang="ja-JP" altLang="en-US" sz="1400" dirty="0"/>
                <a:t>細胞生存率</a:t>
              </a:r>
              <a:endParaRPr kumimoji="1" lang="en-US" altLang="ja-JP" sz="1400" dirty="0"/>
            </a:p>
            <a:p>
              <a:pPr algn="ctr"/>
              <a:r>
                <a:rPr lang="en-US" altLang="ja-JP" sz="1400" dirty="0"/>
                <a:t>100</a:t>
              </a:r>
              <a:r>
                <a:rPr lang="ja-JP" altLang="en-US" sz="1400" dirty="0"/>
                <a:t>列ある</a:t>
              </a:r>
              <a:endParaRPr kumimoji="1" lang="ja-JP" altLang="en-US" sz="1400" dirty="0"/>
            </a:p>
          </p:txBody>
        </p:sp>
      </p:grpSp>
      <p:sp>
        <p:nvSpPr>
          <p:cNvPr id="27" name="コンテンツ プレースホルダー 2">
            <a:extLst>
              <a:ext uri="{FF2B5EF4-FFF2-40B4-BE49-F238E27FC236}">
                <a16:creationId xmlns:a16="http://schemas.microsoft.com/office/drawing/2014/main" id="{64261819-7151-4501-B6F9-D61773F35E1E}"/>
              </a:ext>
            </a:extLst>
          </p:cNvPr>
          <p:cNvSpPr>
            <a:spLocks noGrp="1"/>
          </p:cNvSpPr>
          <p:nvPr>
            <p:ph idx="1"/>
          </p:nvPr>
        </p:nvSpPr>
        <p:spPr>
          <a:xfrm>
            <a:off x="297116" y="999726"/>
            <a:ext cx="11464578" cy="3174066"/>
          </a:xfrm>
        </p:spPr>
        <p:txBody>
          <a:bodyPr>
            <a:normAutofit/>
          </a:bodyPr>
          <a:lstStyle/>
          <a:p>
            <a:pPr marL="0" indent="0">
              <a:lnSpc>
                <a:spcPct val="100000"/>
              </a:lnSpc>
              <a:buNone/>
            </a:pPr>
            <a:r>
              <a:rPr lang="ja-JP" altLang="en-US" sz="2400" b="1" dirty="0">
                <a:latin typeface="游ゴシック 本文"/>
              </a:rPr>
              <a:t>約</a:t>
            </a:r>
            <a:r>
              <a:rPr lang="en-US" altLang="ja-JP" sz="2400" b="1" dirty="0">
                <a:latin typeface="游ゴシック 本文"/>
              </a:rPr>
              <a:t>5,000</a:t>
            </a:r>
            <a:r>
              <a:rPr lang="ja-JP" altLang="en-US" sz="2400" b="1" dirty="0">
                <a:latin typeface="游ゴシック 本文"/>
              </a:rPr>
              <a:t>種類の薬を使った実験データ</a:t>
            </a:r>
            <a:endParaRPr lang="en-US" altLang="ja-JP" sz="2400" b="1" dirty="0">
              <a:latin typeface="游ゴシック 本文"/>
            </a:endParaRPr>
          </a:p>
          <a:p>
            <a:pPr marL="360000" indent="-360000">
              <a:lnSpc>
                <a:spcPct val="100000"/>
              </a:lnSpc>
              <a:buClr>
                <a:schemeClr val="accent5"/>
              </a:buClr>
              <a:buFont typeface="Wingdings" panose="05000000000000000000" pitchFamily="2" charset="2"/>
              <a:buChar char="l"/>
            </a:pPr>
            <a:r>
              <a:rPr lang="ja-JP" altLang="en-US" sz="2000" dirty="0">
                <a:latin typeface="游ゴシック 本文"/>
              </a:rPr>
              <a:t>遺伝子発現値や細胞生存率</a:t>
            </a:r>
            <a:endParaRPr lang="en-US" altLang="ja-JP" sz="2000" dirty="0">
              <a:latin typeface="游ゴシック 本文"/>
            </a:endParaRPr>
          </a:p>
          <a:p>
            <a:pPr marL="360000" indent="-360000">
              <a:lnSpc>
                <a:spcPct val="100000"/>
              </a:lnSpc>
              <a:buClr>
                <a:schemeClr val="accent5"/>
              </a:buClr>
              <a:buFont typeface="Wingdings" panose="05000000000000000000" pitchFamily="2" charset="2"/>
              <a:buChar char="l"/>
            </a:pPr>
            <a:r>
              <a:rPr lang="en-US" altLang="ja-JP" sz="2000" dirty="0">
                <a:latin typeface="游ゴシック 本文"/>
              </a:rPr>
              <a:t>1</a:t>
            </a:r>
            <a:r>
              <a:rPr lang="ja-JP" altLang="en-US" sz="2000" dirty="0">
                <a:latin typeface="游ゴシック 本文"/>
              </a:rPr>
              <a:t>行</a:t>
            </a:r>
            <a:r>
              <a:rPr kumimoji="1" lang="en-US" altLang="ja-JP" sz="2000" dirty="0">
                <a:latin typeface="游ゴシック 本文"/>
              </a:rPr>
              <a:t>1</a:t>
            </a:r>
            <a:r>
              <a:rPr lang="ja-JP" altLang="en-US" sz="2000" dirty="0">
                <a:latin typeface="游ゴシック 本文"/>
              </a:rPr>
              <a:t>実験</a:t>
            </a:r>
            <a:endParaRPr lang="en-US" altLang="ja-JP" sz="2000" dirty="0">
              <a:latin typeface="游ゴシック 本文"/>
            </a:endParaRPr>
          </a:p>
          <a:p>
            <a:pPr marL="0" indent="0">
              <a:lnSpc>
                <a:spcPct val="100000"/>
              </a:lnSpc>
              <a:buNone/>
            </a:pPr>
            <a:r>
              <a:rPr lang="en-US" altLang="ja-JP" sz="2400" b="1" i="0" dirty="0">
                <a:latin typeface="游ゴシック 本文"/>
              </a:rPr>
              <a:t>1</a:t>
            </a:r>
            <a:r>
              <a:rPr lang="ja-JP" altLang="en-US" sz="2400" b="1" i="0" dirty="0">
                <a:latin typeface="游ゴシック 本文"/>
              </a:rPr>
              <a:t>つの薬について</a:t>
            </a:r>
            <a:r>
              <a:rPr lang="en-US" altLang="ja-JP" sz="2400" b="1" dirty="0">
                <a:latin typeface="游ゴシック 本文"/>
              </a:rPr>
              <a:t>6*n</a:t>
            </a:r>
            <a:r>
              <a:rPr lang="ja-JP" altLang="en-US" sz="2400" b="1" i="0" dirty="0">
                <a:latin typeface="游ゴシック 本文"/>
              </a:rPr>
              <a:t>行ある</a:t>
            </a:r>
            <a:endParaRPr lang="en-US" altLang="ja-JP" sz="2400" b="1" dirty="0">
              <a:latin typeface="游ゴシック 本文"/>
            </a:endParaRPr>
          </a:p>
          <a:p>
            <a:pPr marL="360000" indent="-360000">
              <a:lnSpc>
                <a:spcPct val="100000"/>
              </a:lnSpc>
              <a:buClr>
                <a:schemeClr val="accent5"/>
              </a:buClr>
              <a:buFont typeface="Wingdings" panose="05000000000000000000" pitchFamily="2" charset="2"/>
              <a:buChar char="l"/>
            </a:pPr>
            <a:r>
              <a:rPr lang="en-US" altLang="ja-JP" sz="2000" b="0" i="0" dirty="0">
                <a:latin typeface="游ゴシック 本文"/>
              </a:rPr>
              <a:t>6</a:t>
            </a:r>
            <a:r>
              <a:rPr lang="ja-JP" altLang="en-US" sz="2000" dirty="0">
                <a:latin typeface="游ゴシック 本文"/>
              </a:rPr>
              <a:t>通りの実験条件</a:t>
            </a:r>
            <a:r>
              <a:rPr lang="en-US" altLang="ja-JP" sz="2000" b="0" i="0" dirty="0">
                <a:latin typeface="游ゴシック 本文"/>
              </a:rPr>
              <a:t>(</a:t>
            </a:r>
            <a:r>
              <a:rPr lang="en-US" altLang="ja-JP" sz="2000" b="0" i="0" dirty="0" err="1">
                <a:latin typeface="游ゴシック 本文"/>
              </a:rPr>
              <a:t>cp_time</a:t>
            </a:r>
            <a:r>
              <a:rPr lang="ja-JP" altLang="en-US" sz="2000" b="0" i="0" dirty="0">
                <a:latin typeface="游ゴシック 本文"/>
              </a:rPr>
              <a:t>列</a:t>
            </a:r>
            <a:r>
              <a:rPr lang="en-US" altLang="ja-JP" sz="2000" b="0" i="0" dirty="0">
                <a:latin typeface="游ゴシック 本文"/>
              </a:rPr>
              <a:t>, </a:t>
            </a:r>
            <a:r>
              <a:rPr lang="en-US" altLang="ja-JP" sz="2000" b="0" i="0" dirty="0" err="1">
                <a:latin typeface="游ゴシック 本文"/>
              </a:rPr>
              <a:t>cp_dose</a:t>
            </a:r>
            <a:r>
              <a:rPr lang="ja-JP" altLang="en-US" sz="2000" b="0" i="0" dirty="0">
                <a:latin typeface="游ゴシック 本文"/>
              </a:rPr>
              <a:t>列の組み合わせ</a:t>
            </a:r>
            <a:r>
              <a:rPr lang="en-US" altLang="ja-JP" sz="2000" b="0" i="0" dirty="0">
                <a:latin typeface="游ゴシック 本文"/>
              </a:rPr>
              <a:t>) </a:t>
            </a:r>
          </a:p>
          <a:p>
            <a:pPr marL="360000" indent="-360000">
              <a:lnSpc>
                <a:spcPct val="100000"/>
              </a:lnSpc>
              <a:buClr>
                <a:schemeClr val="accent5"/>
              </a:buClr>
              <a:buFont typeface="Wingdings" panose="05000000000000000000" pitchFamily="2" charset="2"/>
              <a:buChar char="l"/>
            </a:pPr>
            <a:r>
              <a:rPr lang="ja-JP" altLang="en-US" sz="2000" b="0" i="0" dirty="0">
                <a:latin typeface="游ゴシック 本文"/>
              </a:rPr>
              <a:t>薬投与なしの実験行</a:t>
            </a:r>
            <a:r>
              <a:rPr lang="ja-JP" altLang="en-US" sz="2000" dirty="0">
                <a:latin typeface="游ゴシック 本文"/>
              </a:rPr>
              <a:t>もある</a:t>
            </a:r>
            <a:endParaRPr lang="en-US" altLang="ja-JP" sz="2000" b="0" i="0" dirty="0">
              <a:latin typeface="游ゴシック 本文"/>
            </a:endParaRPr>
          </a:p>
        </p:txBody>
      </p:sp>
    </p:spTree>
    <p:extLst>
      <p:ext uri="{BB962C8B-B14F-4D97-AF65-F5344CB8AC3E}">
        <p14:creationId xmlns:p14="http://schemas.microsoft.com/office/powerpoint/2010/main" val="230943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a:t>ラベルデータ</a:t>
            </a:r>
            <a:r>
              <a:rPr kumimoji="1" lang="en-US" altLang="ja-JP" sz="3600"/>
              <a:t>: train_targets_scored.csv</a:t>
            </a:r>
            <a:endParaRPr kumimoji="1" lang="ja-JP" altLang="en-US" sz="3600" dirty="0"/>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5"/>
            <a:ext cx="11092543" cy="2780073"/>
          </a:xfrm>
        </p:spPr>
        <p:txBody>
          <a:bodyPr>
            <a:normAutofit fontScale="92500" lnSpcReduction="10000"/>
          </a:bodyPr>
          <a:lstStyle/>
          <a:p>
            <a:pPr marL="0" indent="0">
              <a:lnSpc>
                <a:spcPct val="120000"/>
              </a:lnSpc>
              <a:buNone/>
            </a:pPr>
            <a:r>
              <a:rPr kumimoji="1" lang="en-US" altLang="ja-JP" b="1" dirty="0"/>
              <a:t>206</a:t>
            </a:r>
            <a:r>
              <a:rPr kumimoji="1" lang="ja-JP" altLang="en-US" b="1" dirty="0"/>
              <a:t>種の薬の作用機序</a:t>
            </a:r>
            <a:r>
              <a:rPr kumimoji="1" lang="en-US" altLang="ja-JP" b="1" dirty="0"/>
              <a:t>(</a:t>
            </a:r>
            <a:r>
              <a:rPr kumimoji="1" lang="en-US" altLang="ja-JP" b="1" dirty="0" err="1"/>
              <a:t>MoA</a:t>
            </a:r>
            <a:r>
              <a:rPr kumimoji="1" lang="en-US" altLang="ja-JP" b="1" dirty="0"/>
              <a:t>)</a:t>
            </a:r>
            <a:r>
              <a:rPr kumimoji="1" lang="ja-JP" altLang="en-US" b="1" dirty="0"/>
              <a:t>の応答</a:t>
            </a:r>
            <a:r>
              <a:rPr lang="ja-JP" altLang="en-US" b="1" dirty="0"/>
              <a:t>（</a:t>
            </a:r>
            <a:r>
              <a:rPr kumimoji="1" lang="en-US" altLang="ja-JP" b="1" dirty="0"/>
              <a:t>0/1</a:t>
            </a:r>
            <a:r>
              <a:rPr lang="ja-JP" altLang="en-US" b="1" dirty="0"/>
              <a:t>）</a:t>
            </a:r>
            <a:endParaRPr lang="en-US" altLang="ja-JP" b="1" dirty="0"/>
          </a:p>
          <a:p>
            <a:pPr marL="360000" indent="-360000">
              <a:lnSpc>
                <a:spcPct val="120000"/>
              </a:lnSpc>
              <a:buClr>
                <a:schemeClr val="accent5"/>
              </a:buClr>
              <a:buFont typeface="Wingdings" panose="05000000000000000000" pitchFamily="2" charset="2"/>
              <a:buChar char="l"/>
            </a:pPr>
            <a:r>
              <a:rPr kumimoji="1" lang="en-US" altLang="ja-JP" sz="2600" dirty="0"/>
              <a:t>1</a:t>
            </a:r>
            <a:r>
              <a:rPr kumimoji="1" lang="ja-JP" altLang="en-US" sz="2600" dirty="0"/>
              <a:t>列</a:t>
            </a:r>
            <a:r>
              <a:rPr kumimoji="1" lang="en-US" altLang="ja-JP" sz="2600" dirty="0"/>
              <a:t>1</a:t>
            </a:r>
            <a:r>
              <a:rPr kumimoji="1" lang="ja-JP" altLang="en-US" sz="2600" dirty="0"/>
              <a:t>クラス</a:t>
            </a:r>
            <a:r>
              <a:rPr lang="ja-JP" altLang="en-US" sz="2600" dirty="0"/>
              <a:t>。クラス名が薬の名前</a:t>
            </a:r>
            <a:endParaRPr lang="en-US" altLang="ja-JP" sz="2600" dirty="0"/>
          </a:p>
          <a:p>
            <a:pPr marL="360000" indent="-360000">
              <a:lnSpc>
                <a:spcPct val="120000"/>
              </a:lnSpc>
              <a:buClr>
                <a:schemeClr val="accent5"/>
              </a:buClr>
              <a:buFont typeface="Wingdings" panose="05000000000000000000" pitchFamily="2" charset="2"/>
              <a:buChar char="l"/>
            </a:pPr>
            <a:r>
              <a:rPr kumimoji="1" lang="ja-JP" altLang="en-US" sz="2600" dirty="0"/>
              <a:t>薬は </a:t>
            </a:r>
            <a:r>
              <a:rPr kumimoji="1" lang="en-US" altLang="ja-JP" sz="2600" dirty="0"/>
              <a:t>5α</a:t>
            </a:r>
            <a:r>
              <a:rPr kumimoji="1" lang="ja-JP" altLang="en-US" sz="2600" dirty="0"/>
              <a:t>還元酵素阻害剤、</a:t>
            </a:r>
            <a:r>
              <a:rPr kumimoji="1" lang="en-US" altLang="ja-JP" sz="2600" dirty="0"/>
              <a:t>11-β-HSD1</a:t>
            </a:r>
            <a:r>
              <a:rPr kumimoji="1" lang="ja-JP" altLang="en-US" sz="2600" dirty="0"/>
              <a:t>阻害剤 など</a:t>
            </a:r>
            <a:endParaRPr kumimoji="1" lang="en-US" altLang="ja-JP" sz="2600" dirty="0"/>
          </a:p>
          <a:p>
            <a:pPr marL="360000" indent="-360000">
              <a:lnSpc>
                <a:spcPct val="120000"/>
              </a:lnSpc>
              <a:buClr>
                <a:schemeClr val="accent5"/>
              </a:buClr>
              <a:buFont typeface="Wingdings" panose="05000000000000000000" pitchFamily="2" charset="2"/>
              <a:buChar char="l"/>
            </a:pPr>
            <a:r>
              <a:rPr kumimoji="1" lang="ja-JP" altLang="en-US" sz="2600" dirty="0"/>
              <a:t>マルチラベル</a:t>
            </a:r>
            <a:endParaRPr kumimoji="1" lang="en-US" altLang="ja-JP" sz="2600" dirty="0"/>
          </a:p>
          <a:p>
            <a:pPr marL="360000" indent="-360000">
              <a:lnSpc>
                <a:spcPct val="120000"/>
              </a:lnSpc>
              <a:buClr>
                <a:schemeClr val="accent5"/>
              </a:buClr>
              <a:buFont typeface="Wingdings" panose="05000000000000000000" pitchFamily="2" charset="2"/>
              <a:buChar char="l"/>
            </a:pPr>
            <a:r>
              <a:rPr lang="ja-JP" altLang="en-US" sz="2600" b="0" i="0" dirty="0">
                <a:effectLst/>
                <a:latin typeface="Inter"/>
              </a:rPr>
              <a:t>非常に不均衡（</a:t>
            </a:r>
            <a:r>
              <a:rPr lang="en-US" altLang="ja-JP" sz="2600" b="0" i="0" dirty="0">
                <a:effectLst/>
                <a:latin typeface="Inter"/>
              </a:rPr>
              <a:t>0</a:t>
            </a:r>
            <a:r>
              <a:rPr lang="ja-JP" altLang="en-US" sz="2600" b="0" i="0" dirty="0">
                <a:effectLst/>
                <a:latin typeface="Inter"/>
              </a:rPr>
              <a:t>のラベルが大半で</a:t>
            </a:r>
            <a:r>
              <a:rPr lang="en-US" altLang="ja-JP" sz="2600" b="0" i="0" dirty="0">
                <a:effectLst/>
                <a:latin typeface="Inter"/>
              </a:rPr>
              <a:t>1</a:t>
            </a:r>
            <a:r>
              <a:rPr lang="ja-JP" altLang="en-US" sz="2600" b="0" i="0" dirty="0">
                <a:effectLst/>
                <a:latin typeface="Inter"/>
              </a:rPr>
              <a:t>のラベルが非常に少ない）</a:t>
            </a:r>
            <a:endParaRPr kumimoji="1" lang="en-US" altLang="ja-JP" sz="2600" dirty="0"/>
          </a:p>
        </p:txBody>
      </p:sp>
      <p:pic>
        <p:nvPicPr>
          <p:cNvPr id="6" name="図 5">
            <a:extLst>
              <a:ext uri="{FF2B5EF4-FFF2-40B4-BE49-F238E27FC236}">
                <a16:creationId xmlns:a16="http://schemas.microsoft.com/office/drawing/2014/main" id="{C1A5E149-45A2-4E02-84EC-7D50AC92DBBF}"/>
              </a:ext>
            </a:extLst>
          </p:cNvPr>
          <p:cNvPicPr>
            <a:picLocks noChangeAspect="1"/>
          </p:cNvPicPr>
          <p:nvPr/>
        </p:nvPicPr>
        <p:blipFill>
          <a:blip r:embed="rId2"/>
          <a:stretch>
            <a:fillRect/>
          </a:stretch>
        </p:blipFill>
        <p:spPr>
          <a:xfrm>
            <a:off x="2976066" y="4210661"/>
            <a:ext cx="6239867" cy="2388699"/>
          </a:xfrm>
          <a:prstGeom prst="rect">
            <a:avLst/>
          </a:prstGeom>
        </p:spPr>
      </p:pic>
    </p:spTree>
    <p:extLst>
      <p:ext uri="{BB962C8B-B14F-4D97-AF65-F5344CB8AC3E}">
        <p14:creationId xmlns:p14="http://schemas.microsoft.com/office/powerpoint/2010/main" val="116655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dirty="0"/>
              <a:t>評価指標</a:t>
            </a:r>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7"/>
            <a:ext cx="11092543" cy="589936"/>
          </a:xfrm>
        </p:spPr>
        <p:txBody>
          <a:bodyPr>
            <a:normAutofit/>
          </a:bodyPr>
          <a:lstStyle/>
          <a:p>
            <a:pPr marL="0" indent="0">
              <a:lnSpc>
                <a:spcPct val="110000"/>
              </a:lnSpc>
              <a:buNone/>
            </a:pPr>
            <a:r>
              <a:rPr kumimoji="1" lang="ja-JP" altLang="en-US" b="1" dirty="0"/>
              <a:t>各クラスの</a:t>
            </a:r>
            <a:r>
              <a:rPr kumimoji="1" lang="en-US" altLang="ja-JP" b="1" dirty="0" err="1"/>
              <a:t>log_loss</a:t>
            </a:r>
            <a:r>
              <a:rPr kumimoji="1" lang="ja-JP" altLang="en-US" b="1" dirty="0"/>
              <a:t>の平均値</a:t>
            </a:r>
            <a:endParaRPr kumimoji="1" lang="en-US" altLang="ja-JP" b="1" dirty="0"/>
          </a:p>
        </p:txBody>
      </p:sp>
      <p:pic>
        <p:nvPicPr>
          <p:cNvPr id="5" name="図 4">
            <a:extLst>
              <a:ext uri="{FF2B5EF4-FFF2-40B4-BE49-F238E27FC236}">
                <a16:creationId xmlns:a16="http://schemas.microsoft.com/office/drawing/2014/main" id="{8D6300C6-495D-456D-A5EB-3F084D650410}"/>
              </a:ext>
            </a:extLst>
          </p:cNvPr>
          <p:cNvPicPr>
            <a:picLocks noChangeAspect="1"/>
          </p:cNvPicPr>
          <p:nvPr/>
        </p:nvPicPr>
        <p:blipFill>
          <a:blip r:embed="rId3"/>
          <a:stretch>
            <a:fillRect/>
          </a:stretch>
        </p:blipFill>
        <p:spPr>
          <a:xfrm>
            <a:off x="1431971" y="1818766"/>
            <a:ext cx="9328057" cy="4954320"/>
          </a:xfrm>
          <a:prstGeom prst="rect">
            <a:avLst/>
          </a:prstGeom>
        </p:spPr>
      </p:pic>
    </p:spTree>
    <p:extLst>
      <p:ext uri="{BB962C8B-B14F-4D97-AF65-F5344CB8AC3E}">
        <p14:creationId xmlns:p14="http://schemas.microsoft.com/office/powerpoint/2010/main" val="16760589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679</Words>
  <Application>Microsoft Office PowerPoint</Application>
  <PresentationFormat>ワイド画面</PresentationFormat>
  <Paragraphs>86</Paragraphs>
  <Slides>6</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6</vt:i4>
      </vt:variant>
    </vt:vector>
  </HeadingPairs>
  <TitlesOfParts>
    <vt:vector size="14" baseType="lpstr">
      <vt:lpstr>-apple-system</vt:lpstr>
      <vt:lpstr>Inter</vt:lpstr>
      <vt:lpstr>游ゴシック</vt:lpstr>
      <vt:lpstr>游ゴシック Light</vt:lpstr>
      <vt:lpstr>游ゴシック 本文</vt:lpstr>
      <vt:lpstr>Arial</vt:lpstr>
      <vt:lpstr>Wingdings</vt:lpstr>
      <vt:lpstr>Office テーマ</vt:lpstr>
      <vt:lpstr>Kaggle MoA</vt:lpstr>
      <vt:lpstr>コンペ概要</vt:lpstr>
      <vt:lpstr>データファイル</vt:lpstr>
      <vt:lpstr>特徴量: train_features.csv/test_features.csv</vt:lpstr>
      <vt:lpstr>ラベルデータ: train_targets_scored.csv</vt:lpstr>
      <vt:lpstr>評価指標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MoA</dc:title>
  <dc:creator>Shingo Yokoi</dc:creator>
  <cp:lastModifiedBy>Shingo Yokoi</cp:lastModifiedBy>
  <cp:revision>19</cp:revision>
  <dcterms:created xsi:type="dcterms:W3CDTF">2020-10-27T15:30:32Z</dcterms:created>
  <dcterms:modified xsi:type="dcterms:W3CDTF">2020-12-01T06:46:13Z</dcterms:modified>
</cp:coreProperties>
</file>