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2593" autoAdjust="0"/>
  </p:normalViewPr>
  <p:slideViewPr>
    <p:cSldViewPr snapToGrid="0">
      <p:cViewPr varScale="1">
        <p:scale>
          <a:sx n="65" d="100"/>
          <a:sy n="65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8D8B0-DEC6-4D85-AF34-2CB4B66E100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8EE22-1D8E-4C5D-B5CD-DB0DE9C89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42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https://www.kaggle.com/c/lish-moa/data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EE22-1D8E-4C5D-B5CD-DB0DE9C8935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34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https://www.kaggle.com/c/lish-moa/discussion/193363</a:t>
            </a:r>
          </a:p>
          <a:p>
            <a:r>
              <a:rPr kumimoji="1" lang="en-US" altLang="ja-JP" dirty="0"/>
              <a:t>https://www.kaggle.com/c/lish-moa/discussion/190693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EE22-1D8E-4C5D-B5CD-DB0DE9C8935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22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https://www.kaggle.com/c/lish-moa/overview/evaluation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EE22-1D8E-4C5D-B5CD-DB0DE9C8935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4BC9D-8C5E-45B0-AA57-EC6BCAE98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E37ADB-F0F6-4837-8034-C5FFC7A7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385A8-AB95-4614-B06A-325B6D2E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3C4EC-1D7A-4376-B4C0-28F84388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FFF8B-3592-4BC2-B740-CB31B063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5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F1F94-13FD-4325-8F50-80AE7F09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45CE1A-6A29-4D80-9178-41E4E7A5A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3A38F-DFD3-42C6-A1FF-0A0057B6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6D3C08-5744-4C90-8CD6-997C8DF9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007BF5-9B86-404F-871D-E790B3DC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3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A5D5E4-DD0C-4D03-A80F-FE1EE7038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C39319-AEDE-467C-9BEF-93FC61415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1A47C5-AE15-4E01-A7C0-A9BDD9AA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588EA-C025-4B4B-A07F-2CDD3BCA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7E5BA-D3F3-45AA-AB8F-A5C111A5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2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6E660-D411-4F7B-905A-AD8E9A7F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A9B88E-1F22-42E4-95FE-5DEB6F12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1E2B80-51D2-4884-B98B-068BD21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CB243-75B5-469E-A3DA-AA998D2F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900A7-EEA8-42C3-A108-B35F19C1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97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27745-F022-4A9B-9DD1-6871639E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ADB768-D4A1-494B-9482-CADB5A2D7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BE4AE3-CD48-42F1-9B0B-DEC3117F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5B5EA-E8E1-4D3F-BC46-2A42F77C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2F854-A7D2-45E1-A236-127D5914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2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9580C-1BA4-4454-A490-37BB0E0A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7E118D-8E62-4F94-AA9C-3980C16B3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59FCCF-8C3B-4B0A-BE88-DC3C1D05A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22F015-513D-48F9-8D80-A9ADBA31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2C695-D4E7-4716-9243-FC0448AA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E5503A-3289-4DD3-8472-46FB7A0B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01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19373-C4E5-49C1-BDF9-95CC186C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8DAD7E-B41F-4A47-ADE4-D319E57FE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C0D0FD-2D0B-4F78-9222-AEFCD0A7F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D21EEB-0DF9-46FA-9D9F-66E891E78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B6E77C-66D6-4A17-8D4E-9AB4D665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4C5DCF-445E-4E56-94A8-7E79A662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43F955-C19C-4A75-BD0F-2228F93C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E64E8-D312-4889-A800-770F96ED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34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136F0-7EAD-4926-885F-93E252F4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1FE89E-A29C-4A77-B728-EE87CBF8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99A50F-C1B2-4142-A1FE-B3086AB7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BA9585-DDCC-421E-98BC-38E2552C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8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D16D28-F21A-4895-8955-A58DA7B3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762B38-DEF8-40D5-A425-E3367899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600B57-41B8-4D9F-B9C7-B9633C4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69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9C114-FB00-4B9D-BDC5-EE7650E1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F9C32-FACB-425D-BB03-3A6BF759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BA2C1E-A098-4219-88DC-6464C992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823F60-C6EA-455E-A351-7F4A3D0D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61F1C9-5D28-412B-9D3B-2C8523EF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EE274C-E57F-486D-958F-C4E61B88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495AD-8C7D-4641-97C6-4649A87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EF87B-6372-42B1-BBA4-D398AF22F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CC943-C1A9-4145-8719-5FE31DD44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2CF0CD-974D-41C5-B41F-D2C52E10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307C9D-0E00-41E2-83F7-AE1B708A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4094E5-8D73-4314-AEE2-E60C42E0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1246F2-5849-40C6-9CB6-4920A566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509324-4027-4D4D-9242-998EBF86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0B41A-C892-45D2-ABA4-3C44D2C9A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A0FA-1066-4405-A9B4-B20FDCFA17C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2CA14E-B175-4623-A623-4C935664F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790D1-001A-4E1C-B856-40F7BEF52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1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divo.jp/basic-info/ac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45411-A66B-4259-BDA1-BA04D5027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Kaggle </a:t>
            </a:r>
            <a:r>
              <a:rPr kumimoji="1" lang="en-US" altLang="ja-JP" dirty="0" err="1"/>
              <a:t>MoA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9BA12C-61AC-4632-B739-B52AAFCCF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69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53CF-AF58-423B-AF9D-BB441894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84914"/>
            <a:ext cx="11092543" cy="888488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コンペ概要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4750E-39A8-42FE-AEAA-01E439C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120877"/>
            <a:ext cx="11092543" cy="55748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ja-JP" altLang="en-US" b="0" i="0" dirty="0">
                <a:effectLst/>
                <a:latin typeface="Inter"/>
              </a:rPr>
              <a:t>遺伝子発現値や細胞生存率から</a:t>
            </a:r>
            <a:r>
              <a:rPr kumimoji="1" lang="ja-JP" altLang="en-US" b="1" dirty="0"/>
              <a:t>薬の作用機序</a:t>
            </a:r>
            <a:r>
              <a:rPr kumimoji="1" lang="en-US" altLang="ja-JP" b="1" dirty="0"/>
              <a:t>(</a:t>
            </a:r>
            <a:r>
              <a:rPr kumimoji="1" lang="en-US" altLang="ja-JP" b="1" dirty="0" err="1"/>
              <a:t>MoA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の</a:t>
            </a:r>
            <a:r>
              <a:rPr lang="ja-JP" altLang="en-US" b="1" i="0" dirty="0">
                <a:effectLst/>
                <a:latin typeface="Inter"/>
              </a:rPr>
              <a:t>応答</a:t>
            </a:r>
            <a:r>
              <a:rPr kumimoji="1" lang="ja-JP" altLang="en-US" b="1" dirty="0"/>
              <a:t>を予測</a:t>
            </a:r>
            <a:r>
              <a:rPr kumimoji="1" lang="ja-JP" altLang="en-US" dirty="0"/>
              <a:t>する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en-US" altLang="ja-JP" dirty="0" err="1"/>
              <a:t>MoA</a:t>
            </a:r>
            <a:r>
              <a:rPr lang="en-US" altLang="ja-JP" dirty="0"/>
              <a:t>(</a:t>
            </a:r>
            <a:r>
              <a:rPr kumimoji="1" lang="en-US" altLang="ja-JP" dirty="0"/>
              <a:t>mechanism of action): </a:t>
            </a:r>
            <a:r>
              <a:rPr kumimoji="1" lang="ja-JP" altLang="en-US" dirty="0"/>
              <a:t>薬が病気のタンパク質などに作用する化学反応の流れ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ja-JP" altLang="en-US" dirty="0"/>
              <a:t>例</a:t>
            </a:r>
            <a:r>
              <a:rPr kumimoji="1" lang="en-US" altLang="ja-JP" dirty="0"/>
              <a:t>.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オプジーボは、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PD-1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PD-1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リガンド（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PD-L1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および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PD-L2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）との結合を阻害することで、がん細胞により不応答となっていた抗原特異的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T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細胞を回復・活性化させ、抗腫瘍効果を示す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2">
              <a:lnSpc>
                <a:spcPct val="110000"/>
              </a:lnSpc>
            </a:pPr>
            <a:r>
              <a:rPr kumimoji="1" lang="en-US" altLang="ja-JP" dirty="0">
                <a:hlinkClick r:id="rId2"/>
              </a:rPr>
              <a:t>https://www.opdivo.jp/basic-info/action/</a:t>
            </a:r>
            <a:endParaRPr kumimoji="1" lang="en-US" altLang="ja-JP" dirty="0">
              <a:solidFill>
                <a:srgbClr val="333333"/>
              </a:solidFill>
              <a:latin typeface="-apple-system"/>
            </a:endParaRPr>
          </a:p>
          <a:p>
            <a:pPr lvl="2">
              <a:lnSpc>
                <a:spcPct val="110000"/>
              </a:lnSpc>
            </a:pP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ja-JP" altLang="en-US" dirty="0"/>
              <a:t>テーブルコンペ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train data: 23,814</a:t>
            </a:r>
            <a:r>
              <a:rPr lang="ja-JP" altLang="en-US" dirty="0"/>
              <a:t>行、</a:t>
            </a:r>
            <a:r>
              <a:rPr lang="en-US" altLang="ja-JP" dirty="0"/>
              <a:t>public test data: 3,982</a:t>
            </a:r>
            <a:r>
              <a:rPr lang="ja-JP" altLang="en-US" dirty="0"/>
              <a:t>行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private test data</a:t>
            </a:r>
            <a:r>
              <a:rPr lang="ja-JP" altLang="en-US" dirty="0"/>
              <a:t>は</a:t>
            </a:r>
            <a:r>
              <a:rPr lang="en-US" altLang="ja-JP" dirty="0"/>
              <a:t>public</a:t>
            </a:r>
            <a:r>
              <a:rPr lang="ja-JP" altLang="en-US" dirty="0"/>
              <a:t>の</a:t>
            </a:r>
            <a:r>
              <a:rPr lang="en-US" altLang="ja-JP" dirty="0"/>
              <a:t>4</a:t>
            </a:r>
            <a:r>
              <a:rPr lang="ja-JP" altLang="en-US" dirty="0"/>
              <a:t>倍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 dirty="0"/>
              <a:t>コンペ終了後</a:t>
            </a:r>
            <a:r>
              <a:rPr lang="en-US" altLang="ja-JP" dirty="0"/>
              <a:t>private test set</a:t>
            </a:r>
            <a:r>
              <a:rPr lang="ja-JP" altLang="en-US" dirty="0"/>
              <a:t>追加されて順位決まる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kumimoji="1" lang="ja-JP" altLang="en-US" dirty="0"/>
              <a:t>マルチラベル分類問題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06C12E-349E-48FF-9E82-AD355221E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09" y="84914"/>
            <a:ext cx="4200734" cy="88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2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53CF-AF58-423B-AF9D-BB441894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84914"/>
            <a:ext cx="11092543" cy="888488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データファイル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4750E-39A8-42FE-AEAA-01E439C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120877"/>
            <a:ext cx="11092543" cy="5456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ja-JP" dirty="0"/>
              <a:t>5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562D010-C0AC-4F80-B363-CC13DB80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02246"/>
              </p:ext>
            </p:extLst>
          </p:nvPr>
        </p:nvGraphicFramePr>
        <p:xfrm>
          <a:off x="549058" y="1814043"/>
          <a:ext cx="11097350" cy="470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11">
                  <a:extLst>
                    <a:ext uri="{9D8B030D-6E8A-4147-A177-3AD203B41FA5}">
                      <a16:colId xmlns:a16="http://schemas.microsoft.com/office/drawing/2014/main" val="684499159"/>
                    </a:ext>
                  </a:extLst>
                </a:gridCol>
                <a:gridCol w="5364746">
                  <a:extLst>
                    <a:ext uri="{9D8B030D-6E8A-4147-A177-3AD203B41FA5}">
                      <a16:colId xmlns:a16="http://schemas.microsoft.com/office/drawing/2014/main" val="588426709"/>
                    </a:ext>
                  </a:extLst>
                </a:gridCol>
                <a:gridCol w="5147293">
                  <a:extLst>
                    <a:ext uri="{9D8B030D-6E8A-4147-A177-3AD203B41FA5}">
                      <a16:colId xmlns:a16="http://schemas.microsoft.com/office/drawing/2014/main" val="1216879330"/>
                    </a:ext>
                  </a:extLst>
                </a:gridCol>
              </a:tblGrid>
              <a:tr h="7841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100" u="none" strike="noStrike">
                          <a:effectLst/>
                        </a:rPr>
                        <a:t>#</a:t>
                      </a:r>
                      <a:endParaRPr lang="en-US" altLang="ja-JP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u="none" strike="noStrike" dirty="0">
                          <a:effectLst/>
                        </a:rPr>
                        <a:t>ファイル名</a:t>
                      </a:r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u="none" strike="noStrike">
                          <a:effectLst/>
                        </a:rPr>
                        <a:t>説明</a:t>
                      </a:r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extLst>
                  <a:ext uri="{0D108BD9-81ED-4DB2-BD59-A6C34878D82A}">
                    <a16:rowId xmlns:a16="http://schemas.microsoft.com/office/drawing/2014/main" val="816621376"/>
                  </a:ext>
                </a:extLst>
              </a:tr>
              <a:tr h="7841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u="none" strike="noStrike">
                          <a:effectLst/>
                        </a:rPr>
                        <a:t>1</a:t>
                      </a:r>
                      <a:endParaRPr lang="en-US" altLang="ja-JP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 dirty="0">
                          <a:effectLst/>
                        </a:rPr>
                        <a:t>train_features.csv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>
                          <a:effectLst/>
                        </a:rPr>
                        <a:t>train data</a:t>
                      </a:r>
                      <a:r>
                        <a:rPr lang="ja-JP" altLang="en-US" sz="3100" u="none" strike="noStrike">
                          <a:effectLst/>
                        </a:rPr>
                        <a:t>の特徴量</a:t>
                      </a:r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extLst>
                  <a:ext uri="{0D108BD9-81ED-4DB2-BD59-A6C34878D82A}">
                    <a16:rowId xmlns:a16="http://schemas.microsoft.com/office/drawing/2014/main" val="2680652053"/>
                  </a:ext>
                </a:extLst>
              </a:tr>
              <a:tr h="7841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u="none" strike="noStrike">
                          <a:effectLst/>
                        </a:rPr>
                        <a:t>2</a:t>
                      </a:r>
                      <a:endParaRPr lang="en-US" altLang="ja-JP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 dirty="0">
                          <a:effectLst/>
                        </a:rPr>
                        <a:t>test_features.csv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>
                          <a:effectLst/>
                        </a:rPr>
                        <a:t>public test data</a:t>
                      </a:r>
                      <a:r>
                        <a:rPr lang="ja-JP" altLang="en-US" sz="3100" u="none" strike="noStrike">
                          <a:effectLst/>
                        </a:rPr>
                        <a:t>の特徴量</a:t>
                      </a:r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extLst>
                  <a:ext uri="{0D108BD9-81ED-4DB2-BD59-A6C34878D82A}">
                    <a16:rowId xmlns:a16="http://schemas.microsoft.com/office/drawing/2014/main" val="936794920"/>
                  </a:ext>
                </a:extLst>
              </a:tr>
              <a:tr h="7841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u="none" strike="noStrike">
                          <a:effectLst/>
                        </a:rPr>
                        <a:t>3</a:t>
                      </a:r>
                      <a:endParaRPr lang="en-US" altLang="ja-JP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>
                          <a:effectLst/>
                        </a:rPr>
                        <a:t>train_targets_scored.csv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u="none" strike="noStrike">
                          <a:effectLst/>
                        </a:rPr>
                        <a:t>ラベルデータ</a:t>
                      </a:r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extLst>
                  <a:ext uri="{0D108BD9-81ED-4DB2-BD59-A6C34878D82A}">
                    <a16:rowId xmlns:a16="http://schemas.microsoft.com/office/drawing/2014/main" val="25431531"/>
                  </a:ext>
                </a:extLst>
              </a:tr>
              <a:tr h="7841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u="none" strike="noStrike" dirty="0">
                          <a:effectLst/>
                        </a:rPr>
                        <a:t>4</a:t>
                      </a:r>
                      <a:endParaRPr lang="en-US" altLang="ja-JP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 dirty="0">
                          <a:effectLst/>
                        </a:rPr>
                        <a:t>train_targets_nonscored.csv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u="none" strike="noStrike" dirty="0">
                          <a:effectLst/>
                        </a:rPr>
                        <a:t>予測対象外のラベルデータ</a:t>
                      </a:r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08928"/>
                  </a:ext>
                </a:extLst>
              </a:tr>
              <a:tr h="7841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u="none" strike="noStrike">
                          <a:effectLst/>
                        </a:rPr>
                        <a:t>5</a:t>
                      </a:r>
                      <a:endParaRPr lang="en-US" altLang="ja-JP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>
                          <a:effectLst/>
                        </a:rPr>
                        <a:t>sample_submission.csv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u="none" strike="noStrike" dirty="0">
                          <a:effectLst/>
                        </a:rPr>
                        <a:t>提出ファイルのサンプル</a:t>
                      </a:r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extLst>
                  <a:ext uri="{0D108BD9-81ED-4DB2-BD59-A6C34878D82A}">
                    <a16:rowId xmlns:a16="http://schemas.microsoft.com/office/drawing/2014/main" val="281646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96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E422A-A957-46F4-B02F-7181E846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58652"/>
            <a:ext cx="11625943" cy="805564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特徴量</a:t>
            </a:r>
            <a:r>
              <a:rPr kumimoji="1" lang="en-US" altLang="ja-JP" sz="3600"/>
              <a:t>:</a:t>
            </a:r>
            <a:r>
              <a:rPr lang="ja-JP" altLang="en-US" sz="3600"/>
              <a:t> </a:t>
            </a:r>
            <a:r>
              <a:rPr kumimoji="1" lang="en-US" altLang="ja-JP" sz="3600"/>
              <a:t>train_features.csv/test_features.csv</a:t>
            </a:r>
            <a:endParaRPr kumimoji="1" lang="ja-JP" altLang="en-US" sz="3600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C542FA5-30DE-49E0-ACCA-46919E9AEAAC}"/>
              </a:ext>
            </a:extLst>
          </p:cNvPr>
          <p:cNvGrpSpPr/>
          <p:nvPr/>
        </p:nvGrpSpPr>
        <p:grpSpPr>
          <a:xfrm>
            <a:off x="1215280" y="4173793"/>
            <a:ext cx="9846010" cy="2529805"/>
            <a:chOff x="812700" y="2174409"/>
            <a:chExt cx="10705797" cy="388874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C1F8AC2-F1FB-48EF-8FE8-0F38CDDF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1092" y="3034021"/>
              <a:ext cx="5879310" cy="1951268"/>
            </a:xfrm>
            <a:prstGeom prst="rect">
              <a:avLst/>
            </a:prstGeom>
          </p:spPr>
        </p:pic>
        <p:sp>
          <p:nvSpPr>
            <p:cNvPr id="6" name="吹き出し: 四角形 5">
              <a:extLst>
                <a:ext uri="{FF2B5EF4-FFF2-40B4-BE49-F238E27FC236}">
                  <a16:creationId xmlns:a16="http://schemas.microsoft.com/office/drawing/2014/main" id="{D1B8ECCB-7212-4E4D-B766-7D22353ED02C}"/>
                </a:ext>
              </a:extLst>
            </p:cNvPr>
            <p:cNvSpPr/>
            <p:nvPr/>
          </p:nvSpPr>
          <p:spPr>
            <a:xfrm>
              <a:off x="1332278" y="2213018"/>
              <a:ext cx="1219201" cy="542852"/>
            </a:xfrm>
            <a:prstGeom prst="wedgeRectCallout">
              <a:avLst>
                <a:gd name="adj1" fmla="val -41967"/>
                <a:gd name="adj2" fmla="val 1328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実験</a:t>
              </a:r>
              <a:r>
                <a:rPr kumimoji="1" lang="en-US" altLang="ja-JP" sz="1400" dirty="0"/>
                <a:t>id</a:t>
              </a:r>
              <a:endParaRPr kumimoji="1" lang="ja-JP" altLang="en-US" sz="1400" dirty="0"/>
            </a:p>
          </p:txBody>
        </p:sp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22BF8587-33AB-4643-88C8-08C38C2215BF}"/>
                </a:ext>
              </a:extLst>
            </p:cNvPr>
            <p:cNvSpPr/>
            <p:nvPr/>
          </p:nvSpPr>
          <p:spPr>
            <a:xfrm>
              <a:off x="812700" y="5266129"/>
              <a:ext cx="3078047" cy="790496"/>
            </a:xfrm>
            <a:prstGeom prst="wedgeRectCallout">
              <a:avLst>
                <a:gd name="adj1" fmla="val 2173"/>
                <a:gd name="adj2" fmla="val -104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薬投与した実験</a:t>
              </a:r>
              <a:r>
                <a:rPr kumimoji="1" lang="en-US" altLang="ja-JP" sz="1400" dirty="0"/>
                <a:t>(</a:t>
              </a:r>
              <a:r>
                <a:rPr kumimoji="1" lang="en-US" altLang="ja-JP" sz="1400" dirty="0" err="1"/>
                <a:t>trt_cp</a:t>
              </a:r>
              <a:r>
                <a:rPr kumimoji="1" lang="en-US" altLang="ja-JP" sz="1400" dirty="0"/>
                <a:t>)</a:t>
              </a:r>
              <a:r>
                <a:rPr lang="en-US" altLang="ja-JP" sz="1400" dirty="0"/>
                <a:t>/</a:t>
              </a:r>
            </a:p>
            <a:p>
              <a:pPr algn="ctr"/>
              <a:r>
                <a:rPr lang="ja-JP" altLang="en-US" sz="1400" dirty="0"/>
                <a:t>薬投与なし実験</a:t>
              </a:r>
              <a:r>
                <a:rPr kumimoji="1" lang="en-US" altLang="ja-JP" sz="1400" dirty="0"/>
                <a:t>(</a:t>
              </a:r>
              <a:r>
                <a:rPr kumimoji="1" lang="en-US" altLang="ja-JP" sz="1400" dirty="0" err="1"/>
                <a:t>ctl_vehicle</a:t>
              </a:r>
              <a:r>
                <a:rPr kumimoji="1" lang="en-US" altLang="ja-JP" sz="1400" dirty="0"/>
                <a:t>)</a:t>
              </a:r>
            </a:p>
          </p:txBody>
        </p:sp>
        <p:sp>
          <p:nvSpPr>
            <p:cNvPr id="15" name="吹き出し: 四角形 14">
              <a:extLst>
                <a:ext uri="{FF2B5EF4-FFF2-40B4-BE49-F238E27FC236}">
                  <a16:creationId xmlns:a16="http://schemas.microsoft.com/office/drawing/2014/main" id="{834F0DCB-52F2-4DA1-B049-CB5C5E0BB68A}"/>
                </a:ext>
              </a:extLst>
            </p:cNvPr>
            <p:cNvSpPr/>
            <p:nvPr/>
          </p:nvSpPr>
          <p:spPr>
            <a:xfrm>
              <a:off x="2739213" y="2174409"/>
              <a:ext cx="2900523" cy="620067"/>
            </a:xfrm>
            <a:prstGeom prst="wedgeRectCallout">
              <a:avLst>
                <a:gd name="adj1" fmla="val -38073"/>
                <a:gd name="adj2" fmla="val 1234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処置時間</a:t>
              </a:r>
              <a:r>
                <a:rPr lang="en-US" altLang="ja-JP" sz="1400" dirty="0"/>
                <a:t>(24/48/72 hour)</a:t>
              </a:r>
              <a:endParaRPr kumimoji="1" lang="ja-JP" altLang="en-US" sz="1400" dirty="0"/>
            </a:p>
          </p:txBody>
        </p:sp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5E6743A9-2464-42C0-81DB-06BCE4D095C3}"/>
                </a:ext>
              </a:extLst>
            </p:cNvPr>
            <p:cNvSpPr/>
            <p:nvPr/>
          </p:nvSpPr>
          <p:spPr>
            <a:xfrm>
              <a:off x="5289762" y="5443086"/>
              <a:ext cx="2644877" cy="620067"/>
            </a:xfrm>
            <a:prstGeom prst="wedgeRectCallout">
              <a:avLst>
                <a:gd name="adj1" fmla="val -84187"/>
                <a:gd name="adj2" fmla="val -156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投与した薬の用量</a:t>
              </a:r>
              <a:r>
                <a:rPr lang="en-US" altLang="ja-JP" sz="1400" dirty="0"/>
                <a:t>(D1/D2)</a:t>
              </a:r>
              <a:endParaRPr kumimoji="1" lang="ja-JP" altLang="en-US" sz="1400" dirty="0"/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AA108BA7-3732-4B69-A91A-AA9884DE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7965" y="3034021"/>
              <a:ext cx="4002602" cy="1951268"/>
            </a:xfrm>
            <a:prstGeom prst="rect">
              <a:avLst/>
            </a:prstGeom>
          </p:spPr>
        </p:pic>
        <p:sp>
          <p:nvSpPr>
            <p:cNvPr id="22" name="吹き出し: 四角形 21">
              <a:extLst>
                <a:ext uri="{FF2B5EF4-FFF2-40B4-BE49-F238E27FC236}">
                  <a16:creationId xmlns:a16="http://schemas.microsoft.com/office/drawing/2014/main" id="{D61007E2-D6CA-48D1-BCDE-00B316E8CB58}"/>
                </a:ext>
              </a:extLst>
            </p:cNvPr>
            <p:cNvSpPr/>
            <p:nvPr/>
          </p:nvSpPr>
          <p:spPr>
            <a:xfrm>
              <a:off x="6356556" y="2176964"/>
              <a:ext cx="2900524" cy="857057"/>
            </a:xfrm>
            <a:prstGeom prst="wedgeRectCallout">
              <a:avLst>
                <a:gd name="adj1" fmla="val -78053"/>
                <a:gd name="adj2" fmla="val 1499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「</a:t>
              </a:r>
              <a:r>
                <a:rPr kumimoji="1" lang="en-US" altLang="ja-JP" sz="1400" dirty="0"/>
                <a:t>g-</a:t>
              </a:r>
              <a:r>
                <a:rPr kumimoji="1" lang="ja-JP" altLang="en-US" sz="1400" dirty="0"/>
                <a:t>」列は遺伝子発現値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772</a:t>
              </a:r>
              <a:r>
                <a:rPr lang="ja-JP" altLang="en-US" sz="1400" dirty="0"/>
                <a:t>列ある</a:t>
              </a:r>
              <a:endParaRPr kumimoji="1" lang="ja-JP" altLang="en-US" sz="1400" dirty="0"/>
            </a:p>
          </p:txBody>
        </p:sp>
        <p:sp>
          <p:nvSpPr>
            <p:cNvPr id="24" name="吹き出し: 四角形 23">
              <a:extLst>
                <a:ext uri="{FF2B5EF4-FFF2-40B4-BE49-F238E27FC236}">
                  <a16:creationId xmlns:a16="http://schemas.microsoft.com/office/drawing/2014/main" id="{6D932AF2-969A-4E1E-B977-F9BA60943B0E}"/>
                </a:ext>
              </a:extLst>
            </p:cNvPr>
            <p:cNvSpPr/>
            <p:nvPr/>
          </p:nvSpPr>
          <p:spPr>
            <a:xfrm>
              <a:off x="8617975" y="5266129"/>
              <a:ext cx="2900522" cy="795129"/>
            </a:xfrm>
            <a:prstGeom prst="wedgeRectCallout">
              <a:avLst>
                <a:gd name="adj1" fmla="val -26979"/>
                <a:gd name="adj2" fmla="val -120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「</a:t>
              </a:r>
              <a:r>
                <a:rPr lang="en-US" altLang="ja-JP" sz="1400" dirty="0"/>
                <a:t>c</a:t>
              </a:r>
              <a:r>
                <a:rPr kumimoji="1" lang="en-US" altLang="ja-JP" sz="1400" dirty="0"/>
                <a:t>-</a:t>
              </a:r>
              <a:r>
                <a:rPr kumimoji="1" lang="ja-JP" altLang="en-US" sz="1400" dirty="0"/>
                <a:t>」列は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癌</a:t>
              </a:r>
              <a:r>
                <a:rPr kumimoji="1" lang="en-US" altLang="ja-JP" sz="1400" dirty="0"/>
                <a:t>)</a:t>
              </a:r>
              <a:r>
                <a:rPr kumimoji="1" lang="ja-JP" altLang="en-US" sz="1400" dirty="0"/>
                <a:t>細胞生存率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100</a:t>
              </a:r>
              <a:r>
                <a:rPr lang="ja-JP" altLang="en-US" sz="1400" dirty="0"/>
                <a:t>列ある</a:t>
              </a:r>
              <a:endParaRPr kumimoji="1" lang="ja-JP" altLang="en-US" sz="1400" dirty="0"/>
            </a:p>
          </p:txBody>
        </p:sp>
      </p:grp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64261819-7151-4501-B6F9-D61773F3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999726"/>
            <a:ext cx="11625943" cy="317406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ja-JP" altLang="en-US" sz="2400" dirty="0">
                <a:latin typeface="游ゴシック 本文"/>
              </a:rPr>
              <a:t>約</a:t>
            </a:r>
            <a:r>
              <a:rPr lang="en-US" altLang="ja-JP" sz="2400" dirty="0">
                <a:latin typeface="游ゴシック 本文"/>
              </a:rPr>
              <a:t>5,000</a:t>
            </a:r>
            <a:r>
              <a:rPr lang="ja-JP" altLang="en-US" sz="2400" dirty="0">
                <a:latin typeface="游ゴシック 本文"/>
              </a:rPr>
              <a:t>種類の薬を使った実験データ</a:t>
            </a:r>
            <a:endParaRPr lang="en-US" altLang="ja-JP" sz="2400" dirty="0">
              <a:latin typeface="游ゴシック 本文"/>
            </a:endParaRPr>
          </a:p>
          <a:p>
            <a:pPr lvl="1">
              <a:lnSpc>
                <a:spcPct val="120000"/>
              </a:lnSpc>
            </a:pPr>
            <a:r>
              <a:rPr lang="en-US" altLang="ja-JP" sz="2000" dirty="0">
                <a:latin typeface="游ゴシック 本文"/>
              </a:rPr>
              <a:t>1</a:t>
            </a:r>
            <a:r>
              <a:rPr lang="ja-JP" altLang="en-US" sz="2000" dirty="0">
                <a:latin typeface="游ゴシック 本文"/>
              </a:rPr>
              <a:t>行</a:t>
            </a:r>
            <a:r>
              <a:rPr kumimoji="1" lang="en-US" altLang="ja-JP" sz="2000" dirty="0">
                <a:latin typeface="游ゴシック 本文"/>
              </a:rPr>
              <a:t>1</a:t>
            </a:r>
            <a:r>
              <a:rPr lang="ja-JP" altLang="en-US" sz="2000" dirty="0">
                <a:latin typeface="游ゴシック 本文"/>
              </a:rPr>
              <a:t>実験</a:t>
            </a:r>
            <a:endParaRPr lang="en-US" altLang="ja-JP" sz="2000" dirty="0">
              <a:latin typeface="游ゴシック 本文"/>
            </a:endParaRPr>
          </a:p>
          <a:p>
            <a:pPr>
              <a:lnSpc>
                <a:spcPct val="120000"/>
              </a:lnSpc>
            </a:pPr>
            <a:r>
              <a:rPr lang="en-US" altLang="ja-JP" sz="2400" b="0" i="0" dirty="0">
                <a:latin typeface="游ゴシック 本文"/>
              </a:rPr>
              <a:t>1</a:t>
            </a:r>
            <a:r>
              <a:rPr lang="ja-JP" altLang="en-US" sz="2400" b="0" i="0" dirty="0">
                <a:latin typeface="游ゴシック 本文"/>
              </a:rPr>
              <a:t>つの薬について</a:t>
            </a:r>
            <a:r>
              <a:rPr lang="en-US" altLang="ja-JP" sz="2400" b="0" i="0" dirty="0">
                <a:latin typeface="游ゴシック 本文"/>
              </a:rPr>
              <a:t>7</a:t>
            </a:r>
            <a:r>
              <a:rPr lang="ja-JP" altLang="en-US" sz="2400" b="0" i="0" dirty="0">
                <a:latin typeface="游ゴシック 本文"/>
              </a:rPr>
              <a:t>行ある</a:t>
            </a:r>
            <a:endParaRPr lang="en-US" altLang="ja-JP" sz="2400" b="0" i="0" dirty="0">
              <a:latin typeface="游ゴシック 本文"/>
            </a:endParaRPr>
          </a:p>
          <a:p>
            <a:pPr lvl="1">
              <a:lnSpc>
                <a:spcPct val="120000"/>
              </a:lnSpc>
            </a:pPr>
            <a:r>
              <a:rPr lang="en-US" altLang="ja-JP" sz="2000" b="0" i="0" dirty="0">
                <a:latin typeface="游ゴシック 本文"/>
              </a:rPr>
              <a:t>6</a:t>
            </a:r>
            <a:r>
              <a:rPr lang="ja-JP" altLang="en-US" sz="2000" dirty="0">
                <a:latin typeface="游ゴシック 本文"/>
              </a:rPr>
              <a:t>通りの実験条件</a:t>
            </a:r>
            <a:r>
              <a:rPr lang="en-US" altLang="ja-JP" sz="2000" b="0" i="0" dirty="0">
                <a:latin typeface="游ゴシック 本文"/>
              </a:rPr>
              <a:t>(</a:t>
            </a:r>
            <a:r>
              <a:rPr lang="en-US" altLang="ja-JP" sz="2000" b="0" i="0" dirty="0" err="1">
                <a:latin typeface="游ゴシック 本文"/>
              </a:rPr>
              <a:t>cp_time</a:t>
            </a:r>
            <a:r>
              <a:rPr lang="ja-JP" altLang="en-US" sz="2000" b="0" i="0" dirty="0">
                <a:latin typeface="游ゴシック 本文"/>
              </a:rPr>
              <a:t>列</a:t>
            </a:r>
            <a:r>
              <a:rPr lang="en-US" altLang="ja-JP" sz="2000" b="0" i="0" dirty="0">
                <a:latin typeface="游ゴシック 本文"/>
              </a:rPr>
              <a:t>, </a:t>
            </a:r>
            <a:r>
              <a:rPr lang="en-US" altLang="ja-JP" sz="2000" b="0" i="0" dirty="0" err="1">
                <a:latin typeface="游ゴシック 本文"/>
              </a:rPr>
              <a:t>cp_dose</a:t>
            </a:r>
            <a:r>
              <a:rPr lang="ja-JP" altLang="en-US" sz="2000" b="0" i="0">
                <a:latin typeface="游ゴシック 本文"/>
              </a:rPr>
              <a:t>列の組み合わせ</a:t>
            </a:r>
            <a:r>
              <a:rPr lang="en-US" altLang="ja-JP" sz="2000" b="0" i="0" dirty="0">
                <a:latin typeface="游ゴシック 本文"/>
              </a:rPr>
              <a:t>) + </a:t>
            </a:r>
            <a:r>
              <a:rPr lang="ja-JP" altLang="en-US" sz="2000" b="0" i="0" dirty="0">
                <a:latin typeface="游ゴシック 本文"/>
              </a:rPr>
              <a:t>薬投与なし の</a:t>
            </a:r>
            <a:r>
              <a:rPr lang="en-US" altLang="ja-JP" sz="2000" b="0" i="0" dirty="0">
                <a:latin typeface="游ゴシック 本文"/>
              </a:rPr>
              <a:t>7</a:t>
            </a:r>
            <a:r>
              <a:rPr lang="ja-JP" altLang="en-US" sz="2000" b="0" i="0" dirty="0">
                <a:latin typeface="游ゴシック 本文"/>
              </a:rPr>
              <a:t>行</a:t>
            </a:r>
            <a:endParaRPr lang="en-US" altLang="ja-JP" sz="2000" b="0" i="0" dirty="0">
              <a:latin typeface="游ゴシック 本文"/>
            </a:endParaRPr>
          </a:p>
          <a:p>
            <a:pPr>
              <a:lnSpc>
                <a:spcPct val="120000"/>
              </a:lnSpc>
            </a:pPr>
            <a:r>
              <a:rPr lang="ja-JP" altLang="en-US" sz="2400" b="0" i="0" dirty="0">
                <a:latin typeface="游ゴシック 本文"/>
              </a:rPr>
              <a:t>薬の種類を識別する情報なし</a:t>
            </a:r>
            <a:endParaRPr lang="en-US" altLang="ja-JP" sz="2400" b="0" i="0" dirty="0">
              <a:latin typeface="游ゴシック 本文"/>
            </a:endParaRPr>
          </a:p>
          <a:p>
            <a:pPr lvl="1">
              <a:lnSpc>
                <a:spcPct val="120000"/>
              </a:lnSpc>
            </a:pPr>
            <a:r>
              <a:rPr lang="en-US" altLang="ja-JP" sz="2000" dirty="0" err="1">
                <a:latin typeface="游ゴシック 本文"/>
              </a:rPr>
              <a:t>Kfold</a:t>
            </a:r>
            <a:r>
              <a:rPr lang="ja-JP" altLang="en-US" sz="2000" dirty="0">
                <a:latin typeface="游ゴシック 本文"/>
              </a:rPr>
              <a:t>で</a:t>
            </a:r>
            <a:r>
              <a:rPr lang="en-US" altLang="ja-JP" sz="2000" dirty="0">
                <a:latin typeface="游ゴシック 本文"/>
              </a:rPr>
              <a:t>CV</a:t>
            </a:r>
            <a:r>
              <a:rPr lang="ja-JP" altLang="en-US" sz="2000" dirty="0">
                <a:latin typeface="游ゴシック 本文"/>
              </a:rPr>
              <a:t>作ると同種の薬のデータが混じってリークする。薬の種類で</a:t>
            </a:r>
            <a:r>
              <a:rPr lang="en-US" altLang="ja-JP" sz="2000" dirty="0" err="1">
                <a:latin typeface="游ゴシック 本文"/>
              </a:rPr>
              <a:t>GroupKFold</a:t>
            </a:r>
            <a:r>
              <a:rPr lang="ja-JP" altLang="en-US" sz="2000" dirty="0">
                <a:latin typeface="游ゴシック 本文"/>
              </a:rPr>
              <a:t>したいができない</a:t>
            </a:r>
            <a:endParaRPr kumimoji="1" lang="en-US" altLang="ja-JP" sz="2000" dirty="0">
              <a:latin typeface="游ゴシック 本文"/>
            </a:endParaRPr>
          </a:p>
        </p:txBody>
      </p:sp>
    </p:spTree>
    <p:extLst>
      <p:ext uri="{BB962C8B-B14F-4D97-AF65-F5344CB8AC3E}">
        <p14:creationId xmlns:p14="http://schemas.microsoft.com/office/powerpoint/2010/main" val="230943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53CF-AF58-423B-AF9D-BB441894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84914"/>
            <a:ext cx="11092543" cy="888488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ラベルデータ</a:t>
            </a:r>
            <a:r>
              <a:rPr kumimoji="1" lang="en-US" altLang="ja-JP" sz="3600"/>
              <a:t>: train_targets_scored.csv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4750E-39A8-42FE-AEAA-01E439C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120875"/>
            <a:ext cx="11092543" cy="278007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/>
              <a:t>206</a:t>
            </a:r>
            <a:r>
              <a:rPr kumimoji="1" lang="ja-JP" altLang="en-US"/>
              <a:t>種の薬の作用機序</a:t>
            </a:r>
            <a:r>
              <a:rPr kumimoji="1" lang="en-US" altLang="ja-JP"/>
              <a:t>(MoA)</a:t>
            </a:r>
            <a:r>
              <a:rPr kumimoji="1" lang="ja-JP" altLang="en-US"/>
              <a:t>の応答</a:t>
            </a:r>
            <a:r>
              <a:rPr lang="ja-JP" altLang="en-US"/>
              <a:t>（</a:t>
            </a:r>
            <a:r>
              <a:rPr kumimoji="1" lang="en-US" altLang="ja-JP"/>
              <a:t>0/1</a:t>
            </a:r>
            <a:r>
              <a:rPr lang="ja-JP" altLang="en-US"/>
              <a:t>）</a:t>
            </a:r>
            <a:endParaRPr kumimoji="1" lang="en-US" altLang="ja-JP"/>
          </a:p>
          <a:p>
            <a:pPr lvl="1">
              <a:lnSpc>
                <a:spcPct val="120000"/>
              </a:lnSpc>
            </a:pPr>
            <a:r>
              <a:rPr kumimoji="1" lang="en-US" altLang="ja-JP"/>
              <a:t>1</a:t>
            </a:r>
            <a:r>
              <a:rPr kumimoji="1" lang="ja-JP" altLang="en-US"/>
              <a:t>列</a:t>
            </a:r>
            <a:r>
              <a:rPr kumimoji="1" lang="en-US" altLang="ja-JP"/>
              <a:t>1</a:t>
            </a:r>
            <a:r>
              <a:rPr kumimoji="1" lang="ja-JP" altLang="en-US"/>
              <a:t>クラス</a:t>
            </a:r>
            <a:r>
              <a:rPr lang="ja-JP" altLang="en-US"/>
              <a:t>。クラス名が薬の名前</a:t>
            </a:r>
            <a:endParaRPr kumimoji="1" lang="en-US" altLang="ja-JP"/>
          </a:p>
          <a:p>
            <a:pPr lvl="1">
              <a:lnSpc>
                <a:spcPct val="120000"/>
              </a:lnSpc>
            </a:pPr>
            <a:r>
              <a:rPr kumimoji="1" lang="ja-JP" altLang="en-US"/>
              <a:t>薬は </a:t>
            </a:r>
            <a:r>
              <a:rPr kumimoji="1" lang="en-US" altLang="ja-JP"/>
              <a:t>5α</a:t>
            </a:r>
            <a:r>
              <a:rPr kumimoji="1" lang="ja-JP" altLang="en-US"/>
              <a:t>還元酵素阻害剤、</a:t>
            </a:r>
            <a:r>
              <a:rPr kumimoji="1" lang="en-US" altLang="ja-JP"/>
              <a:t>11-β-HSD1</a:t>
            </a:r>
            <a:r>
              <a:rPr kumimoji="1" lang="ja-JP" altLang="en-US"/>
              <a:t>阻害剤 など</a:t>
            </a:r>
            <a:endParaRPr kumimoji="1" lang="en-US" altLang="ja-JP"/>
          </a:p>
          <a:p>
            <a:pPr>
              <a:lnSpc>
                <a:spcPct val="120000"/>
              </a:lnSpc>
            </a:pPr>
            <a:r>
              <a:rPr kumimoji="1" lang="ja-JP" altLang="en-US"/>
              <a:t>マルチラベル</a:t>
            </a:r>
            <a:endParaRPr kumimoji="1" lang="en-US" altLang="ja-JP"/>
          </a:p>
          <a:p>
            <a:pPr>
              <a:lnSpc>
                <a:spcPct val="120000"/>
              </a:lnSpc>
            </a:pPr>
            <a:r>
              <a:rPr lang="ja-JP" altLang="en-US" b="0" i="0">
                <a:effectLst/>
                <a:latin typeface="Inter"/>
              </a:rPr>
              <a:t>非常に不均衡（</a:t>
            </a:r>
            <a:r>
              <a:rPr lang="en-US" altLang="ja-JP" b="0" i="0">
                <a:effectLst/>
                <a:latin typeface="Inter"/>
              </a:rPr>
              <a:t>0</a:t>
            </a:r>
            <a:r>
              <a:rPr lang="ja-JP" altLang="en-US" b="0" i="0">
                <a:effectLst/>
                <a:latin typeface="Inter"/>
              </a:rPr>
              <a:t>のラベルが大半で</a:t>
            </a:r>
            <a:r>
              <a:rPr lang="en-US" altLang="ja-JP" b="0" i="0">
                <a:effectLst/>
                <a:latin typeface="Inter"/>
              </a:rPr>
              <a:t>1</a:t>
            </a:r>
            <a:r>
              <a:rPr lang="ja-JP" altLang="en-US" b="0" i="0">
                <a:effectLst/>
                <a:latin typeface="Inter"/>
              </a:rPr>
              <a:t>のラベルが非常に少ない）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A5E149-45A2-4E02-84EC-7D50AC92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66" y="4210661"/>
            <a:ext cx="6239867" cy="238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53CF-AF58-423B-AF9D-BB441894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84914"/>
            <a:ext cx="11092543" cy="888488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4750E-39A8-42FE-AEAA-01E439C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120877"/>
            <a:ext cx="11092543" cy="5899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dirty="0"/>
              <a:t>各クラスの</a:t>
            </a:r>
            <a:r>
              <a:rPr kumimoji="1" lang="en-US" altLang="ja-JP" dirty="0" err="1"/>
              <a:t>log_loss</a:t>
            </a:r>
            <a:r>
              <a:rPr kumimoji="1" lang="ja-JP" altLang="en-US" dirty="0"/>
              <a:t>の平均値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6300C6-495D-456D-A5EB-3F084D65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71" y="1818766"/>
            <a:ext cx="9328057" cy="49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5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471</Words>
  <Application>Microsoft Office PowerPoint</Application>
  <PresentationFormat>ワイド画面</PresentationFormat>
  <Paragraphs>64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-apple-system</vt:lpstr>
      <vt:lpstr>Inter</vt:lpstr>
      <vt:lpstr>游ゴシック</vt:lpstr>
      <vt:lpstr>游ゴシック Light</vt:lpstr>
      <vt:lpstr>游ゴシック 本文</vt:lpstr>
      <vt:lpstr>Arial</vt:lpstr>
      <vt:lpstr>Office テーマ</vt:lpstr>
      <vt:lpstr>Kaggle MoA</vt:lpstr>
      <vt:lpstr>コンペ概要</vt:lpstr>
      <vt:lpstr>データファイル</vt:lpstr>
      <vt:lpstr>特徴量: train_features.csv/test_features.csv</vt:lpstr>
      <vt:lpstr>ラベルデータ: train_targets_scored.csv</vt:lpstr>
      <vt:lpstr>評価指標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MoA</dc:title>
  <dc:creator>Shingo Yokoi</dc:creator>
  <cp:lastModifiedBy>Shingo Yokoi</cp:lastModifiedBy>
  <cp:revision>2</cp:revision>
  <dcterms:created xsi:type="dcterms:W3CDTF">2020-10-27T15:30:32Z</dcterms:created>
  <dcterms:modified xsi:type="dcterms:W3CDTF">2020-10-28T00:22:30Z</dcterms:modified>
</cp:coreProperties>
</file>