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0"/>
  </p:handoutMasterIdLst>
  <p:sldIdLst>
    <p:sldId id="256" r:id="rId2"/>
    <p:sldId id="258" r:id="rId3"/>
    <p:sldId id="293" r:id="rId4"/>
    <p:sldId id="281" r:id="rId5"/>
    <p:sldId id="330" r:id="rId6"/>
    <p:sldId id="286" r:id="rId7"/>
    <p:sldId id="305" r:id="rId8"/>
    <p:sldId id="306" r:id="rId9"/>
    <p:sldId id="307" r:id="rId10"/>
    <p:sldId id="308" r:id="rId11"/>
    <p:sldId id="331" r:id="rId12"/>
    <p:sldId id="334" r:id="rId13"/>
    <p:sldId id="333" r:id="rId14"/>
    <p:sldId id="335" r:id="rId15"/>
    <p:sldId id="336" r:id="rId16"/>
    <p:sldId id="337" r:id="rId17"/>
    <p:sldId id="350" r:id="rId18"/>
    <p:sldId id="351" r:id="rId19"/>
    <p:sldId id="338" r:id="rId20"/>
    <p:sldId id="339" r:id="rId21"/>
    <p:sldId id="340" r:id="rId22"/>
    <p:sldId id="341" r:id="rId23"/>
    <p:sldId id="342" r:id="rId24"/>
    <p:sldId id="343" r:id="rId25"/>
    <p:sldId id="345" r:id="rId26"/>
    <p:sldId id="346" r:id="rId27"/>
    <p:sldId id="347" r:id="rId28"/>
    <p:sldId id="348" r:id="rId29"/>
    <p:sldId id="352" r:id="rId30"/>
    <p:sldId id="309" r:id="rId31"/>
    <p:sldId id="310" r:id="rId32"/>
    <p:sldId id="311" r:id="rId33"/>
    <p:sldId id="312" r:id="rId34"/>
    <p:sldId id="315" r:id="rId35"/>
    <p:sldId id="316" r:id="rId36"/>
    <p:sldId id="327" r:id="rId37"/>
    <p:sldId id="317" r:id="rId38"/>
    <p:sldId id="319" r:id="rId39"/>
    <p:sldId id="326" r:id="rId40"/>
    <p:sldId id="320" r:id="rId41"/>
    <p:sldId id="325" r:id="rId42"/>
    <p:sldId id="321" r:id="rId43"/>
    <p:sldId id="322" r:id="rId44"/>
    <p:sldId id="323" r:id="rId45"/>
    <p:sldId id="324" r:id="rId46"/>
    <p:sldId id="313" r:id="rId47"/>
    <p:sldId id="328" r:id="rId48"/>
    <p:sldId id="329" r:id="rId4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  <a:srgbClr val="FFEF83"/>
    <a:srgbClr val="4949E7"/>
    <a:srgbClr val="FF1177"/>
    <a:srgbClr val="FF69A9"/>
    <a:srgbClr val="FFB7D6"/>
    <a:srgbClr val="1DF000"/>
    <a:srgbClr val="DBEEF4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A3D2C-C64D-4682-9203-948AEB7050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6A3CF-EACE-4DBB-805C-77969E966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46AF66-B978-4E5D-9A70-0324A2AE1CD7}"/>
              </a:ext>
            </a:extLst>
          </p:cNvPr>
          <p:cNvSpPr/>
          <p:nvPr userDrawn="1"/>
        </p:nvSpPr>
        <p:spPr>
          <a:xfrm>
            <a:off x="280162" y="279000"/>
            <a:ext cx="11631675" cy="6300000"/>
          </a:xfrm>
          <a:prstGeom prst="roundRect">
            <a:avLst>
              <a:gd name="adj" fmla="val 0"/>
            </a:avLst>
          </a:prstGeom>
          <a:solidFill>
            <a:srgbClr val="282C34"/>
          </a:solidFill>
          <a:ln w="38100">
            <a:noFill/>
          </a:ln>
          <a:effectLst>
            <a:outerShdw blurRad="381000" dist="76200" dir="2700000" algn="tl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4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82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qriositylog.com/222153219266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spot.com/judge/problem/read/FENCE" TargetMode="External"/><Relationship Id="rId2" Type="http://schemas.openxmlformats.org/officeDocument/2006/relationships/hyperlink" Target="https://www.acmicpc.net/step/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lgospot.com/judge/problem/read/LUNCHBOX" TargetMode="External"/><Relationship Id="rId5" Type="http://schemas.openxmlformats.org/officeDocument/2006/relationships/hyperlink" Target="https://algospot.com/judge/problem/read/MATCHORDER" TargetMode="External"/><Relationship Id="rId4" Type="http://schemas.openxmlformats.org/officeDocument/2006/relationships/hyperlink" Target="https://www.acmicpc.net/workbook/view/7320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eue-ri/Advanced-Algorithm-Study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CF85-BF5A-4666-912A-0D33624402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4673" y="1654300"/>
            <a:ext cx="10963274" cy="2797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7200" kern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알고리즘 문제해결전략</a:t>
            </a:r>
            <a:br>
              <a:rPr lang="en-US" altLang="ko-KR" sz="7200" kern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5400" kern="12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분할정복 </a:t>
            </a:r>
            <a:r>
              <a:rPr lang="en-US" altLang="ko-KR" sz="5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&amp; </a:t>
            </a:r>
            <a:r>
              <a:rPr lang="ko-KR" altLang="en-US" sz="54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7200" kern="12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D7FD8-8DA7-4DAC-87A5-CBAE04F0A0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015194" y="5722176"/>
            <a:ext cx="2667587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latinLnBrk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Queue-</a:t>
            </a:r>
            <a:r>
              <a:rPr lang="en-US" altLang="ko-KR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ri</a:t>
            </a:r>
            <a:endParaRPr lang="ko-KR" altLang="en-US" sz="2400" kern="1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F02391-22BC-440A-9C24-8FE4CBFAE0D7}"/>
              </a:ext>
            </a:extLst>
          </p:cNvPr>
          <p:cNvSpPr/>
          <p:nvPr/>
        </p:nvSpPr>
        <p:spPr>
          <a:xfrm>
            <a:off x="754673" y="1654300"/>
            <a:ext cx="9699967" cy="95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915E4F3-D995-4B44-825F-2951F46E6720}"/>
              </a:ext>
            </a:extLst>
          </p:cNvPr>
          <p:cNvSpPr txBox="1">
            <a:spLocks/>
          </p:cNvSpPr>
          <p:nvPr/>
        </p:nvSpPr>
        <p:spPr>
          <a:xfrm>
            <a:off x="9313982" y="5135440"/>
            <a:ext cx="2386381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A58C8-1D18-45F7-82E6-9437D179A572}"/>
              </a:ext>
            </a:extLst>
          </p:cNvPr>
          <p:cNvSpPr txBox="1"/>
          <p:nvPr/>
        </p:nvSpPr>
        <p:spPr>
          <a:xfrm>
            <a:off x="804349" y="1223447"/>
            <a:ext cx="55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ascadia Mono SemiBold" panose="020B0609020000020004" pitchFamily="49" charset="0"/>
              </a:rPr>
              <a:t>Advanced-Algorithm-Study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ascadia Mono SemiBold" panose="020B06090200000200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AFAEF4-2A52-4D47-9964-8767A1517536}"/>
              </a:ext>
            </a:extLst>
          </p:cNvPr>
          <p:cNvSpPr/>
          <p:nvPr/>
        </p:nvSpPr>
        <p:spPr>
          <a:xfrm>
            <a:off x="754672" y="4356376"/>
            <a:ext cx="9699967" cy="95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40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</p:spTree>
    <p:extLst>
      <p:ext uri="{BB962C8B-B14F-4D97-AF65-F5344CB8AC3E}">
        <p14:creationId xmlns:p14="http://schemas.microsoft.com/office/powerpoint/2010/main" val="135925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3846C53-16E4-4152-B91E-5713483D37C5}"/>
              </a:ext>
            </a:extLst>
          </p:cNvPr>
          <p:cNvSpPr/>
          <p:nvPr/>
        </p:nvSpPr>
        <p:spPr>
          <a:xfrm>
            <a:off x="6901960" y="219807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4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D7C20-58FD-4731-9476-1E0707E36D9A}"/>
              </a:ext>
            </a:extLst>
          </p:cNvPr>
          <p:cNvSpPr/>
          <p:nvPr/>
        </p:nvSpPr>
        <p:spPr>
          <a:xfrm>
            <a:off x="1745342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06F4D-1E84-42F0-8D32-4B4A271D88E1}"/>
              </a:ext>
            </a:extLst>
          </p:cNvPr>
          <p:cNvSpPr txBox="1"/>
          <p:nvPr/>
        </p:nvSpPr>
        <p:spPr>
          <a:xfrm>
            <a:off x="1400175" y="3089652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03EB7EE-E5F9-40B8-9882-B2CA7F0BB3F4}"/>
              </a:ext>
            </a:extLst>
          </p:cNvPr>
          <p:cNvSpPr/>
          <p:nvPr/>
        </p:nvSpPr>
        <p:spPr>
          <a:xfrm>
            <a:off x="6901960" y="219807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5A5323-28BD-4C8E-A55E-A2F8C2C5C40D}"/>
              </a:ext>
            </a:extLst>
          </p:cNvPr>
          <p:cNvSpPr/>
          <p:nvPr/>
        </p:nvSpPr>
        <p:spPr>
          <a:xfrm>
            <a:off x="6901960" y="13694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D7C20-58FD-4731-9476-1E0707E36D9A}"/>
              </a:ext>
            </a:extLst>
          </p:cNvPr>
          <p:cNvSpPr/>
          <p:nvPr/>
        </p:nvSpPr>
        <p:spPr>
          <a:xfrm>
            <a:off x="1745342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06F4D-1E84-42F0-8D32-4B4A271D88E1}"/>
              </a:ext>
            </a:extLst>
          </p:cNvPr>
          <p:cNvSpPr txBox="1"/>
          <p:nvPr/>
        </p:nvSpPr>
        <p:spPr>
          <a:xfrm>
            <a:off x="1400175" y="3089652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1FEEAB-402E-4EE6-A03D-15C4FA7BD6CF}"/>
              </a:ext>
            </a:extLst>
          </p:cNvPr>
          <p:cNvSpPr/>
          <p:nvPr/>
        </p:nvSpPr>
        <p:spPr>
          <a:xfrm>
            <a:off x="804087" y="47729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E07A2-4402-4D82-BC32-E7A7D0A26E4E}"/>
              </a:ext>
            </a:extLst>
          </p:cNvPr>
          <p:cNvSpPr txBox="1"/>
          <p:nvPr/>
        </p:nvSpPr>
        <p:spPr>
          <a:xfrm>
            <a:off x="542925" y="4308852"/>
            <a:ext cx="1735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([3])</a:t>
            </a:r>
            <a:endParaRPr lang="ko-KR" altLang="en-US" dirty="0">
              <a:solidFill>
                <a:srgbClr val="FFE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5A5323-28BD-4C8E-A55E-A2F8C2C5C40D}"/>
              </a:ext>
            </a:extLst>
          </p:cNvPr>
          <p:cNvSpPr/>
          <p:nvPr/>
        </p:nvSpPr>
        <p:spPr>
          <a:xfrm>
            <a:off x="6901960" y="241715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D7C20-58FD-4731-9476-1E0707E36D9A}"/>
              </a:ext>
            </a:extLst>
          </p:cNvPr>
          <p:cNvSpPr/>
          <p:nvPr/>
        </p:nvSpPr>
        <p:spPr>
          <a:xfrm>
            <a:off x="1745342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06F4D-1E84-42F0-8D32-4B4A271D88E1}"/>
              </a:ext>
            </a:extLst>
          </p:cNvPr>
          <p:cNvSpPr txBox="1"/>
          <p:nvPr/>
        </p:nvSpPr>
        <p:spPr>
          <a:xfrm>
            <a:off x="1400175" y="3089652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1FEEAB-402E-4EE6-A03D-15C4FA7BD6CF}"/>
              </a:ext>
            </a:extLst>
          </p:cNvPr>
          <p:cNvSpPr/>
          <p:nvPr/>
        </p:nvSpPr>
        <p:spPr>
          <a:xfrm>
            <a:off x="804087" y="47729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E07A2-4402-4D82-BC32-E7A7D0A26E4E}"/>
              </a:ext>
            </a:extLst>
          </p:cNvPr>
          <p:cNvSpPr txBox="1"/>
          <p:nvPr/>
        </p:nvSpPr>
        <p:spPr>
          <a:xfrm>
            <a:off x="542925" y="4308852"/>
            <a:ext cx="1735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6D5F13-4DFB-4088-9397-0C7F69FA8E66}"/>
              </a:ext>
            </a:extLst>
          </p:cNvPr>
          <p:cNvSpPr/>
          <p:nvPr/>
        </p:nvSpPr>
        <p:spPr>
          <a:xfrm>
            <a:off x="2039116" y="362664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2F523-A2FD-47CC-815E-BB79C6A9208A}"/>
              </a:ext>
            </a:extLst>
          </p:cNvPr>
          <p:cNvSpPr/>
          <p:nvPr/>
        </p:nvSpPr>
        <p:spPr>
          <a:xfrm>
            <a:off x="542925" y="4308852"/>
            <a:ext cx="1657350" cy="1072773"/>
          </a:xfrm>
          <a:prstGeom prst="rect">
            <a:avLst/>
          </a:prstGeom>
          <a:solidFill>
            <a:srgbClr val="282C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4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5A5323-28BD-4C8E-A55E-A2F8C2C5C40D}"/>
              </a:ext>
            </a:extLst>
          </p:cNvPr>
          <p:cNvSpPr/>
          <p:nvPr/>
        </p:nvSpPr>
        <p:spPr>
          <a:xfrm>
            <a:off x="6901960" y="13694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D7C20-58FD-4731-9476-1E0707E36D9A}"/>
              </a:ext>
            </a:extLst>
          </p:cNvPr>
          <p:cNvSpPr/>
          <p:nvPr/>
        </p:nvSpPr>
        <p:spPr>
          <a:xfrm>
            <a:off x="1745342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06F4D-1E84-42F0-8D32-4B4A271D88E1}"/>
              </a:ext>
            </a:extLst>
          </p:cNvPr>
          <p:cNvSpPr txBox="1"/>
          <p:nvPr/>
        </p:nvSpPr>
        <p:spPr>
          <a:xfrm>
            <a:off x="1400175" y="3089652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1FEEAB-402E-4EE6-A03D-15C4FA7BD6CF}"/>
              </a:ext>
            </a:extLst>
          </p:cNvPr>
          <p:cNvSpPr/>
          <p:nvPr/>
        </p:nvSpPr>
        <p:spPr>
          <a:xfrm>
            <a:off x="2499537" y="47729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E07A2-4402-4D82-BC32-E7A7D0A26E4E}"/>
              </a:ext>
            </a:extLst>
          </p:cNvPr>
          <p:cNvSpPr txBox="1"/>
          <p:nvPr/>
        </p:nvSpPr>
        <p:spPr>
          <a:xfrm>
            <a:off x="2238375" y="4308852"/>
            <a:ext cx="1735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6D5F13-4DFB-4088-9397-0C7F69FA8E66}"/>
              </a:ext>
            </a:extLst>
          </p:cNvPr>
          <p:cNvSpPr/>
          <p:nvPr/>
        </p:nvSpPr>
        <p:spPr>
          <a:xfrm>
            <a:off x="2039116" y="3626641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D7C20-58FD-4731-9476-1E0707E36D9A}"/>
              </a:ext>
            </a:extLst>
          </p:cNvPr>
          <p:cNvSpPr/>
          <p:nvPr/>
        </p:nvSpPr>
        <p:spPr>
          <a:xfrm>
            <a:off x="1745342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06F4D-1E84-42F0-8D32-4B4A271D88E1}"/>
              </a:ext>
            </a:extLst>
          </p:cNvPr>
          <p:cNvSpPr txBox="1"/>
          <p:nvPr/>
        </p:nvSpPr>
        <p:spPr>
          <a:xfrm>
            <a:off x="1400175" y="3089652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1FEEAB-402E-4EE6-A03D-15C4FA7BD6CF}"/>
              </a:ext>
            </a:extLst>
          </p:cNvPr>
          <p:cNvSpPr/>
          <p:nvPr/>
        </p:nvSpPr>
        <p:spPr>
          <a:xfrm>
            <a:off x="2499537" y="47729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E07A2-4402-4D82-BC32-E7A7D0A26E4E}"/>
              </a:ext>
            </a:extLst>
          </p:cNvPr>
          <p:cNvSpPr txBox="1"/>
          <p:nvPr/>
        </p:nvSpPr>
        <p:spPr>
          <a:xfrm>
            <a:off x="2238375" y="4308852"/>
            <a:ext cx="1735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6D5F13-4DFB-4088-9397-0C7F69FA8E66}"/>
              </a:ext>
            </a:extLst>
          </p:cNvPr>
          <p:cNvSpPr/>
          <p:nvPr/>
        </p:nvSpPr>
        <p:spPr>
          <a:xfrm>
            <a:off x="1866900" y="3626641"/>
            <a:ext cx="98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[3], [5]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771D5-0774-4B02-8D9E-A6B16175E95E}"/>
              </a:ext>
            </a:extLst>
          </p:cNvPr>
          <p:cNvSpPr/>
          <p:nvPr/>
        </p:nvSpPr>
        <p:spPr>
          <a:xfrm>
            <a:off x="2238375" y="4308852"/>
            <a:ext cx="1657350" cy="1072773"/>
          </a:xfrm>
          <a:prstGeom prst="rect">
            <a:avLst/>
          </a:prstGeom>
          <a:solidFill>
            <a:srgbClr val="282C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85272E-46E3-454C-ADAE-61C01E1D0E39}"/>
              </a:ext>
            </a:extLst>
          </p:cNvPr>
          <p:cNvSpPr/>
          <p:nvPr/>
        </p:nvSpPr>
        <p:spPr>
          <a:xfrm>
            <a:off x="6901960" y="370302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D7C20-58FD-4731-9476-1E0707E36D9A}"/>
              </a:ext>
            </a:extLst>
          </p:cNvPr>
          <p:cNvSpPr/>
          <p:nvPr/>
        </p:nvSpPr>
        <p:spPr>
          <a:xfrm>
            <a:off x="1745342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06F4D-1E84-42F0-8D32-4B4A271D88E1}"/>
              </a:ext>
            </a:extLst>
          </p:cNvPr>
          <p:cNvSpPr txBox="1"/>
          <p:nvPr/>
        </p:nvSpPr>
        <p:spPr>
          <a:xfrm>
            <a:off x="1400175" y="3089652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6D5F13-4DFB-4088-9397-0C7F69FA8E66}"/>
              </a:ext>
            </a:extLst>
          </p:cNvPr>
          <p:cNvSpPr/>
          <p:nvPr/>
        </p:nvSpPr>
        <p:spPr>
          <a:xfrm>
            <a:off x="1927642" y="3626641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85272E-46E3-454C-ADAE-61C01E1D0E39}"/>
              </a:ext>
            </a:extLst>
          </p:cNvPr>
          <p:cNvSpPr/>
          <p:nvPr/>
        </p:nvSpPr>
        <p:spPr>
          <a:xfrm>
            <a:off x="6901960" y="58271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7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D7C20-58FD-4731-9476-1E0707E36D9A}"/>
              </a:ext>
            </a:extLst>
          </p:cNvPr>
          <p:cNvSpPr/>
          <p:nvPr/>
        </p:nvSpPr>
        <p:spPr>
          <a:xfrm>
            <a:off x="1745342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06F4D-1E84-42F0-8D32-4B4A271D88E1}"/>
              </a:ext>
            </a:extLst>
          </p:cNvPr>
          <p:cNvSpPr txBox="1"/>
          <p:nvPr/>
        </p:nvSpPr>
        <p:spPr>
          <a:xfrm>
            <a:off x="1400175" y="3089652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85272E-46E3-454C-ADAE-61C01E1D0E39}"/>
              </a:ext>
            </a:extLst>
          </p:cNvPr>
          <p:cNvSpPr/>
          <p:nvPr/>
        </p:nvSpPr>
        <p:spPr>
          <a:xfrm>
            <a:off x="6901960" y="242667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56440C-60C0-450C-AF83-A0EB1B6373FF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4C0278-BC95-40A0-8D1C-CAE9AB200F94}"/>
              </a:ext>
            </a:extLst>
          </p:cNvPr>
          <p:cNvSpPr/>
          <p:nvPr/>
        </p:nvSpPr>
        <p:spPr>
          <a:xfrm>
            <a:off x="1481137" y="3047532"/>
            <a:ext cx="1657350" cy="1072773"/>
          </a:xfrm>
          <a:prstGeom prst="rect">
            <a:avLst/>
          </a:prstGeom>
          <a:solidFill>
            <a:srgbClr val="282C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1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85272E-46E3-454C-ADAE-61C01E1D0E39}"/>
              </a:ext>
            </a:extLst>
          </p:cNvPr>
          <p:cNvSpPr/>
          <p:nvPr/>
        </p:nvSpPr>
        <p:spPr>
          <a:xfrm>
            <a:off x="6901960" y="22076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DE4A1E-4B2D-4911-9CF9-6203EF6BFBCE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1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7D74B-B306-4897-A868-E75E4D1DDE9C}"/>
              </a:ext>
            </a:extLst>
          </p:cNvPr>
          <p:cNvSpPr txBox="1"/>
          <p:nvPr/>
        </p:nvSpPr>
        <p:spPr>
          <a:xfrm>
            <a:off x="888257" y="1851366"/>
            <a:ext cx="4448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스터디원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소개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GitHub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repo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사용 안내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46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 세션 목차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1A6C1-F3AA-4512-BA45-ABA147CA3F24}"/>
              </a:ext>
            </a:extLst>
          </p:cNvPr>
          <p:cNvSpPr txBox="1"/>
          <p:nvPr/>
        </p:nvSpPr>
        <p:spPr>
          <a:xfrm>
            <a:off x="5084885" y="1851366"/>
            <a:ext cx="52167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A71D0-C85D-4D0E-BFC6-66BFDD137AEA}"/>
              </a:ext>
            </a:extLst>
          </p:cNvPr>
          <p:cNvSpPr txBox="1"/>
          <p:nvPr/>
        </p:nvSpPr>
        <p:spPr>
          <a:xfrm>
            <a:off x="888257" y="4588277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Issue </a:t>
            </a:r>
            <a:r>
              <a:rPr lang="ko-KR" altLang="en-US" dirty="0">
                <a:solidFill>
                  <a:schemeClr val="bg1"/>
                </a:solidFill>
              </a:rPr>
              <a:t>작성하기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AC </a:t>
            </a:r>
            <a:r>
              <a:rPr lang="ko-KR" altLang="en-US" dirty="0">
                <a:solidFill>
                  <a:schemeClr val="bg1"/>
                </a:solidFill>
              </a:rPr>
              <a:t>코드 </a:t>
            </a:r>
            <a:r>
              <a:rPr lang="en-US" altLang="ko-KR" dirty="0">
                <a:solidFill>
                  <a:schemeClr val="bg1"/>
                </a:solidFill>
              </a:rPr>
              <a:t>commit </a:t>
            </a:r>
            <a:r>
              <a:rPr lang="ko-KR" altLang="en-US" dirty="0">
                <a:solidFill>
                  <a:schemeClr val="bg1"/>
                </a:solidFill>
              </a:rPr>
              <a:t>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4B626-B0E5-4E8E-AEB6-6261F8A112D8}"/>
              </a:ext>
            </a:extLst>
          </p:cNvPr>
          <p:cNvSpPr txBox="1"/>
          <p:nvPr/>
        </p:nvSpPr>
        <p:spPr>
          <a:xfrm>
            <a:off x="879243" y="2375902"/>
            <a:ext cx="456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소속 학과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스터디 참여 동기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희망 포지션 </a:t>
            </a:r>
            <a:r>
              <a:rPr lang="en-US" altLang="ko-KR" dirty="0">
                <a:solidFill>
                  <a:schemeClr val="bg1"/>
                </a:solidFill>
              </a:rPr>
              <a:t>(ex. </a:t>
            </a:r>
            <a:r>
              <a:rPr lang="ko-KR" altLang="en-US" dirty="0" err="1">
                <a:solidFill>
                  <a:schemeClr val="bg1"/>
                </a:solidFill>
              </a:rPr>
              <a:t>백엔드</a:t>
            </a:r>
            <a:r>
              <a:rPr lang="en-US" altLang="ko-KR" dirty="0">
                <a:solidFill>
                  <a:schemeClr val="bg1"/>
                </a:solidFill>
              </a:rPr>
              <a:t>, iOS </a:t>
            </a:r>
            <a:r>
              <a:rPr lang="ko-KR" altLang="en-US" dirty="0">
                <a:solidFill>
                  <a:schemeClr val="bg1"/>
                </a:solidFill>
              </a:rPr>
              <a:t>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A4EA0-573B-4BBC-AD29-16B481C3F43B}"/>
              </a:ext>
            </a:extLst>
          </p:cNvPr>
          <p:cNvSpPr txBox="1"/>
          <p:nvPr/>
        </p:nvSpPr>
        <p:spPr>
          <a:xfrm>
            <a:off x="5084885" y="4583120"/>
            <a:ext cx="3109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기본 개념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장단점과 주의사항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연습 문제</a:t>
            </a:r>
            <a:r>
              <a:rPr lang="en-US" altLang="ko-KR" dirty="0">
                <a:solidFill>
                  <a:schemeClr val="bg1"/>
                </a:solidFill>
              </a:rPr>
              <a:t>: STRJOIN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78666-E246-432D-A054-86DBEDE916B9}"/>
              </a:ext>
            </a:extLst>
          </p:cNvPr>
          <p:cNvSpPr txBox="1"/>
          <p:nvPr/>
        </p:nvSpPr>
        <p:spPr>
          <a:xfrm>
            <a:off x="5084885" y="2375902"/>
            <a:ext cx="31095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기본 개념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분할 정복 유형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분할 정복 장단점과 주의사항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연습 문제</a:t>
            </a:r>
            <a:r>
              <a:rPr lang="en-US" altLang="ko-KR" dirty="0">
                <a:solidFill>
                  <a:schemeClr val="bg1"/>
                </a:solidFill>
              </a:rPr>
              <a:t>: QUADTREE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2C4AF8-ECC5-4B4C-BDED-6803DB681916}"/>
              </a:ext>
            </a:extLst>
          </p:cNvPr>
          <p:cNvSpPr/>
          <p:nvPr/>
        </p:nvSpPr>
        <p:spPr>
          <a:xfrm>
            <a:off x="8385322" y="1846213"/>
            <a:ext cx="3109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다른 문제도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풀어보고 싶다면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3EF2F-77D6-4DF4-92AB-EBAE0D2AA75E}"/>
              </a:ext>
            </a:extLst>
          </p:cNvPr>
          <p:cNvSpPr/>
          <p:nvPr/>
        </p:nvSpPr>
        <p:spPr>
          <a:xfrm>
            <a:off x="8385322" y="4029086"/>
            <a:ext cx="2768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6. 2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 세션 안내</a:t>
            </a:r>
          </a:p>
        </p:txBody>
      </p:sp>
    </p:spTree>
    <p:extLst>
      <p:ext uri="{BB962C8B-B14F-4D97-AF65-F5344CB8AC3E}">
        <p14:creationId xmlns:p14="http://schemas.microsoft.com/office/powerpoint/2010/main" val="194848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85272E-46E3-454C-ADAE-61C01E1D0E39}"/>
              </a:ext>
            </a:extLst>
          </p:cNvPr>
          <p:cNvSpPr/>
          <p:nvPr/>
        </p:nvSpPr>
        <p:spPr>
          <a:xfrm>
            <a:off x="6901960" y="13694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C9EA44-2FED-49DF-907B-DA52AA547CD4}"/>
              </a:ext>
            </a:extLst>
          </p:cNvPr>
          <p:cNvSpPr/>
          <p:nvPr/>
        </p:nvSpPr>
        <p:spPr>
          <a:xfrm>
            <a:off x="3193017" y="4650814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D2D2-F89B-4624-A459-C1209F4CC75E}"/>
              </a:ext>
            </a:extLst>
          </p:cNvPr>
          <p:cNvSpPr txBox="1"/>
          <p:nvPr/>
        </p:nvSpPr>
        <p:spPr>
          <a:xfrm>
            <a:off x="2931855" y="4186700"/>
            <a:ext cx="1735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44C125-F950-4844-92FE-55A99F62A67C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8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C9EA44-2FED-49DF-907B-DA52AA547CD4}"/>
              </a:ext>
            </a:extLst>
          </p:cNvPr>
          <p:cNvSpPr/>
          <p:nvPr/>
        </p:nvSpPr>
        <p:spPr>
          <a:xfrm>
            <a:off x="3193017" y="4650814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D2D2-F89B-4624-A459-C1209F4CC75E}"/>
              </a:ext>
            </a:extLst>
          </p:cNvPr>
          <p:cNvSpPr txBox="1"/>
          <p:nvPr/>
        </p:nvSpPr>
        <p:spPr>
          <a:xfrm>
            <a:off x="2931855" y="4186700"/>
            <a:ext cx="1735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242667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AEAE28-665B-42C8-9A88-5C3D0C411208}"/>
              </a:ext>
            </a:extLst>
          </p:cNvPr>
          <p:cNvSpPr/>
          <p:nvPr/>
        </p:nvSpPr>
        <p:spPr>
          <a:xfrm>
            <a:off x="2915030" y="4186700"/>
            <a:ext cx="1657350" cy="1072773"/>
          </a:xfrm>
          <a:prstGeom prst="rect">
            <a:avLst/>
          </a:prstGeom>
          <a:solidFill>
            <a:srgbClr val="282C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CAE2A-93CE-4BE2-A766-FE3BDA086A7D}"/>
              </a:ext>
            </a:extLst>
          </p:cNvPr>
          <p:cNvSpPr/>
          <p:nvPr/>
        </p:nvSpPr>
        <p:spPr>
          <a:xfrm>
            <a:off x="4345598" y="3617116"/>
            <a:ext cx="87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[4]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A82A47-8E48-4181-A81D-83087D07D162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15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219807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CAE2A-93CE-4BE2-A766-FE3BDA086A7D}"/>
              </a:ext>
            </a:extLst>
          </p:cNvPr>
          <p:cNvSpPr/>
          <p:nvPr/>
        </p:nvSpPr>
        <p:spPr>
          <a:xfrm>
            <a:off x="4345598" y="3617116"/>
            <a:ext cx="87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[4]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09D7E-9F88-4BFE-AAB5-827E6E3C441D}"/>
              </a:ext>
            </a:extLst>
          </p:cNvPr>
          <p:cNvSpPr/>
          <p:nvPr/>
        </p:nvSpPr>
        <p:spPr>
          <a:xfrm>
            <a:off x="4654866" y="4672044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6AF78-0DE3-4298-802B-DC2088D358EA}"/>
              </a:ext>
            </a:extLst>
          </p:cNvPr>
          <p:cNvSpPr txBox="1"/>
          <p:nvPr/>
        </p:nvSpPr>
        <p:spPr>
          <a:xfrm>
            <a:off x="4345598" y="4207930"/>
            <a:ext cx="178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AD0D8-EFB6-46E1-9683-FEBB9EB0A8FE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89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13694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CAE2A-93CE-4BE2-A766-FE3BDA086A7D}"/>
              </a:ext>
            </a:extLst>
          </p:cNvPr>
          <p:cNvSpPr/>
          <p:nvPr/>
        </p:nvSpPr>
        <p:spPr>
          <a:xfrm>
            <a:off x="4345598" y="3617116"/>
            <a:ext cx="87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[4]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09D7E-9F88-4BFE-AAB5-827E6E3C441D}"/>
              </a:ext>
            </a:extLst>
          </p:cNvPr>
          <p:cNvSpPr/>
          <p:nvPr/>
        </p:nvSpPr>
        <p:spPr>
          <a:xfrm>
            <a:off x="4654866" y="4672044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6AF78-0DE3-4298-802B-DC2088D358EA}"/>
              </a:ext>
            </a:extLst>
          </p:cNvPr>
          <p:cNvSpPr txBox="1"/>
          <p:nvPr/>
        </p:nvSpPr>
        <p:spPr>
          <a:xfrm>
            <a:off x="4345598" y="4207930"/>
            <a:ext cx="178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08B9DB-D8D5-4875-97D6-C8FF56CAC179}"/>
              </a:ext>
            </a:extLst>
          </p:cNvPr>
          <p:cNvSpPr/>
          <p:nvPr/>
        </p:nvSpPr>
        <p:spPr>
          <a:xfrm>
            <a:off x="3763178" y="5790322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DCCE3-D831-4313-80BA-1525226592CE}"/>
              </a:ext>
            </a:extLst>
          </p:cNvPr>
          <p:cNvSpPr txBox="1"/>
          <p:nvPr/>
        </p:nvSpPr>
        <p:spPr>
          <a:xfrm>
            <a:off x="3524250" y="5326208"/>
            <a:ext cx="1713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([1])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2774E-9C1C-4049-B0B0-D5AD8A2DEFA5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7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36935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CAE2A-93CE-4BE2-A766-FE3BDA086A7D}"/>
              </a:ext>
            </a:extLst>
          </p:cNvPr>
          <p:cNvSpPr/>
          <p:nvPr/>
        </p:nvSpPr>
        <p:spPr>
          <a:xfrm>
            <a:off x="4345598" y="3617116"/>
            <a:ext cx="87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[4]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09D7E-9F88-4BFE-AAB5-827E6E3C441D}"/>
              </a:ext>
            </a:extLst>
          </p:cNvPr>
          <p:cNvSpPr/>
          <p:nvPr/>
        </p:nvSpPr>
        <p:spPr>
          <a:xfrm>
            <a:off x="4654866" y="4672044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6AF78-0DE3-4298-802B-DC2088D358EA}"/>
              </a:ext>
            </a:extLst>
          </p:cNvPr>
          <p:cNvSpPr txBox="1"/>
          <p:nvPr/>
        </p:nvSpPr>
        <p:spPr>
          <a:xfrm>
            <a:off x="4345598" y="4207930"/>
            <a:ext cx="178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01AFAA-86C0-4980-AD77-BD1408B15238}"/>
              </a:ext>
            </a:extLst>
          </p:cNvPr>
          <p:cNvSpPr/>
          <p:nvPr/>
        </p:nvSpPr>
        <p:spPr>
          <a:xfrm>
            <a:off x="4790966" y="4744919"/>
            <a:ext cx="98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[1], [2]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63135-7E0E-426C-B5F3-51BB82885827}"/>
              </a:ext>
            </a:extLst>
          </p:cNvPr>
          <p:cNvSpPr txBox="1"/>
          <p:nvPr/>
        </p:nvSpPr>
        <p:spPr>
          <a:xfrm>
            <a:off x="4654866" y="5278034"/>
            <a:ext cx="106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중략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E21810-59B1-4314-BF16-418D6D23565C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543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58271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CAE2A-93CE-4BE2-A766-FE3BDA086A7D}"/>
              </a:ext>
            </a:extLst>
          </p:cNvPr>
          <p:cNvSpPr/>
          <p:nvPr/>
        </p:nvSpPr>
        <p:spPr>
          <a:xfrm>
            <a:off x="4345598" y="3617116"/>
            <a:ext cx="87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[4]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09D7E-9F88-4BFE-AAB5-827E6E3C441D}"/>
              </a:ext>
            </a:extLst>
          </p:cNvPr>
          <p:cNvSpPr/>
          <p:nvPr/>
        </p:nvSpPr>
        <p:spPr>
          <a:xfrm>
            <a:off x="4654866" y="4672044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6AF78-0DE3-4298-802B-DC2088D358EA}"/>
              </a:ext>
            </a:extLst>
          </p:cNvPr>
          <p:cNvSpPr txBox="1"/>
          <p:nvPr/>
        </p:nvSpPr>
        <p:spPr>
          <a:xfrm>
            <a:off x="4345598" y="4207930"/>
            <a:ext cx="178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01AFAA-86C0-4980-AD77-BD1408B15238}"/>
              </a:ext>
            </a:extLst>
          </p:cNvPr>
          <p:cNvSpPr/>
          <p:nvPr/>
        </p:nvSpPr>
        <p:spPr>
          <a:xfrm>
            <a:off x="4857750" y="4744919"/>
            <a:ext cx="922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[1, 2]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2A5534-9244-4791-B6ED-427A096B71C7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330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435072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CAE2A-93CE-4BE2-A766-FE3BDA086A7D}"/>
              </a:ext>
            </a:extLst>
          </p:cNvPr>
          <p:cNvSpPr/>
          <p:nvPr/>
        </p:nvSpPr>
        <p:spPr>
          <a:xfrm>
            <a:off x="4056603" y="3617116"/>
            <a:ext cx="11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[4], [1, 2]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B09D7E-9F88-4BFE-AAB5-827E6E3C441D}"/>
              </a:ext>
            </a:extLst>
          </p:cNvPr>
          <p:cNvSpPr/>
          <p:nvPr/>
        </p:nvSpPr>
        <p:spPr>
          <a:xfrm>
            <a:off x="4654866" y="4672044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6AF78-0DE3-4298-802B-DC2088D358EA}"/>
              </a:ext>
            </a:extLst>
          </p:cNvPr>
          <p:cNvSpPr txBox="1"/>
          <p:nvPr/>
        </p:nvSpPr>
        <p:spPr>
          <a:xfrm>
            <a:off x="4345598" y="4207930"/>
            <a:ext cx="178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2F0761-E787-4BB8-B7A9-EE937286258A}"/>
              </a:ext>
            </a:extLst>
          </p:cNvPr>
          <p:cNvSpPr/>
          <p:nvPr/>
        </p:nvSpPr>
        <p:spPr>
          <a:xfrm>
            <a:off x="4412257" y="4201487"/>
            <a:ext cx="1657350" cy="1072773"/>
          </a:xfrm>
          <a:prstGeom prst="rect">
            <a:avLst/>
          </a:prstGeom>
          <a:solidFill>
            <a:srgbClr val="282C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C29300-EA54-4F12-A248-EE366DF52AB1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3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912632" y="2456718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5836626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36D879-F1A0-4B61-906A-7A0837CB6487}"/>
              </a:ext>
            </a:extLst>
          </p:cNvPr>
          <p:cNvSpPr/>
          <p:nvPr/>
        </p:nvSpPr>
        <p:spPr>
          <a:xfrm>
            <a:off x="3105260" y="2539118"/>
            <a:ext cx="83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F174B6-02E4-422A-BE62-4C7A42BB8770}"/>
              </a:ext>
            </a:extLst>
          </p:cNvPr>
          <p:cNvSpPr/>
          <p:nvPr/>
        </p:nvSpPr>
        <p:spPr>
          <a:xfrm>
            <a:off x="4143175" y="3617116"/>
            <a:ext cx="1065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[1, 2, 4]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6F02D-B466-43B8-81C3-93E6AC7540BA}"/>
              </a:ext>
            </a:extLst>
          </p:cNvPr>
          <p:cNvSpPr txBox="1"/>
          <p:nvPr/>
        </p:nvSpPr>
        <p:spPr>
          <a:xfrm>
            <a:off x="4056603" y="4113148"/>
            <a:ext cx="106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중략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31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638426" y="2456718"/>
            <a:ext cx="1533524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59ED0E-771B-452F-A363-3B37444EFFEB}"/>
              </a:ext>
            </a:extLst>
          </p:cNvPr>
          <p:cNvSpPr/>
          <p:nvPr/>
        </p:nvSpPr>
        <p:spPr>
          <a:xfrm>
            <a:off x="4047078" y="3553766"/>
            <a:ext cx="1065703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4DD3C-68EB-401D-AF69-ADD2EA7E490C}"/>
              </a:ext>
            </a:extLst>
          </p:cNvPr>
          <p:cNvSpPr txBox="1"/>
          <p:nvPr/>
        </p:nvSpPr>
        <p:spPr>
          <a:xfrm>
            <a:off x="3609975" y="3089652"/>
            <a:ext cx="19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436025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5EE650-7CE3-43CE-A014-FD82BBB7361A}"/>
              </a:ext>
            </a:extLst>
          </p:cNvPr>
          <p:cNvSpPr/>
          <p:nvPr/>
        </p:nvSpPr>
        <p:spPr>
          <a:xfrm>
            <a:off x="2643407" y="2538510"/>
            <a:ext cx="178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[3, 5], [1, 2, 4]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F98EA0-CBC3-47E1-9644-B383B4D9B063}"/>
              </a:ext>
            </a:extLst>
          </p:cNvPr>
          <p:cNvSpPr/>
          <p:nvPr/>
        </p:nvSpPr>
        <p:spPr>
          <a:xfrm>
            <a:off x="3599353" y="3094877"/>
            <a:ext cx="1950650" cy="1072773"/>
          </a:xfrm>
          <a:prstGeom prst="rect">
            <a:avLst/>
          </a:prstGeom>
          <a:solidFill>
            <a:srgbClr val="282C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3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6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DF98C-8AD8-44F8-9EB5-A067D84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45" y="0"/>
            <a:ext cx="528911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54A43-3A21-4C15-B585-D079BF26000B}"/>
              </a:ext>
            </a:extLst>
          </p:cNvPr>
          <p:cNvSpPr txBox="1"/>
          <p:nvPr/>
        </p:nvSpPr>
        <p:spPr>
          <a:xfrm>
            <a:off x="9531239" y="618557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B18D-D75B-4B25-9143-8909024A0FAD}"/>
              </a:ext>
            </a:extLst>
          </p:cNvPr>
          <p:cNvSpPr/>
          <p:nvPr/>
        </p:nvSpPr>
        <p:spPr>
          <a:xfrm>
            <a:off x="2638426" y="2456718"/>
            <a:ext cx="1533524" cy="496032"/>
          </a:xfrm>
          <a:prstGeom prst="rect">
            <a:avLst/>
          </a:prstGeom>
          <a:noFill/>
          <a:ln w="50800">
            <a:solidFill>
              <a:srgbClr val="FFE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58EC6-F637-4618-B5E4-6FCC6C381586}"/>
              </a:ext>
            </a:extLst>
          </p:cNvPr>
          <p:cNvSpPr txBox="1"/>
          <p:nvPr/>
        </p:nvSpPr>
        <p:spPr>
          <a:xfrm>
            <a:off x="2278195" y="1992604"/>
            <a:ext cx="233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EF83"/>
                </a:solidFill>
              </a:rPr>
              <a:t>merge_sort</a:t>
            </a:r>
            <a:r>
              <a:rPr lang="en-US" altLang="ko-KR" dirty="0">
                <a:solidFill>
                  <a:srgbClr val="FFEF83"/>
                </a:solidFill>
              </a:rPr>
              <a:t>([3,5,4,1,2])</a:t>
            </a:r>
            <a:endParaRPr lang="ko-KR" altLang="en-US" dirty="0">
              <a:solidFill>
                <a:srgbClr val="FFEF83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C29C9A-4E07-4987-AF13-0130DC284CA9}"/>
              </a:ext>
            </a:extLst>
          </p:cNvPr>
          <p:cNvSpPr/>
          <p:nvPr/>
        </p:nvSpPr>
        <p:spPr>
          <a:xfrm>
            <a:off x="6901960" y="5827101"/>
            <a:ext cx="410047" cy="404446"/>
          </a:xfrm>
          <a:prstGeom prst="rightArrow">
            <a:avLst/>
          </a:prstGeom>
          <a:solidFill>
            <a:srgbClr val="FFE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5EE650-7CE3-43CE-A014-FD82BBB7361A}"/>
              </a:ext>
            </a:extLst>
          </p:cNvPr>
          <p:cNvSpPr/>
          <p:nvPr/>
        </p:nvSpPr>
        <p:spPr>
          <a:xfrm>
            <a:off x="2724150" y="2538510"/>
            <a:ext cx="1700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EF83"/>
                </a:solidFill>
              </a:rPr>
              <a:t>[1, 2, 3, 4, 5]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47E2D-6162-4FDD-9FEF-F312EFAD7B7E}"/>
              </a:ext>
            </a:extLst>
          </p:cNvPr>
          <p:cNvSpPr txBox="1"/>
          <p:nvPr/>
        </p:nvSpPr>
        <p:spPr>
          <a:xfrm>
            <a:off x="2912632" y="3047532"/>
            <a:ext cx="106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중략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*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594C9513-D0A6-409F-A78B-29338138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44" y="2099380"/>
            <a:ext cx="1804951" cy="180015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30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스터디원</a:t>
            </a:r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소개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8C6851D-2A52-43CA-BD51-771337D32C9C}"/>
              </a:ext>
            </a:extLst>
          </p:cNvPr>
          <p:cNvGrpSpPr/>
          <p:nvPr/>
        </p:nvGrpSpPr>
        <p:grpSpPr>
          <a:xfrm>
            <a:off x="6558838" y="2217378"/>
            <a:ext cx="6306504" cy="3281628"/>
            <a:chOff x="694371" y="1742020"/>
            <a:chExt cx="10630125" cy="32816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052EA8-6839-4BC8-A9DF-88593D7D6302}"/>
                </a:ext>
              </a:extLst>
            </p:cNvPr>
            <p:cNvSpPr txBox="1"/>
            <p:nvPr/>
          </p:nvSpPr>
          <p:spPr>
            <a:xfrm>
              <a:off x="694371" y="2127466"/>
              <a:ext cx="10630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미래산업융합대학 디지털미디어학과</a:t>
              </a:r>
              <a:endParaRPr lang="en-US" altLang="ko-KR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C9664C-3D85-46CB-841C-437C77F280B4}"/>
                </a:ext>
              </a:extLst>
            </p:cNvPr>
            <p:cNvSpPr txBox="1"/>
            <p:nvPr/>
          </p:nvSpPr>
          <p:spPr>
            <a:xfrm>
              <a:off x="694371" y="1742020"/>
              <a:ext cx="32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소속학과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31ABD8-4A46-4422-891C-A67AC6A51586}"/>
                </a:ext>
              </a:extLst>
            </p:cNvPr>
            <p:cNvSpPr txBox="1"/>
            <p:nvPr/>
          </p:nvSpPr>
          <p:spPr>
            <a:xfrm>
              <a:off x="694371" y="3115138"/>
              <a:ext cx="10630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스스로에게 강제성 부여</a:t>
              </a:r>
              <a:endParaRPr lang="en-US" altLang="ko-KR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타인의 코드 읽어보는 것을 좋아함</a:t>
              </a:r>
              <a:endParaRPr lang="en-US" altLang="ko-KR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126C2B-69E8-4023-B45B-ED698D030280}"/>
                </a:ext>
              </a:extLst>
            </p:cNvPr>
            <p:cNvSpPr txBox="1"/>
            <p:nvPr/>
          </p:nvSpPr>
          <p:spPr>
            <a:xfrm>
              <a:off x="694371" y="2729692"/>
              <a:ext cx="32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스터디 개설 동기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60DE4E-B8A6-4F89-9E2F-64CC2C2EFE89}"/>
                </a:ext>
              </a:extLst>
            </p:cNvPr>
            <p:cNvSpPr txBox="1"/>
            <p:nvPr/>
          </p:nvSpPr>
          <p:spPr>
            <a:xfrm>
              <a:off x="694371" y="4377317"/>
              <a:ext cx="10630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dirty="0" err="1">
                  <a:solidFill>
                    <a:schemeClr val="bg1"/>
                  </a:solidFill>
                  <a:latin typeface="+mn-ea"/>
                </a:rPr>
                <a:t>백엔드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&amp; DevOps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클라우드 개발</a:t>
              </a:r>
              <a:endParaRPr lang="en-US" altLang="ko-KR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56A4E6-CEEC-495D-B807-D81384F6C812}"/>
                </a:ext>
              </a:extLst>
            </p:cNvPr>
            <p:cNvSpPr txBox="1"/>
            <p:nvPr/>
          </p:nvSpPr>
          <p:spPr>
            <a:xfrm>
              <a:off x="694371" y="3991871"/>
              <a:ext cx="32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희망 포지션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44526A1-6BFE-4026-88CA-AD08D0E8F1CC}"/>
              </a:ext>
            </a:extLst>
          </p:cNvPr>
          <p:cNvSpPr txBox="1"/>
          <p:nvPr/>
        </p:nvSpPr>
        <p:spPr>
          <a:xfrm>
            <a:off x="2202250" y="4704184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본명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252BD-6139-4919-8832-956C145969A9}"/>
              </a:ext>
            </a:extLst>
          </p:cNvPr>
          <p:cNvSpPr txBox="1"/>
          <p:nvPr/>
        </p:nvSpPr>
        <p:spPr>
          <a:xfrm>
            <a:off x="3345251" y="4792930"/>
            <a:ext cx="18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안규리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EFA71-8544-46A2-9DD4-E0E7509D6BC3}"/>
              </a:ext>
            </a:extLst>
          </p:cNvPr>
          <p:cNvSpPr txBox="1"/>
          <p:nvPr/>
        </p:nvSpPr>
        <p:spPr>
          <a:xfrm>
            <a:off x="3345251" y="5288177"/>
            <a:ext cx="17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Queue (</a:t>
            </a:r>
            <a:r>
              <a:rPr lang="en-US" altLang="ko-KR" dirty="0" err="1">
                <a:solidFill>
                  <a:schemeClr val="bg1"/>
                </a:solidFill>
              </a:rPr>
              <a:t>Queue.ri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53EFE40-72ED-4364-81BF-EAC0AD3DE4C2}"/>
              </a:ext>
            </a:extLst>
          </p:cNvPr>
          <p:cNvSpPr/>
          <p:nvPr/>
        </p:nvSpPr>
        <p:spPr>
          <a:xfrm>
            <a:off x="2606339" y="2022516"/>
            <a:ext cx="1951615" cy="1951615"/>
          </a:xfrm>
          <a:prstGeom prst="ellipse">
            <a:avLst/>
          </a:prstGeom>
          <a:noFill/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33E015-473F-4F99-943E-8B648D002316}"/>
              </a:ext>
            </a:extLst>
          </p:cNvPr>
          <p:cNvSpPr/>
          <p:nvPr/>
        </p:nvSpPr>
        <p:spPr>
          <a:xfrm>
            <a:off x="2623677" y="3527051"/>
            <a:ext cx="526484" cy="5264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79EC1B-C1E0-4981-AB2D-A957E3526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 r="21661" b="34713"/>
          <a:stretch/>
        </p:blipFill>
        <p:spPr>
          <a:xfrm>
            <a:off x="2645166" y="3552486"/>
            <a:ext cx="486550" cy="4693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DE3CAD-9662-4360-9810-29A166A69530}"/>
              </a:ext>
            </a:extLst>
          </p:cNvPr>
          <p:cNvSpPr txBox="1"/>
          <p:nvPr/>
        </p:nvSpPr>
        <p:spPr>
          <a:xfrm>
            <a:off x="2202250" y="5189598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활동명</a:t>
            </a:r>
            <a:endParaRPr lang="ko-KR" altLang="en-US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75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0B02A1-ED44-471B-883D-6C75485BF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6" y="0"/>
            <a:ext cx="61722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0219D3-5E15-4952-87DE-1446400991A7}"/>
              </a:ext>
            </a:extLst>
          </p:cNvPr>
          <p:cNvSpPr txBox="1"/>
          <p:nvPr/>
        </p:nvSpPr>
        <p:spPr>
          <a:xfrm>
            <a:off x="922971" y="1823784"/>
            <a:ext cx="61111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분할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원소가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개일 때까지 </a:t>
            </a:r>
            <a:r>
              <a:rPr lang="en-US" altLang="ko-KR" dirty="0">
                <a:solidFill>
                  <a:schemeClr val="bg1"/>
                </a:solidFill>
              </a:rPr>
              <a:t>pivot</a:t>
            </a:r>
            <a:r>
              <a:rPr lang="ko-KR" altLang="en-US" dirty="0">
                <a:solidFill>
                  <a:schemeClr val="bg1"/>
                </a:solidFill>
              </a:rPr>
              <a:t> 기준으로 배열을 쪼갠다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정복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pivot </a:t>
            </a:r>
            <a:r>
              <a:rPr lang="ko-KR" altLang="en-US" dirty="0">
                <a:solidFill>
                  <a:schemeClr val="bg1"/>
                </a:solidFill>
              </a:rPr>
              <a:t>값보다 작은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큰 값으로 분류되도록 </a:t>
            </a:r>
            <a:r>
              <a:rPr lang="en-US" altLang="ko-KR" dirty="0">
                <a:solidFill>
                  <a:schemeClr val="bg1"/>
                </a:solidFill>
              </a:rPr>
              <a:t>swap </a:t>
            </a:r>
            <a:r>
              <a:rPr lang="ko-KR" altLang="en-US" dirty="0">
                <a:solidFill>
                  <a:schemeClr val="bg1"/>
                </a:solidFill>
              </a:rPr>
              <a:t>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엇갈렸다면 </a:t>
            </a:r>
            <a:r>
              <a:rPr lang="en-US" altLang="ko-KR" dirty="0">
                <a:solidFill>
                  <a:schemeClr val="bg1"/>
                </a:solidFill>
              </a:rPr>
              <a:t>pivot</a:t>
            </a:r>
            <a:r>
              <a:rPr lang="ko-KR" altLang="en-US" dirty="0">
                <a:solidFill>
                  <a:schemeClr val="bg1"/>
                </a:solidFill>
              </a:rPr>
              <a:t>과 작은 값을 </a:t>
            </a:r>
            <a:r>
              <a:rPr lang="en-US" altLang="ko-KR" dirty="0">
                <a:solidFill>
                  <a:schemeClr val="bg1"/>
                </a:solidFill>
              </a:rPr>
              <a:t>swap </a:t>
            </a:r>
            <a:r>
              <a:rPr lang="ko-KR" altLang="en-US" dirty="0">
                <a:solidFill>
                  <a:schemeClr val="bg1"/>
                </a:solidFill>
              </a:rPr>
              <a:t>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통합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통합할 필요 없음</a:t>
            </a:r>
            <a:r>
              <a:rPr lang="en-US" altLang="ko-KR" dirty="0">
                <a:solidFill>
                  <a:schemeClr val="bg1"/>
                </a:solidFill>
              </a:rPr>
              <a:t>. (in-place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sort)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0A1C9A3-3300-440F-849C-A0072D9393CE}"/>
              </a:ext>
            </a:extLst>
          </p:cNvPr>
          <p:cNvGrpSpPr/>
          <p:nvPr/>
        </p:nvGrpSpPr>
        <p:grpSpPr>
          <a:xfrm>
            <a:off x="1629234" y="5004520"/>
            <a:ext cx="3640067" cy="569168"/>
            <a:chOff x="7006842" y="5488731"/>
            <a:chExt cx="5185156" cy="56916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70A916-6A68-4FBA-B51C-11EFB62D17BB}"/>
                </a:ext>
              </a:extLst>
            </p:cNvPr>
            <p:cNvSpPr/>
            <p:nvPr/>
          </p:nvSpPr>
          <p:spPr>
            <a:xfrm>
              <a:off x="7006842" y="5488731"/>
              <a:ext cx="2819703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평균 </a:t>
              </a:r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시간복잡도</a:t>
              </a:r>
              <a:endPara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CE1D01-5DB1-49C5-9ADD-DA1D0F824BE0}"/>
                </a:ext>
              </a:extLst>
            </p:cNvPr>
            <p:cNvSpPr/>
            <p:nvPr/>
          </p:nvSpPr>
          <p:spPr>
            <a:xfrm>
              <a:off x="9826546" y="5488731"/>
              <a:ext cx="2365452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</a:t>
              </a:r>
              <a:r>
                <a:rPr lang="en-US" altLang="ko-KR" dirty="0" err="1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NlogN</a:t>
              </a:r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49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(3) – </a:t>
            </a:r>
            <a:r>
              <a:rPr lang="ko-KR" altLang="en-US" dirty="0" err="1">
                <a:solidFill>
                  <a:schemeClr val="bg1"/>
                </a:solidFill>
              </a:rPr>
              <a:t>퀵</a:t>
            </a:r>
            <a:r>
              <a:rPr lang="ko-KR" altLang="en-US" dirty="0">
                <a:solidFill>
                  <a:schemeClr val="bg1"/>
                </a:solidFill>
              </a:rPr>
              <a:t> 정렬</a:t>
            </a:r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73D4B927-9ED0-40BA-BA60-F3127AE9B364}"/>
              </a:ext>
            </a:extLst>
          </p:cNvPr>
          <p:cNvSpPr/>
          <p:nvPr/>
        </p:nvSpPr>
        <p:spPr>
          <a:xfrm>
            <a:off x="3272811" y="4476294"/>
            <a:ext cx="335902" cy="329308"/>
          </a:xfrm>
          <a:prstGeom prst="downArrow">
            <a:avLst/>
          </a:prstGeom>
          <a:solidFill>
            <a:srgbClr val="FFEF83"/>
          </a:solidFill>
          <a:ln w="28575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9759169" y="564549"/>
            <a:ext cx="1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190F89B-894C-4B9C-97C7-EC4E7156E5AE}"/>
              </a:ext>
            </a:extLst>
          </p:cNvPr>
          <p:cNvGrpSpPr/>
          <p:nvPr/>
        </p:nvGrpSpPr>
        <p:grpSpPr>
          <a:xfrm>
            <a:off x="1629234" y="5714685"/>
            <a:ext cx="3640067" cy="569168"/>
            <a:chOff x="7006842" y="5488731"/>
            <a:chExt cx="5185156" cy="5691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108475-AD58-4D89-8798-958C61D052D4}"/>
                </a:ext>
              </a:extLst>
            </p:cNvPr>
            <p:cNvSpPr/>
            <p:nvPr/>
          </p:nvSpPr>
          <p:spPr>
            <a:xfrm>
              <a:off x="7006842" y="5488731"/>
              <a:ext cx="2819703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최악 </a:t>
              </a:r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시간복잡도</a:t>
              </a:r>
              <a:endPara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283260-99AB-48EE-A093-B3AF25D00CDC}"/>
                </a:ext>
              </a:extLst>
            </p:cNvPr>
            <p:cNvSpPr/>
            <p:nvPr/>
          </p:nvSpPr>
          <p:spPr>
            <a:xfrm>
              <a:off x="9826546" y="5488731"/>
              <a:ext cx="2365452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O(N^2)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90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633FBB-2CE9-41CB-A03C-3C25CF30DC08}"/>
              </a:ext>
            </a:extLst>
          </p:cNvPr>
          <p:cNvSpPr/>
          <p:nvPr/>
        </p:nvSpPr>
        <p:spPr>
          <a:xfrm>
            <a:off x="6336545" y="1924936"/>
            <a:ext cx="4941792" cy="2308324"/>
          </a:xfrm>
          <a:prstGeom prst="roundRect">
            <a:avLst/>
          </a:prstGeom>
          <a:solidFill>
            <a:srgbClr val="282C34"/>
          </a:solidFill>
          <a:ln>
            <a:noFill/>
          </a:ln>
          <a:effectLst>
            <a:outerShdw blurRad="571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439922-F446-41CD-ABF2-722CCC108791}"/>
              </a:ext>
            </a:extLst>
          </p:cNvPr>
          <p:cNvSpPr/>
          <p:nvPr/>
        </p:nvSpPr>
        <p:spPr>
          <a:xfrm>
            <a:off x="817684" y="1924936"/>
            <a:ext cx="4941792" cy="2308324"/>
          </a:xfrm>
          <a:prstGeom prst="roundRect">
            <a:avLst/>
          </a:prstGeom>
          <a:solidFill>
            <a:srgbClr val="282C34"/>
          </a:solidFill>
          <a:ln>
            <a:noFill/>
          </a:ln>
          <a:effectLst>
            <a:outerShdw blurRad="571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922967" y="2928632"/>
            <a:ext cx="4836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문제를 나누어 하나의 큰 문제를 해결할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생각보다 적용되는 케이스가 많다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922967" y="2445781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2910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</a:t>
            </a:r>
            <a:r>
              <a:rPr lang="ko-KR" altLang="en-US">
                <a:solidFill>
                  <a:schemeClr val="bg1"/>
                </a:solidFill>
              </a:rPr>
              <a:t>정복 장단점과 주의사항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B6F22-2E84-405E-8963-46BB9EA02F11}"/>
              </a:ext>
            </a:extLst>
          </p:cNvPr>
          <p:cNvSpPr txBox="1"/>
          <p:nvPr/>
        </p:nvSpPr>
        <p:spPr>
          <a:xfrm>
            <a:off x="6494807" y="2445781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F71B3-BBC3-4AF0-ACC6-80F93ACB48E0}"/>
              </a:ext>
            </a:extLst>
          </p:cNvPr>
          <p:cNvSpPr txBox="1"/>
          <p:nvPr/>
        </p:nvSpPr>
        <p:spPr>
          <a:xfrm>
            <a:off x="6494807" y="2928632"/>
            <a:ext cx="4783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재귀함수로 구현 시 함수 호출 오버헤드가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메모리 압박이 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CF1F4-5F6D-4E02-8B6C-20684C308A50}"/>
              </a:ext>
            </a:extLst>
          </p:cNvPr>
          <p:cNvSpPr txBox="1"/>
          <p:nvPr/>
        </p:nvSpPr>
        <p:spPr>
          <a:xfrm>
            <a:off x="1716769" y="5018505"/>
            <a:ext cx="8915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문제에서 제시하는 크기 제한이 너무 크면 단순 재귀함수만으로 제한 시간 내 수행하기 어렵다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제한 시간 내 수행이 될 것 같아도 그 전에 메모리가 터질 수도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재귀 함수를 작성한다면 반드시 </a:t>
            </a:r>
            <a:r>
              <a:rPr lang="en-US" altLang="ko-KR" dirty="0">
                <a:solidFill>
                  <a:schemeClr val="bg1"/>
                </a:solidFill>
              </a:rPr>
              <a:t>Stack Overflow</a:t>
            </a:r>
            <a:r>
              <a:rPr lang="ko-KR" altLang="en-US" dirty="0">
                <a:solidFill>
                  <a:schemeClr val="bg1"/>
                </a:solidFill>
              </a:rPr>
              <a:t>를 조심할 것 </a:t>
            </a:r>
            <a:r>
              <a:rPr lang="en-US" altLang="ko-KR" dirty="0">
                <a:solidFill>
                  <a:schemeClr val="bg1"/>
                </a:solidFill>
              </a:rPr>
              <a:t>^^...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30760-B1AA-4FB4-9CBD-A90B41270E7B}"/>
              </a:ext>
            </a:extLst>
          </p:cNvPr>
          <p:cNvSpPr txBox="1"/>
          <p:nvPr/>
        </p:nvSpPr>
        <p:spPr>
          <a:xfrm>
            <a:off x="1716769" y="4535654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884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1793410" y="5242518"/>
            <a:ext cx="11060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쿼드</a:t>
            </a:r>
            <a:r>
              <a:rPr lang="ko-KR" altLang="en-US" dirty="0">
                <a:solidFill>
                  <a:schemeClr val="bg1"/>
                </a:solidFill>
              </a:rPr>
              <a:t> 트리는 데이터를 재귀적으로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등분하여 압축하는 기법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문자열 규칙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검은색 영역은 </a:t>
            </a:r>
            <a:r>
              <a:rPr lang="en-US" altLang="ko-KR" dirty="0">
                <a:solidFill>
                  <a:schemeClr val="bg1"/>
                </a:solidFill>
              </a:rPr>
              <a:t>b, </a:t>
            </a:r>
            <a:r>
              <a:rPr lang="ko-KR" altLang="en-US" dirty="0">
                <a:solidFill>
                  <a:schemeClr val="bg1"/>
                </a:solidFill>
              </a:rPr>
              <a:t>흰색 영역은 </a:t>
            </a:r>
            <a:r>
              <a:rPr lang="en-US" altLang="ko-KR" dirty="0">
                <a:solidFill>
                  <a:schemeClr val="bg1"/>
                </a:solidFill>
              </a:rPr>
              <a:t>w, 4</a:t>
            </a:r>
            <a:r>
              <a:rPr lang="ko-KR" altLang="en-US" dirty="0">
                <a:solidFill>
                  <a:schemeClr val="bg1"/>
                </a:solidFill>
              </a:rPr>
              <a:t>등분 분할은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로 표현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쿼드</a:t>
            </a:r>
            <a:r>
              <a:rPr lang="ko-KR" altLang="en-US" dirty="0">
                <a:solidFill>
                  <a:schemeClr val="bg1"/>
                </a:solidFill>
              </a:rPr>
              <a:t> 트리 문자열이 주어졌을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이를 가지고 </a:t>
            </a:r>
            <a:r>
              <a:rPr lang="ko-KR" altLang="en-US" dirty="0">
                <a:solidFill>
                  <a:srgbClr val="FFEF83"/>
                </a:solidFill>
              </a:rPr>
              <a:t>상하로 뒤집힌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쿼드</a:t>
            </a:r>
            <a:r>
              <a:rPr lang="ko-KR" altLang="en-US" dirty="0">
                <a:solidFill>
                  <a:schemeClr val="bg1"/>
                </a:solidFill>
              </a:rPr>
              <a:t> 트리 문자열을 </a:t>
            </a:r>
            <a:r>
              <a:rPr lang="ko-KR" altLang="en-US" dirty="0" err="1">
                <a:solidFill>
                  <a:schemeClr val="bg1"/>
                </a:solidFill>
              </a:rPr>
              <a:t>출력하시오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1793410" y="4759667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 요약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2910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연습 문제</a:t>
            </a:r>
            <a:r>
              <a:rPr lang="en-US" altLang="ko-KR" dirty="0">
                <a:solidFill>
                  <a:schemeClr val="bg1"/>
                </a:solidFill>
              </a:rPr>
              <a:t>: QUADTREE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algospot.com/media/judge-attachments/0cafdb9ffa8ace4fb8315949d25d2fb3/quadtree.png">
            <a:extLst>
              <a:ext uri="{FF2B5EF4-FFF2-40B4-BE49-F238E27FC236}">
                <a16:creationId xmlns:a16="http://schemas.microsoft.com/office/drawing/2014/main" id="{60747D75-23CD-408A-B20D-5DD51E6B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77" y="1823784"/>
            <a:ext cx="7047646" cy="26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1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7C815A-FD5E-4606-BA31-2E997F8EA1C9}"/>
              </a:ext>
            </a:extLst>
          </p:cNvPr>
          <p:cNvSpPr/>
          <p:nvPr/>
        </p:nvSpPr>
        <p:spPr>
          <a:xfrm>
            <a:off x="5723794" y="641260"/>
            <a:ext cx="4941792" cy="2308324"/>
          </a:xfrm>
          <a:prstGeom prst="roundRect">
            <a:avLst/>
          </a:prstGeom>
          <a:solidFill>
            <a:srgbClr val="282C34"/>
          </a:solidFill>
          <a:ln>
            <a:noFill/>
          </a:ln>
          <a:effectLst>
            <a:outerShdw blurRad="571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835047" y="2718839"/>
            <a:ext cx="3824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문자열 길이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1,000 </a:t>
            </a:r>
            <a:r>
              <a:rPr lang="ko-KR" altLang="en-US" dirty="0">
                <a:solidFill>
                  <a:schemeClr val="bg1"/>
                </a:solidFill>
              </a:rPr>
              <a:t>이하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쿼드</a:t>
            </a:r>
            <a:r>
              <a:rPr lang="ko-KR" altLang="en-US" dirty="0">
                <a:solidFill>
                  <a:schemeClr val="bg1"/>
                </a:solidFill>
              </a:rPr>
              <a:t> 트리 크기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2^20 * 2^20 </a:t>
            </a:r>
            <a:r>
              <a:rPr lang="ko-KR" altLang="en-US" dirty="0">
                <a:solidFill>
                  <a:schemeClr val="bg1"/>
                </a:solidFill>
              </a:rPr>
              <a:t>이하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835047" y="2235988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 조건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2910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연습 문제</a:t>
            </a:r>
            <a:r>
              <a:rPr lang="en-US" altLang="ko-KR" dirty="0">
                <a:solidFill>
                  <a:schemeClr val="bg1"/>
                </a:solidFill>
              </a:rPr>
              <a:t>: QUADTREE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5BC8-F040-4E2C-BDC4-B86CB6E77A20}"/>
              </a:ext>
            </a:extLst>
          </p:cNvPr>
          <p:cNvSpPr txBox="1"/>
          <p:nvPr/>
        </p:nvSpPr>
        <p:spPr>
          <a:xfrm>
            <a:off x="835048" y="3913377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생각해보자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44F13-5957-4F68-8441-9A919445C4DE}"/>
              </a:ext>
            </a:extLst>
          </p:cNvPr>
          <p:cNvSpPr txBox="1"/>
          <p:nvPr/>
        </p:nvSpPr>
        <p:spPr>
          <a:xfrm>
            <a:off x="835047" y="4358853"/>
            <a:ext cx="45898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쿼드</a:t>
            </a:r>
            <a:r>
              <a:rPr lang="ko-KR" altLang="en-US" dirty="0">
                <a:solidFill>
                  <a:schemeClr val="bg1"/>
                </a:solidFill>
              </a:rPr>
              <a:t> 트리 크기가 상당히 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1,099,511,627,776 -&gt; 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...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하지만 압축된 문자열의 길이가 짧음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압축 풀지 말라는 뜻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문제에서 재귀 언급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     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재귀함수 사용하기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99543-3C58-4542-B565-EBDCB2D9CD79}"/>
              </a:ext>
            </a:extLst>
          </p:cNvPr>
          <p:cNvSpPr txBox="1"/>
          <p:nvPr/>
        </p:nvSpPr>
        <p:spPr>
          <a:xfrm>
            <a:off x="6005144" y="962976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 템플릿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01F1D-8A72-4E26-B27D-4F18B32405A3}"/>
              </a:ext>
            </a:extLst>
          </p:cNvPr>
          <p:cNvSpPr txBox="1"/>
          <p:nvPr/>
        </p:nvSpPr>
        <p:spPr>
          <a:xfrm>
            <a:off x="6005144" y="1448136"/>
            <a:ext cx="5466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base case </a:t>
            </a:r>
            <a:r>
              <a:rPr lang="ko-KR" altLang="en-US" dirty="0">
                <a:solidFill>
                  <a:schemeClr val="bg1"/>
                </a:solidFill>
              </a:rPr>
              <a:t>정하고 그때의 반환 값 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재귀 호출 전 무엇을 할 것인지 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재귀 호출하고 반환 값 저장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호출 후 반환 값으로 무엇을 할 것인지 작성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AB06-2E5F-4936-B98A-9B1EEF96DA1C}"/>
              </a:ext>
            </a:extLst>
          </p:cNvPr>
          <p:cNvSpPr txBox="1"/>
          <p:nvPr/>
        </p:nvSpPr>
        <p:spPr>
          <a:xfrm>
            <a:off x="6005144" y="3223687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풀이 가이드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DFA01-5A69-4AF8-AA11-FA33BB28D996}"/>
              </a:ext>
            </a:extLst>
          </p:cNvPr>
          <p:cNvSpPr txBox="1"/>
          <p:nvPr/>
        </p:nvSpPr>
        <p:spPr>
          <a:xfrm>
            <a:off x="6005144" y="3708847"/>
            <a:ext cx="54661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‘b’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‘w’</a:t>
            </a:r>
            <a:r>
              <a:rPr lang="ko-KR" altLang="en-US" dirty="0">
                <a:solidFill>
                  <a:schemeClr val="bg1"/>
                </a:solidFill>
              </a:rPr>
              <a:t>에 도달했을 때 해당 문자열 반환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등분이므로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개의 재귀함수 호출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왼쪽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오른쪽 위 </a:t>
            </a:r>
            <a:r>
              <a:rPr lang="en-US" altLang="ko-KR" dirty="0">
                <a:solidFill>
                  <a:schemeClr val="bg1"/>
                </a:solidFill>
              </a:rPr>
              <a:t>= 1, 2 </a:t>
            </a:r>
            <a:r>
              <a:rPr lang="ko-KR" altLang="en-US" dirty="0">
                <a:solidFill>
                  <a:schemeClr val="bg1"/>
                </a:solidFill>
              </a:rPr>
              <a:t>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 -&gt; </a:t>
            </a:r>
            <a:r>
              <a:rPr lang="ko-KR" altLang="en-US" dirty="0">
                <a:solidFill>
                  <a:schemeClr val="bg1"/>
                </a:solidFill>
              </a:rPr>
              <a:t>왼쪽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오른쪽 아래 </a:t>
            </a:r>
            <a:r>
              <a:rPr lang="en-US" altLang="ko-KR" dirty="0">
                <a:solidFill>
                  <a:schemeClr val="bg1"/>
                </a:solidFill>
              </a:rPr>
              <a:t>= 3, 4 </a:t>
            </a:r>
            <a:r>
              <a:rPr lang="ko-KR" altLang="en-US" dirty="0">
                <a:solidFill>
                  <a:schemeClr val="bg1"/>
                </a:solidFill>
              </a:rPr>
              <a:t>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  </a:t>
            </a:r>
            <a:r>
              <a:rPr lang="ko-KR" altLang="en-US" dirty="0">
                <a:solidFill>
                  <a:schemeClr val="bg1"/>
                </a:solidFill>
              </a:rPr>
              <a:t>반환된 문자열을 </a:t>
            </a:r>
            <a:r>
              <a:rPr lang="en-US" altLang="ko-KR" dirty="0">
                <a:solidFill>
                  <a:schemeClr val="bg1"/>
                </a:solidFill>
              </a:rPr>
              <a:t>3 -&gt; 4 -&gt; 1 -&gt; 2 </a:t>
            </a:r>
            <a:r>
              <a:rPr lang="ko-KR" altLang="en-US" dirty="0">
                <a:solidFill>
                  <a:schemeClr val="bg1"/>
                </a:solidFill>
              </a:rPr>
              <a:t>영역 순으로 결합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386358C-CC12-488E-AC1A-EAA67B476291}"/>
              </a:ext>
            </a:extLst>
          </p:cNvPr>
          <p:cNvSpPr/>
          <p:nvPr/>
        </p:nvSpPr>
        <p:spPr>
          <a:xfrm>
            <a:off x="8026734" y="5214822"/>
            <a:ext cx="335902" cy="329308"/>
          </a:xfrm>
          <a:prstGeom prst="downArrow">
            <a:avLst/>
          </a:prstGeom>
          <a:solidFill>
            <a:srgbClr val="FFEF83"/>
          </a:solidFill>
          <a:ln w="28575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B98A35-44C4-4CF7-A2C6-5207CE2D14CD}"/>
              </a:ext>
            </a:extLst>
          </p:cNvPr>
          <p:cNvGrpSpPr/>
          <p:nvPr/>
        </p:nvGrpSpPr>
        <p:grpSpPr>
          <a:xfrm>
            <a:off x="6331617" y="5754190"/>
            <a:ext cx="3815860" cy="569168"/>
            <a:chOff x="7006842" y="5488731"/>
            <a:chExt cx="5185156" cy="56916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5BF1B4-4C4E-4545-9DBB-DDF42AC0949F}"/>
                </a:ext>
              </a:extLst>
            </p:cNvPr>
            <p:cNvSpPr/>
            <p:nvPr/>
          </p:nvSpPr>
          <p:spPr>
            <a:xfrm>
              <a:off x="7006842" y="5488731"/>
              <a:ext cx="2819578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총 </a:t>
              </a:r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시간복잡도</a:t>
              </a:r>
              <a:endPara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DC4F3F4-E9C7-4345-9315-BF03BAAF6CC3}"/>
                </a:ext>
              </a:extLst>
            </p:cNvPr>
            <p:cNvSpPr/>
            <p:nvPr/>
          </p:nvSpPr>
          <p:spPr>
            <a:xfrm>
              <a:off x="9826420" y="5488731"/>
              <a:ext cx="2365578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O(N)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498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7066081" y="1864045"/>
            <a:ext cx="50121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매 순간 눈 앞에 보이는 것만 고려한다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선택지 중 가장 나은 선택지를 고른다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뒤도 돌아보지 말고 그 길로 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7068497" y="1280573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풀이법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236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기본 개념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C1F6E-1038-4E97-BD04-AC2D5EBE88F5}"/>
              </a:ext>
            </a:extLst>
          </p:cNvPr>
          <p:cNvSpPr txBox="1"/>
          <p:nvPr/>
        </p:nvSpPr>
        <p:spPr>
          <a:xfrm>
            <a:off x="7068497" y="4826798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아니 </a:t>
            </a:r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이런걸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왜 써요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EAC51-6A27-4310-9F20-5A708BBDA894}"/>
              </a:ext>
            </a:extLst>
          </p:cNvPr>
          <p:cNvSpPr txBox="1"/>
          <p:nvPr/>
        </p:nvSpPr>
        <p:spPr>
          <a:xfrm>
            <a:off x="7066082" y="5410270"/>
            <a:ext cx="5012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의외로 이런 단순한 방법이 먹히는 문제가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-&gt; </a:t>
            </a:r>
            <a:r>
              <a:rPr lang="ko-KR" altLang="en-US">
                <a:solidFill>
                  <a:schemeClr val="bg1"/>
                </a:solidFill>
              </a:rPr>
              <a:t>대다수 최적해 관련 </a:t>
            </a:r>
            <a:r>
              <a:rPr lang="ko-KR" altLang="en-US" dirty="0">
                <a:solidFill>
                  <a:schemeClr val="bg1"/>
                </a:solidFill>
              </a:rPr>
              <a:t>문제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1266" name="Picture 2" descr="알고리즘] 그리디 Greedy 탐욕법">
            <a:extLst>
              <a:ext uri="{FF2B5EF4-FFF2-40B4-BE49-F238E27FC236}">
                <a16:creationId xmlns:a16="http://schemas.microsoft.com/office/drawing/2014/main" id="{E1E5ED95-3554-4A8A-B7F5-67B8727364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39" y="2189358"/>
            <a:ext cx="5767216" cy="34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30A7814-5384-46DE-8C3D-21B2F576B8A5}"/>
              </a:ext>
            </a:extLst>
          </p:cNvPr>
          <p:cNvSpPr/>
          <p:nvPr/>
        </p:nvSpPr>
        <p:spPr>
          <a:xfrm>
            <a:off x="8835674" y="3411709"/>
            <a:ext cx="335902" cy="329308"/>
          </a:xfrm>
          <a:prstGeom prst="downArrow">
            <a:avLst/>
          </a:prstGeom>
          <a:solidFill>
            <a:srgbClr val="FFEF83"/>
          </a:solidFill>
          <a:ln w="28575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43D42-3F19-4B41-BE7B-652641917387}"/>
              </a:ext>
            </a:extLst>
          </p:cNvPr>
          <p:cNvSpPr/>
          <p:nvPr/>
        </p:nvSpPr>
        <p:spPr>
          <a:xfrm>
            <a:off x="7707336" y="3929862"/>
            <a:ext cx="2592579" cy="56916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하향식 접근법</a:t>
            </a:r>
          </a:p>
        </p:txBody>
      </p:sp>
    </p:spTree>
    <p:extLst>
      <p:ext uri="{BB962C8B-B14F-4D97-AF65-F5344CB8AC3E}">
        <p14:creationId xmlns:p14="http://schemas.microsoft.com/office/powerpoint/2010/main" val="2865203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5855171" y="1926665"/>
            <a:ext cx="55132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500</a:t>
            </a:r>
            <a:r>
              <a:rPr lang="ko-KR" altLang="en-US" dirty="0">
                <a:solidFill>
                  <a:schemeClr val="bg1"/>
                </a:solidFill>
              </a:rPr>
              <a:t>원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100</a:t>
            </a:r>
            <a:r>
              <a:rPr lang="ko-KR" altLang="en-US" dirty="0">
                <a:solidFill>
                  <a:schemeClr val="bg1"/>
                </a:solidFill>
              </a:rPr>
              <a:t>원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50</a:t>
            </a:r>
            <a:r>
              <a:rPr lang="ko-KR" altLang="en-US" dirty="0">
                <a:solidFill>
                  <a:schemeClr val="bg1"/>
                </a:solidFill>
              </a:rPr>
              <a:t>원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10</a:t>
            </a:r>
            <a:r>
              <a:rPr lang="ko-KR" altLang="en-US" dirty="0">
                <a:solidFill>
                  <a:schemeClr val="bg1"/>
                </a:solidFill>
              </a:rPr>
              <a:t>원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우리나라 동전 단위가 </a:t>
            </a:r>
            <a:r>
              <a:rPr lang="ko-KR" altLang="en-US" dirty="0" err="1">
                <a:solidFill>
                  <a:schemeClr val="bg1"/>
                </a:solidFill>
              </a:rPr>
              <a:t>그리디에</a:t>
            </a:r>
            <a:r>
              <a:rPr lang="ko-KR" altLang="en-US" dirty="0">
                <a:solidFill>
                  <a:schemeClr val="bg1"/>
                </a:solidFill>
              </a:rPr>
              <a:t> 적합해서 가능한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문제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80</a:t>
            </a:r>
            <a:r>
              <a:rPr lang="ko-KR" altLang="en-US" dirty="0" err="1">
                <a:solidFill>
                  <a:schemeClr val="bg1"/>
                </a:solidFill>
              </a:rPr>
              <a:t>원짜리</a:t>
            </a:r>
            <a:r>
              <a:rPr lang="ko-KR" altLang="en-US" dirty="0">
                <a:solidFill>
                  <a:schemeClr val="bg1"/>
                </a:solidFill>
              </a:rPr>
              <a:t> 동전이 있다고 가정할 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     160</a:t>
            </a:r>
            <a:r>
              <a:rPr lang="ko-KR" altLang="en-US" dirty="0">
                <a:solidFill>
                  <a:schemeClr val="bg1"/>
                </a:solidFill>
              </a:rPr>
              <a:t>원을 최소한의 동전 개수로 거슬러준다면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각 화폐 단위가 이전 단위의 </a:t>
            </a:r>
            <a:r>
              <a:rPr lang="en-US" altLang="ko-KR" dirty="0">
                <a:solidFill>
                  <a:schemeClr val="bg1"/>
                </a:solidFill>
              </a:rPr>
              <a:t>*2 </a:t>
            </a:r>
            <a:r>
              <a:rPr lang="ko-KR" altLang="en-US" dirty="0">
                <a:solidFill>
                  <a:schemeClr val="bg1"/>
                </a:solidFill>
              </a:rPr>
              <a:t>이상이어서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5855171" y="1335194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최소한의 동전 개수로 금액 맞추기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(1) – </a:t>
            </a:r>
            <a:r>
              <a:rPr lang="ko-KR" altLang="en-US" dirty="0">
                <a:solidFill>
                  <a:schemeClr val="bg1"/>
                </a:solidFill>
              </a:rPr>
              <a:t>동전 문제</a:t>
            </a:r>
          </a:p>
        </p:txBody>
      </p:sp>
      <p:pic>
        <p:nvPicPr>
          <p:cNvPr id="14338" name="Picture 2" descr="34. 그리디(Greedy) 알고리즘 : 네이버 블로그">
            <a:extLst>
              <a:ext uri="{FF2B5EF4-FFF2-40B4-BE49-F238E27FC236}">
                <a16:creationId xmlns:a16="http://schemas.microsoft.com/office/drawing/2014/main" id="{5E42A3D4-6A2C-400F-8219-F5A3F44BD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82" y="2516064"/>
            <a:ext cx="4114824" cy="219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0B72EF-1914-4A41-9792-A8395EB9499D}"/>
              </a:ext>
            </a:extLst>
          </p:cNvPr>
          <p:cNvSpPr txBox="1"/>
          <p:nvPr/>
        </p:nvSpPr>
        <p:spPr>
          <a:xfrm>
            <a:off x="1916723" y="5522806"/>
            <a:ext cx="835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동일한 유형이라도 조건에 따라 </a:t>
            </a:r>
            <a:r>
              <a:rPr lang="ko-KR" altLang="en-US" sz="24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적용이 불가능해진다</a:t>
            </a:r>
            <a:r>
              <a:rPr lang="en-US" altLang="ko-KR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24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079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118931" y="1654108"/>
            <a:ext cx="52314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배낭에 </a:t>
            </a:r>
            <a:r>
              <a:rPr lang="en-US" altLang="ko-KR" dirty="0">
                <a:solidFill>
                  <a:schemeClr val="bg1"/>
                </a:solidFill>
              </a:rPr>
              <a:t>30kg</a:t>
            </a:r>
            <a:r>
              <a:rPr lang="ko-KR" altLang="en-US" dirty="0">
                <a:solidFill>
                  <a:schemeClr val="bg1"/>
                </a:solidFill>
              </a:rPr>
              <a:t>까지 담을 수 있을 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최대의 값어치가 되도록 배낭을 채우는 방법은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  </a:t>
            </a: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값이 비싼 순으로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3 +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2 = 200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  </a:t>
            </a: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값이 비싼 순으로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1 = 10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118931" y="1097805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가치가 되도록 배낭 채우기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 err="1">
                <a:solidFill>
                  <a:schemeClr val="bg1"/>
                </a:solidFill>
              </a:rPr>
              <a:t>냅색</a:t>
            </a:r>
            <a:r>
              <a:rPr lang="ko-KR" altLang="en-US" dirty="0">
                <a:solidFill>
                  <a:schemeClr val="bg1"/>
                </a:solidFill>
              </a:rPr>
              <a:t>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CD7AD-6474-487E-869F-4F8BAE35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38" y="2156616"/>
            <a:ext cx="3745372" cy="14365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33A50F-981D-4020-A450-E31F340C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38" y="4232710"/>
            <a:ext cx="3745372" cy="1467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52DB82-689B-4F5A-8278-86D663859C36}"/>
              </a:ext>
            </a:extLst>
          </p:cNvPr>
          <p:cNvSpPr txBox="1"/>
          <p:nvPr/>
        </p:nvSpPr>
        <p:spPr>
          <a:xfrm>
            <a:off x="9832731" y="2788479"/>
            <a:ext cx="12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되는건가</a:t>
            </a:r>
            <a:r>
              <a:rPr lang="en-US" altLang="ko-KR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9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118931" y="1654108"/>
            <a:ext cx="52314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배낭에 </a:t>
            </a:r>
            <a:r>
              <a:rPr lang="en-US" altLang="ko-KR" dirty="0">
                <a:solidFill>
                  <a:schemeClr val="bg1"/>
                </a:solidFill>
              </a:rPr>
              <a:t>30kg</a:t>
            </a:r>
            <a:r>
              <a:rPr lang="ko-KR" altLang="en-US" dirty="0">
                <a:solidFill>
                  <a:schemeClr val="bg1"/>
                </a:solidFill>
              </a:rPr>
              <a:t>까지 담을 수 있을 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최대의 값어치가 되도록 배낭을 채우는 방법은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  </a:t>
            </a: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값이 비싼 순으로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3 +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2 = 200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  </a:t>
            </a: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값이 비싼 순으로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1 = 10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하지만 정답은</a:t>
            </a:r>
            <a:r>
              <a:rPr lang="en-US" altLang="ko-KR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2 +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3 = 14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118931" y="1097805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가치가 되도록 배낭 채우기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 err="1">
                <a:solidFill>
                  <a:schemeClr val="bg1"/>
                </a:solidFill>
              </a:rPr>
              <a:t>냅색</a:t>
            </a:r>
            <a:r>
              <a:rPr lang="ko-KR" altLang="en-US" dirty="0">
                <a:solidFill>
                  <a:schemeClr val="bg1"/>
                </a:solidFill>
              </a:rPr>
              <a:t>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CD7AD-6474-487E-869F-4F8BAE35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38" y="2156616"/>
            <a:ext cx="3745372" cy="143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92091A-6A8C-4CBB-AD43-74BF4DB7FCC7}"/>
              </a:ext>
            </a:extLst>
          </p:cNvPr>
          <p:cNvSpPr txBox="1"/>
          <p:nvPr/>
        </p:nvSpPr>
        <p:spPr>
          <a:xfrm>
            <a:off x="9832731" y="5454368"/>
            <a:ext cx="10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안되네</a:t>
            </a:r>
            <a:r>
              <a:rPr lang="en-US" altLang="ko-KR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...</a:t>
            </a:r>
            <a:endParaRPr lang="ko-KR" altLang="en-US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3A50F-981D-4020-A450-E31F340C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38" y="4232710"/>
            <a:ext cx="3745372" cy="1467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52DB82-689B-4F5A-8278-86D663859C36}"/>
              </a:ext>
            </a:extLst>
          </p:cNvPr>
          <p:cNvSpPr txBox="1"/>
          <p:nvPr/>
        </p:nvSpPr>
        <p:spPr>
          <a:xfrm>
            <a:off x="9832731" y="2788479"/>
            <a:ext cx="12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되는건가</a:t>
            </a:r>
            <a:r>
              <a:rPr lang="en-US" altLang="ko-KR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09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646468" y="2533336"/>
            <a:ext cx="52314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배낭에 </a:t>
            </a:r>
            <a:r>
              <a:rPr lang="en-US" altLang="ko-KR" dirty="0">
                <a:solidFill>
                  <a:schemeClr val="bg1"/>
                </a:solidFill>
              </a:rPr>
              <a:t>30kg</a:t>
            </a:r>
            <a:r>
              <a:rPr lang="ko-KR" altLang="en-US" dirty="0">
                <a:solidFill>
                  <a:schemeClr val="bg1"/>
                </a:solidFill>
              </a:rPr>
              <a:t>까지 담을 수 있을 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최대의 값어치가 되도록 배낭을 채우는 방법은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무게가 가벼운 순으로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2 +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3 = 14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646468" y="1941865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가치가 되도록 배낭 채우기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 err="1">
                <a:solidFill>
                  <a:schemeClr val="bg1"/>
                </a:solidFill>
              </a:rPr>
              <a:t>냅색</a:t>
            </a:r>
            <a:r>
              <a:rPr lang="ko-KR" altLang="en-US" dirty="0">
                <a:solidFill>
                  <a:schemeClr val="bg1"/>
                </a:solidFill>
              </a:rPr>
              <a:t>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8BF8BD-4F3E-4DF4-9436-A8DB67DD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26" y="2523393"/>
            <a:ext cx="5187756" cy="19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6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646468" y="2533336"/>
            <a:ext cx="52314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배낭에 </a:t>
            </a:r>
            <a:r>
              <a:rPr lang="en-US" altLang="ko-KR" dirty="0">
                <a:solidFill>
                  <a:schemeClr val="bg1"/>
                </a:solidFill>
              </a:rPr>
              <a:t>30kg</a:t>
            </a:r>
            <a:r>
              <a:rPr lang="ko-KR" altLang="en-US" dirty="0">
                <a:solidFill>
                  <a:schemeClr val="bg1"/>
                </a:solidFill>
              </a:rPr>
              <a:t>까지 담을 수 있을 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최대의 값어치가 되도록 배낭을 채우는 방법은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무게가 가벼운 순으로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2 +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3 = 14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하지만 정답은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1 = 15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646468" y="1941865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가치가 되도록 배낭 채우기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 err="1">
                <a:solidFill>
                  <a:schemeClr val="bg1"/>
                </a:solidFill>
              </a:rPr>
              <a:t>냅색</a:t>
            </a:r>
            <a:r>
              <a:rPr lang="ko-KR" altLang="en-US" dirty="0">
                <a:solidFill>
                  <a:schemeClr val="bg1"/>
                </a:solidFill>
              </a:rPr>
              <a:t>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2091A-6A8C-4CBB-AD43-74BF4DB7FCC7}"/>
              </a:ext>
            </a:extLst>
          </p:cNvPr>
          <p:cNvSpPr txBox="1"/>
          <p:nvPr/>
        </p:nvSpPr>
        <p:spPr>
          <a:xfrm>
            <a:off x="9662746" y="5394057"/>
            <a:ext cx="1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이것도 안되네</a:t>
            </a:r>
            <a:r>
              <a:rPr lang="en-US" altLang="ko-KR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...</a:t>
            </a:r>
            <a:endParaRPr lang="ko-KR" altLang="en-US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8BF8BD-4F3E-4DF4-9436-A8DB67DD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26" y="2523393"/>
            <a:ext cx="5187756" cy="19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 repo </a:t>
            </a:r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 안내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B1268-7822-49F7-A2F3-EE0EBA0C6965}"/>
              </a:ext>
            </a:extLst>
          </p:cNvPr>
          <p:cNvSpPr txBox="1"/>
          <p:nvPr/>
        </p:nvSpPr>
        <p:spPr>
          <a:xfrm>
            <a:off x="694371" y="1359670"/>
            <a:ext cx="236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Issue </a:t>
            </a:r>
            <a:r>
              <a:rPr lang="ko-KR" altLang="en-US" dirty="0">
                <a:solidFill>
                  <a:schemeClr val="bg1"/>
                </a:solidFill>
              </a:rPr>
              <a:t>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374007-4D4B-435B-8D6A-63BC745D5321}"/>
              </a:ext>
            </a:extLst>
          </p:cNvPr>
          <p:cNvSpPr/>
          <p:nvPr/>
        </p:nvSpPr>
        <p:spPr>
          <a:xfrm>
            <a:off x="694371" y="1805252"/>
            <a:ext cx="57307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코드 제출 결과에 따라 템플릿 선택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AC: </a:t>
            </a:r>
            <a:r>
              <a:rPr lang="ko-KR" altLang="en-US" dirty="0">
                <a:solidFill>
                  <a:schemeClr val="bg1"/>
                </a:solidFill>
              </a:rPr>
              <a:t>정답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CTE: </a:t>
            </a:r>
            <a:r>
              <a:rPr lang="ko-KR" altLang="en-US" dirty="0">
                <a:solidFill>
                  <a:schemeClr val="bg1"/>
                </a:solidFill>
              </a:rPr>
              <a:t>컴파일 에러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RTE: </a:t>
            </a:r>
            <a:r>
              <a:rPr lang="ko-KR" altLang="en-US" dirty="0">
                <a:solidFill>
                  <a:schemeClr val="bg1"/>
                </a:solidFill>
              </a:rPr>
              <a:t>런타임 에러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TLE: </a:t>
            </a:r>
            <a:r>
              <a:rPr lang="ko-KR" altLang="en-US" dirty="0">
                <a:solidFill>
                  <a:schemeClr val="bg1"/>
                </a:solidFill>
              </a:rPr>
              <a:t>시간 초과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WA: </a:t>
            </a:r>
            <a:r>
              <a:rPr lang="ko-KR" altLang="en-US" dirty="0">
                <a:solidFill>
                  <a:schemeClr val="bg1"/>
                </a:solidFill>
              </a:rPr>
              <a:t>오답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Issue</a:t>
            </a:r>
            <a:r>
              <a:rPr lang="ko-KR" altLang="en-US" dirty="0">
                <a:solidFill>
                  <a:schemeClr val="bg1"/>
                </a:solidFill>
              </a:rPr>
              <a:t> 제목은 반드시 통일해주세요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&lt;&gt;</a:t>
            </a:r>
            <a:r>
              <a:rPr lang="ko-KR" altLang="en-US" dirty="0">
                <a:solidFill>
                  <a:schemeClr val="bg1"/>
                </a:solidFill>
              </a:rPr>
              <a:t>부분은 </a:t>
            </a:r>
            <a:r>
              <a:rPr lang="en-US" altLang="ko-KR" dirty="0">
                <a:solidFill>
                  <a:schemeClr val="bg1"/>
                </a:solidFill>
              </a:rPr>
              <a:t>&lt;&gt; </a:t>
            </a:r>
            <a:r>
              <a:rPr lang="ko-KR" altLang="en-US" dirty="0">
                <a:solidFill>
                  <a:schemeClr val="bg1"/>
                </a:solidFill>
              </a:rPr>
              <a:t>포함해서 지우고 내용 작성하기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띄어쓰기 주의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BD4A1-490B-44F3-B519-7558BB5D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79" y="1544336"/>
            <a:ext cx="5049350" cy="458397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A309CF6-D50B-489E-BA47-5659685C487E}"/>
              </a:ext>
            </a:extLst>
          </p:cNvPr>
          <p:cNvGrpSpPr/>
          <p:nvPr/>
        </p:nvGrpSpPr>
        <p:grpSpPr>
          <a:xfrm>
            <a:off x="694371" y="3642863"/>
            <a:ext cx="5498342" cy="1703980"/>
            <a:chOff x="872858" y="2872306"/>
            <a:chExt cx="5498342" cy="170398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247E6B5-5E7B-42F7-A8C4-7A4F8F10B20F}"/>
                </a:ext>
              </a:extLst>
            </p:cNvPr>
            <p:cNvSpPr/>
            <p:nvPr/>
          </p:nvSpPr>
          <p:spPr>
            <a:xfrm>
              <a:off x="872858" y="2872306"/>
              <a:ext cx="5346230" cy="1591408"/>
            </a:xfrm>
            <a:prstGeom prst="roundRect">
              <a:avLst/>
            </a:prstGeom>
            <a:solidFill>
              <a:srgbClr val="282C34"/>
            </a:solidFill>
            <a:ln>
              <a:noFill/>
            </a:ln>
            <a:effectLst>
              <a:outerShdw blurRad="571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0D8CD-5364-4B12-BC58-495CA444F7B9}"/>
                </a:ext>
              </a:extLst>
            </p:cNvPr>
            <p:cNvSpPr txBox="1"/>
            <p:nvPr/>
          </p:nvSpPr>
          <p:spPr>
            <a:xfrm>
              <a:off x="987152" y="3013399"/>
              <a:ext cx="494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Issue </a:t>
              </a:r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제목 규칙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F7ED27-129A-4005-9EC5-E418BDCC6B19}"/>
                </a:ext>
              </a:extLst>
            </p:cNvPr>
            <p:cNvSpPr txBox="1"/>
            <p:nvPr/>
          </p:nvSpPr>
          <p:spPr>
            <a:xfrm>
              <a:off x="978360" y="3524935"/>
              <a:ext cx="5179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[Week &lt;#&gt;] &lt;</a:t>
              </a:r>
              <a:r>
                <a:rPr lang="ko-KR" altLang="en-US" dirty="0">
                  <a:solidFill>
                    <a:schemeClr val="bg1"/>
                  </a:solidFill>
                </a:rPr>
                <a:t>문제 </a:t>
              </a:r>
              <a:r>
                <a:rPr lang="en-US" altLang="ko-KR" dirty="0">
                  <a:solidFill>
                    <a:schemeClr val="bg1"/>
                  </a:solidFill>
                </a:rPr>
                <a:t>ID&gt; self review - &lt;</a:t>
              </a:r>
              <a:r>
                <a:rPr lang="ko-KR" altLang="en-US" dirty="0" err="1">
                  <a:solidFill>
                    <a:schemeClr val="bg1"/>
                  </a:solidFill>
                </a:rPr>
                <a:t>깃허브</a:t>
              </a:r>
              <a:r>
                <a:rPr lang="ko-KR" altLang="en-US" dirty="0">
                  <a:solidFill>
                    <a:schemeClr val="bg1"/>
                  </a:solidFill>
                </a:rPr>
                <a:t> 아이디</a:t>
              </a:r>
              <a:r>
                <a:rPr lang="en-US" altLang="ko-KR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3F2131-74BA-4EC1-BAA6-D6944F650D0E}"/>
                </a:ext>
              </a:extLst>
            </p:cNvPr>
            <p:cNvSpPr txBox="1"/>
            <p:nvPr/>
          </p:nvSpPr>
          <p:spPr>
            <a:xfrm>
              <a:off x="1362810" y="3929955"/>
              <a:ext cx="50083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ex. [Week 1] QUADTREE self review - Queue-</a:t>
              </a:r>
              <a:r>
                <a:rPr lang="en-US" altLang="ko-KR" dirty="0" err="1">
                  <a:solidFill>
                    <a:schemeClr val="bg1"/>
                  </a:solidFill>
                </a:rPr>
                <a:t>ri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914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848690" y="2032175"/>
            <a:ext cx="52314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배낭에 </a:t>
            </a:r>
            <a:r>
              <a:rPr lang="en-US" altLang="ko-KR" dirty="0">
                <a:solidFill>
                  <a:schemeClr val="bg1"/>
                </a:solidFill>
              </a:rPr>
              <a:t>30kg</a:t>
            </a:r>
            <a:r>
              <a:rPr lang="ko-KR" altLang="en-US" dirty="0">
                <a:solidFill>
                  <a:schemeClr val="bg1"/>
                </a:solidFill>
              </a:rPr>
              <a:t>까지 담을 수 있을 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최대의 값어치가 되도록 배낭을 채우는 방법은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무게 당 값으로 </a:t>
            </a:r>
            <a:r>
              <a:rPr lang="ko-KR" altLang="en-US" dirty="0" err="1">
                <a:solidFill>
                  <a:schemeClr val="bg1"/>
                </a:solidFill>
              </a:rPr>
              <a:t>따져보기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이 가장 비싸니까 먼저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그 다음 비싼 물건</a:t>
            </a:r>
            <a:r>
              <a:rPr lang="en-US" altLang="ko-KR" dirty="0">
                <a:solidFill>
                  <a:schemeClr val="bg1"/>
                </a:solidFill>
              </a:rPr>
              <a:t>3 </a:t>
            </a:r>
            <a:r>
              <a:rPr lang="ko-KR" altLang="en-US" dirty="0">
                <a:solidFill>
                  <a:schemeClr val="bg1"/>
                </a:solidFill>
              </a:rPr>
              <a:t>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50 + 140 = 190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848690" y="1440704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가치가 되도록 배낭 채우기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 err="1">
                <a:solidFill>
                  <a:schemeClr val="bg1"/>
                </a:solidFill>
              </a:rPr>
              <a:t>냅색</a:t>
            </a:r>
            <a:r>
              <a:rPr lang="ko-KR" altLang="en-US" dirty="0">
                <a:solidFill>
                  <a:schemeClr val="bg1"/>
                </a:solidFill>
              </a:rPr>
              <a:t>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CD7AD-6474-487E-869F-4F8BAE35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2523393"/>
            <a:ext cx="5446556" cy="20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848690" y="2032175"/>
            <a:ext cx="52314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배낭에 </a:t>
            </a:r>
            <a:r>
              <a:rPr lang="en-US" altLang="ko-KR" dirty="0">
                <a:solidFill>
                  <a:schemeClr val="bg1"/>
                </a:solidFill>
              </a:rPr>
              <a:t>30kg</a:t>
            </a:r>
            <a:r>
              <a:rPr lang="ko-KR" altLang="en-US" dirty="0">
                <a:solidFill>
                  <a:schemeClr val="bg1"/>
                </a:solidFill>
              </a:rPr>
              <a:t>까지 담을 수 있을 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최대의 값어치가 되도록 배낭을 채우는 방법은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무게 당 값으로 </a:t>
            </a:r>
            <a:r>
              <a:rPr lang="ko-KR" altLang="en-US" dirty="0" err="1">
                <a:solidFill>
                  <a:schemeClr val="bg1"/>
                </a:solidFill>
              </a:rPr>
              <a:t>따져보기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이 가장 비싸니까 먼저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그 다음 비싼 물건</a:t>
            </a:r>
            <a:r>
              <a:rPr lang="en-US" altLang="ko-KR" dirty="0">
                <a:solidFill>
                  <a:schemeClr val="bg1"/>
                </a:solidFill>
              </a:rPr>
              <a:t>3 </a:t>
            </a:r>
            <a:r>
              <a:rPr lang="ko-KR" altLang="en-US" dirty="0">
                <a:solidFill>
                  <a:schemeClr val="bg1"/>
                </a:solidFill>
              </a:rPr>
              <a:t>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50 + 140 = 190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하지만 정답은</a:t>
            </a:r>
            <a:r>
              <a:rPr lang="en-US" altLang="ko-KR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2 +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3 = 200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848690" y="1440704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가치가 되도록 배낭 채우기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 err="1">
                <a:solidFill>
                  <a:schemeClr val="bg1"/>
                </a:solidFill>
              </a:rPr>
              <a:t>냅색</a:t>
            </a:r>
            <a:r>
              <a:rPr lang="ko-KR" altLang="en-US" dirty="0">
                <a:solidFill>
                  <a:schemeClr val="bg1"/>
                </a:solidFill>
              </a:rPr>
              <a:t>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CD7AD-6474-487E-869F-4F8BAE35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2523393"/>
            <a:ext cx="5446556" cy="2089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92091A-6A8C-4CBB-AD43-74BF4DB7FCC7}"/>
              </a:ext>
            </a:extLst>
          </p:cNvPr>
          <p:cNvSpPr txBox="1"/>
          <p:nvPr/>
        </p:nvSpPr>
        <p:spPr>
          <a:xfrm>
            <a:off x="2919046" y="5533107"/>
            <a:ext cx="6353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0-1</a:t>
            </a:r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Knapsack</a:t>
            </a:r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문제는 </a:t>
            </a:r>
            <a:r>
              <a:rPr lang="ko-KR" altLang="en-US" sz="24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그리디로</a:t>
            </a:r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풀 수 없다</a:t>
            </a:r>
            <a:r>
              <a:rPr lang="en-US" altLang="ko-KR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...</a:t>
            </a:r>
            <a:endParaRPr lang="ko-KR" altLang="en-US" sz="24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427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769560" y="2436618"/>
            <a:ext cx="5231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EF83"/>
                </a:solidFill>
              </a:rPr>
              <a:t>물건을 잘라서 담을 수 있다는 조건이 생긴다면</a:t>
            </a:r>
            <a:r>
              <a:rPr lang="en-US" altLang="ko-KR" dirty="0">
                <a:solidFill>
                  <a:srgbClr val="FFEF83"/>
                </a:solidFill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직관적으로 생각한다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무게 당 값으로 </a:t>
            </a:r>
            <a:r>
              <a:rPr lang="ko-KR" altLang="en-US" dirty="0" err="1">
                <a:solidFill>
                  <a:schemeClr val="bg1"/>
                </a:solidFill>
              </a:rPr>
              <a:t>따져보기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물건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이 가장 비싸니까 먼저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그 다음 비싼 물건</a:t>
            </a:r>
            <a:r>
              <a:rPr lang="en-US" altLang="ko-KR" dirty="0">
                <a:solidFill>
                  <a:schemeClr val="bg1"/>
                </a:solidFill>
              </a:rPr>
              <a:t>3 </a:t>
            </a:r>
            <a:r>
              <a:rPr lang="ko-KR" altLang="en-US" dirty="0">
                <a:solidFill>
                  <a:schemeClr val="bg1"/>
                </a:solidFill>
              </a:rPr>
              <a:t>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5kg </a:t>
            </a:r>
            <a:r>
              <a:rPr lang="ko-KR" altLang="en-US" dirty="0">
                <a:solidFill>
                  <a:schemeClr val="bg1"/>
                </a:solidFill>
              </a:rPr>
              <a:t>남았으니 물건</a:t>
            </a:r>
            <a:r>
              <a:rPr lang="en-US" altLang="ko-KR" dirty="0">
                <a:solidFill>
                  <a:schemeClr val="bg1"/>
                </a:solidFill>
              </a:rPr>
              <a:t>2 </a:t>
            </a:r>
            <a:r>
              <a:rPr lang="ko-KR" altLang="en-US" dirty="0">
                <a:solidFill>
                  <a:schemeClr val="bg1"/>
                </a:solidFill>
              </a:rPr>
              <a:t>반으로 잘라서 담기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50 + 140 + 30 = 220</a:t>
            </a:r>
            <a:r>
              <a:rPr lang="ko-KR" altLang="en-US" dirty="0">
                <a:solidFill>
                  <a:schemeClr val="bg1"/>
                </a:solidFill>
              </a:rPr>
              <a:t>만원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769560" y="1845147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가장 큰 가치가 되도록 배낭 채우기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22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 err="1">
                <a:solidFill>
                  <a:schemeClr val="bg1"/>
                </a:solidFill>
              </a:rPr>
              <a:t>냅색</a:t>
            </a:r>
            <a:r>
              <a:rPr lang="ko-KR" altLang="en-US" dirty="0">
                <a:solidFill>
                  <a:schemeClr val="bg1"/>
                </a:solidFill>
              </a:rPr>
              <a:t>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2091A-6A8C-4CBB-AD43-74BF4DB7FCC7}"/>
              </a:ext>
            </a:extLst>
          </p:cNvPr>
          <p:cNvSpPr txBox="1"/>
          <p:nvPr/>
        </p:nvSpPr>
        <p:spPr>
          <a:xfrm>
            <a:off x="2416419" y="5381798"/>
            <a:ext cx="735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Fractional</a:t>
            </a:r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Knapsack</a:t>
            </a:r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문제는 </a:t>
            </a:r>
            <a:r>
              <a:rPr lang="ko-KR" altLang="en-US" sz="24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그리디로</a:t>
            </a:r>
            <a:r>
              <a:rPr lang="ko-KR" altLang="en-US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풀 수 있다</a:t>
            </a:r>
            <a:r>
              <a:rPr lang="en-US" altLang="ko-KR" sz="2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24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B2913D-2080-4C08-BD26-264DD470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2523393"/>
            <a:ext cx="5446556" cy="20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8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633FBB-2CE9-41CB-A03C-3C25CF30DC08}"/>
              </a:ext>
            </a:extLst>
          </p:cNvPr>
          <p:cNvSpPr/>
          <p:nvPr/>
        </p:nvSpPr>
        <p:spPr>
          <a:xfrm>
            <a:off x="6336545" y="1924936"/>
            <a:ext cx="4941792" cy="2308324"/>
          </a:xfrm>
          <a:prstGeom prst="roundRect">
            <a:avLst/>
          </a:prstGeom>
          <a:solidFill>
            <a:srgbClr val="282C34"/>
          </a:solidFill>
          <a:ln>
            <a:noFill/>
          </a:ln>
          <a:effectLst>
            <a:outerShdw blurRad="571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439922-F446-41CD-ABF2-722CCC108791}"/>
              </a:ext>
            </a:extLst>
          </p:cNvPr>
          <p:cNvSpPr/>
          <p:nvPr/>
        </p:nvSpPr>
        <p:spPr>
          <a:xfrm>
            <a:off x="817684" y="1924936"/>
            <a:ext cx="4941792" cy="2308324"/>
          </a:xfrm>
          <a:prstGeom prst="roundRect">
            <a:avLst/>
          </a:prstGeom>
          <a:solidFill>
            <a:srgbClr val="282C34"/>
          </a:solidFill>
          <a:ln>
            <a:noFill/>
          </a:ln>
          <a:effectLst>
            <a:outerShdw blurRad="571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949343" y="2928632"/>
            <a:ext cx="4836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대부분 시간적인 성능 이득을 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사고방식과 구현이 </a:t>
            </a:r>
            <a:r>
              <a:rPr lang="ko-KR" altLang="en-US" dirty="0" err="1">
                <a:solidFill>
                  <a:schemeClr val="bg1"/>
                </a:solidFill>
              </a:rPr>
              <a:t>초간단하다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949343" y="2445781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2910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장단점과 주의사항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B6F22-2E84-405E-8963-46BB9EA02F11}"/>
              </a:ext>
            </a:extLst>
          </p:cNvPr>
          <p:cNvSpPr txBox="1"/>
          <p:nvPr/>
        </p:nvSpPr>
        <p:spPr>
          <a:xfrm>
            <a:off x="6494807" y="2445781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F71B3-BBC3-4AF0-ACC6-80F93ACB48E0}"/>
              </a:ext>
            </a:extLst>
          </p:cNvPr>
          <p:cNvSpPr txBox="1"/>
          <p:nvPr/>
        </p:nvSpPr>
        <p:spPr>
          <a:xfrm>
            <a:off x="6494807" y="2928632"/>
            <a:ext cx="4783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근시안적인 알고리즘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무서운 반례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문제가 아닌데 낚이기 쉽다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CF1F4-5F6D-4E02-8B6C-20684C308A50}"/>
              </a:ext>
            </a:extLst>
          </p:cNvPr>
          <p:cNvSpPr txBox="1"/>
          <p:nvPr/>
        </p:nvSpPr>
        <p:spPr>
          <a:xfrm>
            <a:off x="1743146" y="5027298"/>
            <a:ext cx="8719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문제의 출제 의도가 </a:t>
            </a:r>
            <a:r>
              <a:rPr lang="ko-KR" altLang="en-US" dirty="0" err="1">
                <a:solidFill>
                  <a:schemeClr val="bg1"/>
                </a:solidFill>
              </a:rPr>
              <a:t>그리디가</a:t>
            </a:r>
            <a:r>
              <a:rPr lang="ko-KR" altLang="en-US" dirty="0">
                <a:solidFill>
                  <a:schemeClr val="bg1"/>
                </a:solidFill>
              </a:rPr>
              <a:t> 아니라면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못 풀 가능성이 높다</a:t>
            </a:r>
            <a:r>
              <a:rPr lang="en-US" altLang="ko-KR" dirty="0">
                <a:solidFill>
                  <a:schemeClr val="bg1"/>
                </a:solidFill>
              </a:rPr>
              <a:t>.  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(</a:t>
            </a:r>
            <a:r>
              <a:rPr lang="ko-KR" altLang="en-US" dirty="0">
                <a:solidFill>
                  <a:schemeClr val="bg1"/>
                </a:solidFill>
                <a:hlinkClick r:id="rId2"/>
              </a:rPr>
              <a:t>본인이 당한 것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그리디는</a:t>
            </a:r>
            <a:r>
              <a:rPr lang="ko-KR" altLang="en-US" dirty="0">
                <a:solidFill>
                  <a:schemeClr val="bg1"/>
                </a:solidFill>
              </a:rPr>
              <a:t> 수학적 증명을 통한 객관적 확신이 들거나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완벽히 동일한 문제를 이미 </a:t>
            </a:r>
            <a:r>
              <a:rPr lang="ko-KR" altLang="en-US" dirty="0" err="1">
                <a:solidFill>
                  <a:schemeClr val="bg1"/>
                </a:solidFill>
              </a:rPr>
              <a:t>풀어봤을</a:t>
            </a:r>
            <a:r>
              <a:rPr lang="ko-KR" altLang="en-US" dirty="0">
                <a:solidFill>
                  <a:schemeClr val="bg1"/>
                </a:solidFill>
              </a:rPr>
              <a:t> 때 가장 안심하고 적용할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문제를 못 푸는 것보다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그리디로</a:t>
            </a:r>
            <a:r>
              <a:rPr lang="ko-KR" altLang="en-US" dirty="0">
                <a:solidFill>
                  <a:schemeClr val="bg1"/>
                </a:solidFill>
              </a:rPr>
              <a:t> 착각해서 삽질하다 시간 뺏기는게 훨씬 손해</a:t>
            </a:r>
            <a:r>
              <a:rPr lang="en-US" altLang="ko-KR" dirty="0">
                <a:solidFill>
                  <a:schemeClr val="bg1"/>
                </a:solidFill>
              </a:rPr>
              <a:t>!!!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30760-B1AA-4FB4-9CBD-A90B41270E7B}"/>
              </a:ext>
            </a:extLst>
          </p:cNvPr>
          <p:cNvSpPr txBox="1"/>
          <p:nvPr/>
        </p:nvSpPr>
        <p:spPr>
          <a:xfrm>
            <a:off x="1743145" y="4544447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1303628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1793410" y="4890831"/>
            <a:ext cx="10111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언어에는 </a:t>
            </a:r>
            <a:r>
              <a:rPr lang="en-US" altLang="ko-KR" dirty="0">
                <a:solidFill>
                  <a:schemeClr val="bg1"/>
                </a:solidFill>
              </a:rPr>
              <a:t>string </a:t>
            </a:r>
            <a:r>
              <a:rPr lang="ko-KR" altLang="en-US" dirty="0">
                <a:solidFill>
                  <a:schemeClr val="bg1"/>
                </a:solidFill>
              </a:rPr>
              <a:t>같은 문자열 변수형이 없어서 문자열 길이를 알아내기가 쉽지 않음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그에 따라 문자열 조작 함수의 비용도 큼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문자열을 합쳐주는 </a:t>
            </a:r>
            <a:r>
              <a:rPr lang="en-US" altLang="ko-KR" dirty="0" err="1">
                <a:solidFill>
                  <a:schemeClr val="bg1"/>
                </a:solidFill>
              </a:rPr>
              <a:t>strcat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의 비용은 합치려는 두 문자열의 길이의 합이라고 가정하자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주어진 문자열들을 순서 상관없이 하나로 합칠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가장 적은 </a:t>
            </a:r>
            <a:r>
              <a:rPr lang="en-US" altLang="ko-KR" dirty="0" err="1">
                <a:solidFill>
                  <a:schemeClr val="bg1"/>
                </a:solidFill>
              </a:rPr>
              <a:t>strcat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ko-KR" altLang="en-US" dirty="0">
                <a:solidFill>
                  <a:schemeClr val="bg1"/>
                </a:solidFill>
              </a:rPr>
              <a:t>비용은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1793410" y="4407980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 요약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2910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연습 문제</a:t>
            </a:r>
            <a:r>
              <a:rPr lang="en-US" altLang="ko-KR" dirty="0">
                <a:solidFill>
                  <a:schemeClr val="bg1"/>
                </a:solidFill>
              </a:rPr>
              <a:t>: STRJOIN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88675-672E-4251-86B1-825672FC7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79"/>
          <a:stretch/>
        </p:blipFill>
        <p:spPr>
          <a:xfrm>
            <a:off x="2069161" y="1842521"/>
            <a:ext cx="8053677" cy="23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5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835046" y="2463862"/>
            <a:ext cx="4083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문자열 개수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 </a:t>
            </a:r>
            <a:r>
              <a:rPr lang="ko-KR" altLang="en-US" dirty="0">
                <a:solidFill>
                  <a:schemeClr val="bg1"/>
                </a:solidFill>
              </a:rPr>
              <a:t>이상 </a:t>
            </a:r>
            <a:r>
              <a:rPr lang="en-US" altLang="ko-KR" dirty="0">
                <a:solidFill>
                  <a:schemeClr val="bg1"/>
                </a:solidFill>
              </a:rPr>
              <a:t>100 </a:t>
            </a:r>
            <a:r>
              <a:rPr lang="ko-KR" altLang="en-US" dirty="0">
                <a:solidFill>
                  <a:schemeClr val="bg1"/>
                </a:solidFill>
              </a:rPr>
              <a:t>이하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각 문자열의 길이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1000 </a:t>
            </a:r>
            <a:r>
              <a:rPr lang="ko-KR" altLang="en-US" dirty="0">
                <a:solidFill>
                  <a:schemeClr val="bg1"/>
                </a:solidFill>
              </a:rPr>
              <a:t>이하의 자연수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835047" y="1981011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 조건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2910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연습 문제</a:t>
            </a:r>
            <a:r>
              <a:rPr lang="en-US" altLang="ko-KR" dirty="0">
                <a:solidFill>
                  <a:schemeClr val="bg1"/>
                </a:solidFill>
              </a:rPr>
              <a:t>: STRJOIN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5BC8-F040-4E2C-BDC4-B86CB6E77A20}"/>
              </a:ext>
            </a:extLst>
          </p:cNvPr>
          <p:cNvSpPr txBox="1"/>
          <p:nvPr/>
        </p:nvSpPr>
        <p:spPr>
          <a:xfrm>
            <a:off x="835048" y="3535308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생각해보자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44F13-5957-4F68-8441-9A919445C4DE}"/>
              </a:ext>
            </a:extLst>
          </p:cNvPr>
          <p:cNvSpPr txBox="1"/>
          <p:nvPr/>
        </p:nvSpPr>
        <p:spPr>
          <a:xfrm>
            <a:off x="835047" y="3980784"/>
            <a:ext cx="51700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strcat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 비용이 각각 다른 이유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먼저 합친 문자열 길이 차이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비용을 최소화하려면</a:t>
            </a:r>
            <a:r>
              <a:rPr lang="en-US" altLang="ko-KR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매 순간 가장 짧은 문자열끼리 합치기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해당 기준으로 선택하는 것이 유일한 최적 조건인지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 err="1">
                <a:solidFill>
                  <a:schemeClr val="bg1"/>
                </a:solidFill>
              </a:rPr>
              <a:t>맞다면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문제일 가능성 </a:t>
            </a:r>
            <a:r>
              <a:rPr lang="en-US" altLang="ko-KR" dirty="0">
                <a:solidFill>
                  <a:schemeClr val="bg1"/>
                </a:solidFill>
              </a:rPr>
              <a:t>UP!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 문제에 효과적인 자료구조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 err="1">
                <a:solidFill>
                  <a:schemeClr val="bg1"/>
                </a:solidFill>
              </a:rPr>
              <a:t>최소힙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AB06-2E5F-4936-B98A-9B1EEF96DA1C}"/>
              </a:ext>
            </a:extLst>
          </p:cNvPr>
          <p:cNvSpPr txBox="1"/>
          <p:nvPr/>
        </p:nvSpPr>
        <p:spPr>
          <a:xfrm>
            <a:off x="6786799" y="1441734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풀이 가이드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DFA01-5A69-4AF8-AA11-FA33BB28D996}"/>
              </a:ext>
            </a:extLst>
          </p:cNvPr>
          <p:cNvSpPr txBox="1"/>
          <p:nvPr/>
        </p:nvSpPr>
        <p:spPr>
          <a:xfrm>
            <a:off x="6786799" y="1926894"/>
            <a:ext cx="54661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입력 값을 </a:t>
            </a:r>
            <a:r>
              <a:rPr lang="ko-KR" altLang="en-US" dirty="0" err="1">
                <a:solidFill>
                  <a:schemeClr val="bg1"/>
                </a:solidFill>
              </a:rPr>
              <a:t>최소힙에</a:t>
            </a:r>
            <a:r>
              <a:rPr lang="ko-KR" altLang="en-US" dirty="0">
                <a:solidFill>
                  <a:schemeClr val="bg1"/>
                </a:solidFill>
              </a:rPr>
              <a:t> 넣는다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최소힙에서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개를 꺼내어 합친다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1</a:t>
            </a:r>
            <a:r>
              <a:rPr lang="ko-KR" altLang="en-US" dirty="0">
                <a:solidFill>
                  <a:schemeClr val="bg1"/>
                </a:solidFill>
              </a:rPr>
              <a:t>개만 들어있을 수도 있으니 조심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dirty="0">
                <a:solidFill>
                  <a:schemeClr val="bg1"/>
                </a:solidFill>
              </a:rPr>
              <a:t>합친 값을 다시 </a:t>
            </a:r>
            <a:r>
              <a:rPr lang="ko-KR" altLang="en-US" dirty="0" err="1">
                <a:solidFill>
                  <a:schemeClr val="bg1"/>
                </a:solidFill>
              </a:rPr>
              <a:t>최소힙에</a:t>
            </a:r>
            <a:r>
              <a:rPr lang="ko-KR" altLang="en-US" dirty="0">
                <a:solidFill>
                  <a:schemeClr val="bg1"/>
                </a:solidFill>
              </a:rPr>
              <a:t> 넣는다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dirty="0">
                <a:solidFill>
                  <a:schemeClr val="bg1"/>
                </a:solidFill>
              </a:rPr>
              <a:t>다 합칠 때까지 </a:t>
            </a:r>
            <a:r>
              <a:rPr lang="en-US" altLang="ko-KR" dirty="0">
                <a:solidFill>
                  <a:schemeClr val="bg1"/>
                </a:solidFill>
              </a:rPr>
              <a:t>2~3 </a:t>
            </a:r>
            <a:r>
              <a:rPr lang="ko-KR" altLang="en-US" dirty="0">
                <a:solidFill>
                  <a:schemeClr val="bg1"/>
                </a:solidFill>
              </a:rPr>
              <a:t>반복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dirty="0">
                <a:solidFill>
                  <a:schemeClr val="bg1"/>
                </a:solidFill>
              </a:rPr>
              <a:t>결과 값 출력하기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DD88C1-7233-401F-A7DB-3A9B3B91470A}"/>
              </a:ext>
            </a:extLst>
          </p:cNvPr>
          <p:cNvGrpSpPr/>
          <p:nvPr/>
        </p:nvGrpSpPr>
        <p:grpSpPr>
          <a:xfrm>
            <a:off x="7007470" y="4558968"/>
            <a:ext cx="3815860" cy="569168"/>
            <a:chOff x="7006842" y="5488731"/>
            <a:chExt cx="5185156" cy="5691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5106D2-EB3E-48EC-A2A3-2E3395AD5C16}"/>
                </a:ext>
              </a:extLst>
            </p:cNvPr>
            <p:cNvSpPr/>
            <p:nvPr/>
          </p:nvSpPr>
          <p:spPr>
            <a:xfrm>
              <a:off x="7006842" y="5488731"/>
              <a:ext cx="2819578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힙</a:t>
              </a:r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삽입</a:t>
              </a:r>
              <a:r>
                <a:rPr lang="en-US" altLang="ko-KR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/</a:t>
              </a:r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삭제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3FE100-F783-4717-96F8-C8F223253715}"/>
                </a:ext>
              </a:extLst>
            </p:cNvPr>
            <p:cNvSpPr/>
            <p:nvPr/>
          </p:nvSpPr>
          <p:spPr>
            <a:xfrm>
              <a:off x="9826420" y="5488731"/>
              <a:ext cx="2365578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</a:t>
              </a:r>
              <a:r>
                <a:rPr lang="en-US" altLang="ko-KR" dirty="0" err="1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logN</a:t>
              </a:r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11CA9A6-ECB1-442A-A92D-70E06173E437}"/>
              </a:ext>
            </a:extLst>
          </p:cNvPr>
          <p:cNvSpPr/>
          <p:nvPr/>
        </p:nvSpPr>
        <p:spPr>
          <a:xfrm>
            <a:off x="8580654" y="3980784"/>
            <a:ext cx="335902" cy="329308"/>
          </a:xfrm>
          <a:prstGeom prst="downArrow">
            <a:avLst/>
          </a:prstGeom>
          <a:solidFill>
            <a:srgbClr val="FFEF83"/>
          </a:solidFill>
          <a:ln w="28575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8BFA01-92EC-4399-8F59-2904F4C9A412}"/>
              </a:ext>
            </a:extLst>
          </p:cNvPr>
          <p:cNvGrpSpPr/>
          <p:nvPr/>
        </p:nvGrpSpPr>
        <p:grpSpPr>
          <a:xfrm>
            <a:off x="7008626" y="5278997"/>
            <a:ext cx="3815860" cy="569168"/>
            <a:chOff x="7006842" y="5488731"/>
            <a:chExt cx="5185156" cy="56916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CF0C215-6112-4DF6-A808-2A68BF5A03DC}"/>
                </a:ext>
              </a:extLst>
            </p:cNvPr>
            <p:cNvSpPr/>
            <p:nvPr/>
          </p:nvSpPr>
          <p:spPr>
            <a:xfrm>
              <a:off x="7006842" y="5488731"/>
              <a:ext cx="2819578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총 </a:t>
              </a:r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시간복잡도</a:t>
              </a:r>
              <a:endPara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73081B-34E4-4FDA-8F09-1DE4781FC448}"/>
                </a:ext>
              </a:extLst>
            </p:cNvPr>
            <p:cNvSpPr/>
            <p:nvPr/>
          </p:nvSpPr>
          <p:spPr>
            <a:xfrm>
              <a:off x="9826420" y="5488731"/>
              <a:ext cx="2365578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</a:t>
              </a:r>
              <a:r>
                <a:rPr lang="en-US" altLang="ko-KR" dirty="0" err="1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NlogN</a:t>
              </a:r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27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다른 문제도 풀어보고 싶다면</a:t>
            </a:r>
            <a:r>
              <a:rPr lang="en-US" altLang="ko-KR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5BC8-F040-4E2C-BDC4-B86CB6E77A20}"/>
              </a:ext>
            </a:extLst>
          </p:cNvPr>
          <p:cNvSpPr txBox="1"/>
          <p:nvPr/>
        </p:nvSpPr>
        <p:spPr>
          <a:xfrm>
            <a:off x="1538432" y="1792069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44F13-5957-4F68-8441-9A919445C4DE}"/>
              </a:ext>
            </a:extLst>
          </p:cNvPr>
          <p:cNvSpPr txBox="1"/>
          <p:nvPr/>
        </p:nvSpPr>
        <p:spPr>
          <a:xfrm>
            <a:off x="1538432" y="2237545"/>
            <a:ext cx="10278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백준 분할 정복 문제집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https://www.acmicpc.net/step/20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알고스팟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FENCE </a:t>
            </a:r>
            <a:r>
              <a:rPr lang="ko-KR" altLang="en-US" dirty="0">
                <a:solidFill>
                  <a:schemeClr val="bg1"/>
                </a:solidFill>
              </a:rPr>
              <a:t>문제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https://algospot.com/judge/problem/read/FENCE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D3D0A-3D03-44A6-9398-DE8B54B2D2AA}"/>
              </a:ext>
            </a:extLst>
          </p:cNvPr>
          <p:cNvSpPr txBox="1"/>
          <p:nvPr/>
        </p:nvSpPr>
        <p:spPr>
          <a:xfrm>
            <a:off x="2614099" y="5206137"/>
            <a:ext cx="6963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그리디는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문제 유형을 모르는 상태에서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문제임을 분별하는 능력이 더 중요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6D850-0434-46E8-905E-1571D1C83173}"/>
              </a:ext>
            </a:extLst>
          </p:cNvPr>
          <p:cNvSpPr txBox="1"/>
          <p:nvPr/>
        </p:nvSpPr>
        <p:spPr>
          <a:xfrm>
            <a:off x="1538432" y="3878419"/>
            <a:ext cx="1027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백준 </a:t>
            </a:r>
            <a:r>
              <a:rPr lang="ko-KR" altLang="en-US" dirty="0" err="1">
                <a:solidFill>
                  <a:schemeClr val="bg1"/>
                </a:solidFill>
              </a:rPr>
              <a:t>그리디</a:t>
            </a:r>
            <a:r>
              <a:rPr lang="ko-KR" altLang="en-US" dirty="0">
                <a:solidFill>
                  <a:schemeClr val="bg1"/>
                </a:solidFill>
              </a:rPr>
              <a:t> 문제집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4"/>
              </a:rPr>
              <a:t>https://www.acmicpc.net/workbook/view/7320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알고스팟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MATCHORDER </a:t>
            </a:r>
            <a:r>
              <a:rPr lang="ko-KR" altLang="en-US" dirty="0">
                <a:solidFill>
                  <a:schemeClr val="bg1"/>
                </a:solidFill>
              </a:rPr>
              <a:t>문제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5"/>
              </a:rPr>
              <a:t>https://algospot.com/judge/problem/read/MATCHORDER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알고스팟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LUNCHBOX </a:t>
            </a:r>
            <a:r>
              <a:rPr lang="ko-KR" altLang="en-US" dirty="0">
                <a:solidFill>
                  <a:schemeClr val="bg1"/>
                </a:solidFill>
              </a:rPr>
              <a:t>문제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6"/>
              </a:rPr>
              <a:t>https://algospot.com/judge/problem/read/LUNCHBOX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3E8A6-42DA-410C-A57C-8F19ADF4ECE5}"/>
              </a:ext>
            </a:extLst>
          </p:cNvPr>
          <p:cNvSpPr txBox="1"/>
          <p:nvPr/>
        </p:nvSpPr>
        <p:spPr>
          <a:xfrm>
            <a:off x="1538432" y="3421220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8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 세션 안내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5BC8-F040-4E2C-BDC4-B86CB6E77A20}"/>
              </a:ext>
            </a:extLst>
          </p:cNvPr>
          <p:cNvSpPr txBox="1"/>
          <p:nvPr/>
        </p:nvSpPr>
        <p:spPr>
          <a:xfrm>
            <a:off x="817463" y="1545884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 전날까지 끝내야 할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44F13-5957-4F68-8441-9A919445C4DE}"/>
              </a:ext>
            </a:extLst>
          </p:cNvPr>
          <p:cNvSpPr txBox="1"/>
          <p:nvPr/>
        </p:nvSpPr>
        <p:spPr>
          <a:xfrm>
            <a:off x="817463" y="1991360"/>
            <a:ext cx="10278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QUADTREE, STRJOIN </a:t>
            </a:r>
            <a:r>
              <a:rPr lang="ko-KR" altLang="en-US" dirty="0">
                <a:solidFill>
                  <a:schemeClr val="bg1"/>
                </a:solidFill>
              </a:rPr>
              <a:t>문제 풀기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AC </a:t>
            </a:r>
            <a:r>
              <a:rPr lang="ko-KR" altLang="en-US" dirty="0">
                <a:solidFill>
                  <a:schemeClr val="bg1"/>
                </a:solidFill>
              </a:rPr>
              <a:t>받으면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Advanced-Algorithm-Study </a:t>
            </a:r>
            <a:r>
              <a:rPr lang="ko-KR" altLang="en-US" dirty="0" err="1">
                <a:solidFill>
                  <a:schemeClr val="bg1"/>
                </a:solidFill>
                <a:hlinkClick r:id="rId2"/>
              </a:rPr>
              <a:t>리포지토리</a:t>
            </a:r>
            <a:r>
              <a:rPr lang="ko-KR" altLang="en-US" dirty="0" err="1">
                <a:solidFill>
                  <a:schemeClr val="bg1"/>
                </a:solidFill>
              </a:rPr>
              <a:t>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push</a:t>
            </a:r>
            <a:r>
              <a:rPr lang="ko-KR" altLang="en-US" dirty="0">
                <a:solidFill>
                  <a:schemeClr val="bg1"/>
                </a:solidFill>
              </a:rPr>
              <a:t> 하기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커밋</a:t>
            </a:r>
            <a:r>
              <a:rPr lang="ko-KR" altLang="en-US" dirty="0">
                <a:solidFill>
                  <a:schemeClr val="bg1"/>
                </a:solidFill>
              </a:rPr>
              <a:t> 메시지 규칙에 유의</a:t>
            </a:r>
            <a:r>
              <a:rPr lang="en-US" altLang="ko-KR" dirty="0">
                <a:solidFill>
                  <a:schemeClr val="bg1"/>
                </a:solidFill>
              </a:rPr>
              <a:t>!)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self review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문제 별로 하나씩 작성하기 </a:t>
            </a:r>
            <a:r>
              <a:rPr lang="en-US" altLang="ko-KR" dirty="0">
                <a:solidFill>
                  <a:schemeClr val="bg1"/>
                </a:solidFill>
              </a:rPr>
              <a:t>(AC </a:t>
            </a:r>
            <a:r>
              <a:rPr lang="ko-KR" altLang="en-US" dirty="0">
                <a:solidFill>
                  <a:schemeClr val="bg1"/>
                </a:solidFill>
              </a:rPr>
              <a:t>못 받아도 작성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-&gt; </a:t>
            </a:r>
            <a:r>
              <a:rPr lang="ko-KR" altLang="en-US" dirty="0">
                <a:solidFill>
                  <a:schemeClr val="bg1"/>
                </a:solidFill>
              </a:rPr>
              <a:t>이번주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‘GitHub repo </a:t>
            </a:r>
            <a:r>
              <a:rPr lang="ko-KR" altLang="en-US" dirty="0">
                <a:solidFill>
                  <a:schemeClr val="bg1"/>
                </a:solidFill>
              </a:rPr>
              <a:t>사용안내 </a:t>
            </a:r>
            <a:r>
              <a:rPr lang="en-US" altLang="ko-KR" dirty="0">
                <a:solidFill>
                  <a:schemeClr val="bg1"/>
                </a:solidFill>
              </a:rPr>
              <a:t>– Issue </a:t>
            </a:r>
            <a:r>
              <a:rPr lang="ko-KR" altLang="en-US" dirty="0">
                <a:solidFill>
                  <a:schemeClr val="bg1"/>
                </a:solidFill>
              </a:rPr>
              <a:t>작성하기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참고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884E1-B367-467E-92B8-36E6EC8E6A5D}"/>
              </a:ext>
            </a:extLst>
          </p:cNvPr>
          <p:cNvSpPr txBox="1"/>
          <p:nvPr/>
        </p:nvSpPr>
        <p:spPr>
          <a:xfrm>
            <a:off x="817463" y="3826021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 코드 리뷰 안내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6224C-DB3F-4CEE-8B6C-F31DDAFA090F}"/>
              </a:ext>
            </a:extLst>
          </p:cNvPr>
          <p:cNvSpPr txBox="1"/>
          <p:nvPr/>
        </p:nvSpPr>
        <p:spPr>
          <a:xfrm>
            <a:off x="817463" y="4271497"/>
            <a:ext cx="1027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주차에서 가장 성능이 좋은 코드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특이한 코드 선정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해당 코드 작성자가 자신의 코드 설명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연속으로 걸리면 다른 멤버가 발표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F1CA3-52BA-4949-9A00-BBF9DDE379A1}"/>
              </a:ext>
            </a:extLst>
          </p:cNvPr>
          <p:cNvSpPr txBox="1"/>
          <p:nvPr/>
        </p:nvSpPr>
        <p:spPr>
          <a:xfrm>
            <a:off x="817463" y="5303294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 스터디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E8480-13E8-4918-B0C4-6B43BE53BC02}"/>
              </a:ext>
            </a:extLst>
          </p:cNvPr>
          <p:cNvSpPr txBox="1"/>
          <p:nvPr/>
        </p:nvSpPr>
        <p:spPr>
          <a:xfrm>
            <a:off x="817463" y="5739978"/>
            <a:ext cx="10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Dynamic Programming (</a:t>
            </a:r>
            <a:r>
              <a:rPr lang="ko-KR" altLang="en-US" dirty="0" err="1">
                <a:solidFill>
                  <a:schemeClr val="bg1"/>
                </a:solidFill>
              </a:rPr>
              <a:t>종만북</a:t>
            </a:r>
            <a:r>
              <a:rPr lang="ko-KR" altLang="en-US" dirty="0">
                <a:solidFill>
                  <a:schemeClr val="bg1"/>
                </a:solidFill>
              </a:rPr>
              <a:t> 챕터 </a:t>
            </a:r>
            <a:r>
              <a:rPr lang="en-US" altLang="ko-KR" dirty="0">
                <a:solidFill>
                  <a:schemeClr val="bg1"/>
                </a:solidFill>
              </a:rPr>
              <a:t>8, 9)</a:t>
            </a:r>
          </a:p>
        </p:txBody>
      </p:sp>
    </p:spTree>
    <p:extLst>
      <p:ext uri="{BB962C8B-B14F-4D97-AF65-F5344CB8AC3E}">
        <p14:creationId xmlns:p14="http://schemas.microsoft.com/office/powerpoint/2010/main" val="1880689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CF85-BF5A-4666-912A-0D33624402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4673" y="1654300"/>
            <a:ext cx="10963274" cy="2797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7200" kern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알고리즘 문제해결전략</a:t>
            </a:r>
            <a:br>
              <a:rPr lang="en-US" altLang="ko-KR" sz="7200" kern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5400" kern="12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분할정복 </a:t>
            </a:r>
            <a:r>
              <a:rPr lang="en-US" altLang="ko-KR" sz="54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&amp; </a:t>
            </a:r>
            <a:r>
              <a:rPr lang="ko-KR" altLang="en-US" sz="5400" dirty="0" err="1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그리디</a:t>
            </a:r>
            <a:endParaRPr lang="en-US" altLang="ko-KR" sz="7200" kern="12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D7FD8-8DA7-4DAC-87A5-CBAE04F0A0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015194" y="5722176"/>
            <a:ext cx="2667587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latinLnBrk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 </a:t>
            </a:r>
            <a:r>
              <a:rPr lang="en-US" altLang="ko-KR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Wingdings" panose="05000000000000000000" pitchFamily="2" charset="2"/>
              </a:rPr>
              <a:t>:)</a:t>
            </a:r>
            <a:endParaRPr lang="ko-KR" altLang="en-US" sz="2400" kern="1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F02391-22BC-440A-9C24-8FE4CBFAE0D7}"/>
              </a:ext>
            </a:extLst>
          </p:cNvPr>
          <p:cNvSpPr/>
          <p:nvPr/>
        </p:nvSpPr>
        <p:spPr>
          <a:xfrm>
            <a:off x="754673" y="1654300"/>
            <a:ext cx="9699967" cy="95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915E4F3-D995-4B44-825F-2951F46E6720}"/>
              </a:ext>
            </a:extLst>
          </p:cNvPr>
          <p:cNvSpPr txBox="1">
            <a:spLocks/>
          </p:cNvSpPr>
          <p:nvPr/>
        </p:nvSpPr>
        <p:spPr>
          <a:xfrm>
            <a:off x="9313982" y="5135440"/>
            <a:ext cx="2386381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A58C8-1D18-45F7-82E6-9437D179A572}"/>
              </a:ext>
            </a:extLst>
          </p:cNvPr>
          <p:cNvSpPr txBox="1"/>
          <p:nvPr/>
        </p:nvSpPr>
        <p:spPr>
          <a:xfrm>
            <a:off x="804349" y="1223447"/>
            <a:ext cx="55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Cascadia Mono SemiBold" panose="020B0609020000020004" pitchFamily="49" charset="0"/>
              </a:rPr>
              <a:t>Advanced-Algorithm-Study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Cascadia Mono SemiBold" panose="020B06090200000200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AFAEF4-2A52-4D47-9964-8767A1517536}"/>
              </a:ext>
            </a:extLst>
          </p:cNvPr>
          <p:cNvSpPr/>
          <p:nvPr/>
        </p:nvSpPr>
        <p:spPr>
          <a:xfrm>
            <a:off x="754672" y="4356376"/>
            <a:ext cx="9699967" cy="95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9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 repo </a:t>
            </a:r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 안내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B1268-7822-49F7-A2F3-EE0EBA0C6965}"/>
              </a:ext>
            </a:extLst>
          </p:cNvPr>
          <p:cNvSpPr txBox="1"/>
          <p:nvPr/>
        </p:nvSpPr>
        <p:spPr>
          <a:xfrm>
            <a:off x="694371" y="1359670"/>
            <a:ext cx="236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AC </a:t>
            </a:r>
            <a:r>
              <a:rPr lang="ko-KR" altLang="en-US" dirty="0">
                <a:solidFill>
                  <a:schemeClr val="bg1"/>
                </a:solidFill>
              </a:rPr>
              <a:t>코드 </a:t>
            </a:r>
            <a:r>
              <a:rPr lang="en-US" altLang="ko-KR" dirty="0">
                <a:solidFill>
                  <a:schemeClr val="bg1"/>
                </a:solidFill>
              </a:rPr>
              <a:t>commit </a:t>
            </a:r>
            <a:r>
              <a:rPr lang="ko-KR" altLang="en-US" dirty="0">
                <a:solidFill>
                  <a:schemeClr val="bg1"/>
                </a:solidFill>
              </a:rPr>
              <a:t>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119F74-8180-43EE-928D-AAD66A6FA0F6}"/>
              </a:ext>
            </a:extLst>
          </p:cNvPr>
          <p:cNvSpPr/>
          <p:nvPr/>
        </p:nvSpPr>
        <p:spPr>
          <a:xfrm>
            <a:off x="694371" y="1989678"/>
            <a:ext cx="9135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기간 내에 </a:t>
            </a:r>
            <a:r>
              <a:rPr lang="en-US" altLang="ko-KR" dirty="0">
                <a:solidFill>
                  <a:schemeClr val="bg1"/>
                </a:solidFill>
              </a:rPr>
              <a:t>AC</a:t>
            </a:r>
            <a:r>
              <a:rPr lang="ko-KR" altLang="en-US" dirty="0">
                <a:solidFill>
                  <a:schemeClr val="bg1"/>
                </a:solidFill>
              </a:rPr>
              <a:t>를 받은 코드는 </a:t>
            </a:r>
            <a:r>
              <a:rPr lang="ko-KR" altLang="en-US" dirty="0" err="1">
                <a:solidFill>
                  <a:schemeClr val="bg1"/>
                </a:solidFill>
              </a:rPr>
              <a:t>리포지토리에</a:t>
            </a:r>
            <a:r>
              <a:rPr lang="ko-KR" altLang="en-US" dirty="0">
                <a:solidFill>
                  <a:schemeClr val="bg1"/>
                </a:solidFill>
              </a:rPr>
              <a:t> 바로 </a:t>
            </a:r>
            <a:r>
              <a:rPr lang="en-US" altLang="ko-KR" dirty="0">
                <a:solidFill>
                  <a:schemeClr val="bg1"/>
                </a:solidFill>
              </a:rPr>
              <a:t>push </a:t>
            </a:r>
            <a:r>
              <a:rPr lang="ko-KR" altLang="en-US" dirty="0">
                <a:solidFill>
                  <a:schemeClr val="bg1"/>
                </a:solidFill>
              </a:rPr>
              <a:t>가능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다음 주차 전날까지</a:t>
            </a:r>
            <a:r>
              <a:rPr lang="en-US" altLang="ko-KR" dirty="0">
                <a:solidFill>
                  <a:schemeClr val="bg1"/>
                </a:solidFill>
              </a:rPr>
              <a:t>!)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기간 내에 </a:t>
            </a:r>
            <a:r>
              <a:rPr lang="en-US" altLang="ko-KR" dirty="0">
                <a:solidFill>
                  <a:schemeClr val="bg1"/>
                </a:solidFill>
              </a:rPr>
              <a:t>AC</a:t>
            </a:r>
            <a:r>
              <a:rPr lang="ko-KR" altLang="en-US" dirty="0">
                <a:solidFill>
                  <a:schemeClr val="bg1"/>
                </a:solidFill>
              </a:rPr>
              <a:t>를 못 받았다면 다음 주차 중에 고쳐서 </a:t>
            </a:r>
            <a:r>
              <a:rPr lang="en-US" altLang="ko-KR" dirty="0">
                <a:solidFill>
                  <a:schemeClr val="bg1"/>
                </a:solidFill>
              </a:rPr>
              <a:t>Pull Request </a:t>
            </a:r>
            <a:r>
              <a:rPr lang="ko-KR" altLang="en-US" dirty="0">
                <a:solidFill>
                  <a:schemeClr val="bg1"/>
                </a:solidFill>
              </a:rPr>
              <a:t>해야 합니다</a:t>
            </a:r>
            <a:r>
              <a:rPr lang="en-US" altLang="ko-KR" dirty="0">
                <a:solidFill>
                  <a:schemeClr val="bg1"/>
                </a:solidFill>
              </a:rPr>
              <a:t>. (2</a:t>
            </a:r>
            <a:r>
              <a:rPr lang="ko-KR" altLang="en-US" dirty="0">
                <a:solidFill>
                  <a:schemeClr val="bg1"/>
                </a:solidFill>
              </a:rPr>
              <a:t>주차에 설명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4ACBCA-EFC3-4ECF-87EA-4465646F1C0A}"/>
              </a:ext>
            </a:extLst>
          </p:cNvPr>
          <p:cNvGrpSpPr/>
          <p:nvPr/>
        </p:nvGrpSpPr>
        <p:grpSpPr>
          <a:xfrm>
            <a:off x="872858" y="2872306"/>
            <a:ext cx="5311062" cy="1591408"/>
            <a:chOff x="694371" y="3094892"/>
            <a:chExt cx="5311062" cy="159140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3D0D09D-1028-4097-AF02-7CD0BB53CFCF}"/>
                </a:ext>
              </a:extLst>
            </p:cNvPr>
            <p:cNvSpPr/>
            <p:nvPr/>
          </p:nvSpPr>
          <p:spPr>
            <a:xfrm>
              <a:off x="694371" y="3094892"/>
              <a:ext cx="3605067" cy="1591408"/>
            </a:xfrm>
            <a:prstGeom prst="roundRect">
              <a:avLst/>
            </a:prstGeom>
            <a:solidFill>
              <a:srgbClr val="282C34"/>
            </a:solidFill>
            <a:ln>
              <a:noFill/>
            </a:ln>
            <a:effectLst>
              <a:outerShdw blurRad="571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8C1363-7353-43DD-9344-9DF19AA4AA2B}"/>
                </a:ext>
              </a:extLst>
            </p:cNvPr>
            <p:cNvSpPr txBox="1"/>
            <p:nvPr/>
          </p:nvSpPr>
          <p:spPr>
            <a:xfrm>
              <a:off x="1063641" y="3235985"/>
              <a:ext cx="494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Commit Message </a:t>
              </a:r>
              <a:r>
                <a:rPr lang="ko-KR" altLang="en-US" dirty="0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규칙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F569D8-694A-43A7-AA3B-AFF37E524532}"/>
                </a:ext>
              </a:extLst>
            </p:cNvPr>
            <p:cNvSpPr txBox="1"/>
            <p:nvPr/>
          </p:nvSpPr>
          <p:spPr>
            <a:xfrm>
              <a:off x="1063641" y="3747521"/>
              <a:ext cx="4660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&lt;</a:t>
              </a:r>
              <a:r>
                <a:rPr lang="ko-KR" altLang="en-US" dirty="0">
                  <a:solidFill>
                    <a:schemeClr val="bg1"/>
                  </a:solidFill>
                </a:rPr>
                <a:t>문제 </a:t>
              </a:r>
              <a:r>
                <a:rPr lang="en-US" altLang="ko-KR" dirty="0">
                  <a:solidFill>
                    <a:schemeClr val="bg1"/>
                  </a:solidFill>
                </a:rPr>
                <a:t>ID&gt; &lt;</a:t>
              </a:r>
              <a:r>
                <a:rPr lang="ko-KR" altLang="en-US" dirty="0">
                  <a:solidFill>
                    <a:schemeClr val="bg1"/>
                  </a:solidFill>
                </a:rPr>
                <a:t>수행시간</a:t>
              </a:r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>
                  <a:solidFill>
                    <a:schemeClr val="bg1"/>
                  </a:solidFill>
                </a:rPr>
                <a:t>ms</a:t>
              </a:r>
              <a:r>
                <a:rPr lang="en-US" altLang="ko-KR" dirty="0">
                  <a:solidFill>
                    <a:schemeClr val="bg1"/>
                  </a:solidFill>
                </a:rPr>
                <a:t>)&gt;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8FB04-E1BC-455E-A8C5-94961D28B7A6}"/>
                </a:ext>
              </a:extLst>
            </p:cNvPr>
            <p:cNvSpPr txBox="1"/>
            <p:nvPr/>
          </p:nvSpPr>
          <p:spPr>
            <a:xfrm>
              <a:off x="1635138" y="4152541"/>
              <a:ext cx="27522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ex. QUADTREE 4ms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BB017-0CB9-4DAF-9EFC-71B67CCD7DF9}"/>
              </a:ext>
            </a:extLst>
          </p:cNvPr>
          <p:cNvSpPr/>
          <p:nvPr/>
        </p:nvSpPr>
        <p:spPr>
          <a:xfrm>
            <a:off x="4998147" y="3015446"/>
            <a:ext cx="5730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파일명은 자신의 </a:t>
            </a:r>
            <a:r>
              <a:rPr lang="ko-KR" altLang="en-US" dirty="0" err="1">
                <a:solidFill>
                  <a:schemeClr val="bg1"/>
                </a:solidFill>
              </a:rPr>
              <a:t>깃허브</a:t>
            </a:r>
            <a:r>
              <a:rPr lang="ko-KR" altLang="en-US" dirty="0">
                <a:solidFill>
                  <a:schemeClr val="bg1"/>
                </a:solidFill>
              </a:rPr>
              <a:t> 아이디 </a:t>
            </a:r>
            <a:r>
              <a:rPr lang="en-US" altLang="ko-KR" dirty="0">
                <a:solidFill>
                  <a:schemeClr val="bg1"/>
                </a:solidFill>
              </a:rPr>
              <a:t>(= username)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파일 확장자는 </a:t>
            </a:r>
            <a:r>
              <a:rPr lang="en-US" altLang="ko-KR" dirty="0">
                <a:solidFill>
                  <a:schemeClr val="bg1"/>
                </a:solidFill>
              </a:rPr>
              <a:t>c, </a:t>
            </a:r>
            <a:r>
              <a:rPr lang="en-US" altLang="ko-KR" dirty="0" err="1">
                <a:solidFill>
                  <a:schemeClr val="bg1"/>
                </a:solidFill>
              </a:rPr>
              <a:t>cpp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py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가능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반드시 소문자여야 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Commit Message</a:t>
            </a:r>
            <a:r>
              <a:rPr lang="ko-KR" altLang="en-US" dirty="0">
                <a:solidFill>
                  <a:schemeClr val="bg1"/>
                </a:solidFill>
              </a:rPr>
              <a:t>는 규칙에 맞게 정확히 기입해주세요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81A2C7-6A0A-4716-B2F9-B08F107A94AC}"/>
              </a:ext>
            </a:extLst>
          </p:cNvPr>
          <p:cNvSpPr/>
          <p:nvPr/>
        </p:nvSpPr>
        <p:spPr>
          <a:xfrm>
            <a:off x="759705" y="5110946"/>
            <a:ext cx="5730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$ git add &lt;</a:t>
            </a:r>
            <a:r>
              <a:rPr lang="ko-KR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파일명</a:t>
            </a:r>
            <a:r>
              <a:rPr lang="en-US" altLang="ko-K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$ git commit –m “&lt;</a:t>
            </a:r>
            <a:r>
              <a:rPr lang="ko-KR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문제 </a:t>
            </a:r>
            <a:r>
              <a:rPr lang="en-US" altLang="ko-K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ID&gt; &lt;</a:t>
            </a:r>
            <a:r>
              <a:rPr lang="ko-KR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수행시간</a:t>
            </a:r>
            <a:r>
              <a:rPr lang="en-US" altLang="ko-K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&gt;”</a:t>
            </a:r>
          </a:p>
          <a:p>
            <a:r>
              <a:rPr lang="en-US" altLang="ko-K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$ git push origin main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E7DC79-1468-413A-8AC3-AB41241ED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98"/>
          <a:stretch/>
        </p:blipFill>
        <p:spPr>
          <a:xfrm>
            <a:off x="7122954" y="4281703"/>
            <a:ext cx="4430140" cy="20170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E79E9D-4AB5-4511-8D33-433195C5F7A1}"/>
              </a:ext>
            </a:extLst>
          </p:cNvPr>
          <p:cNvSpPr txBox="1"/>
          <p:nvPr/>
        </p:nvSpPr>
        <p:spPr>
          <a:xfrm>
            <a:off x="5934810" y="5110946"/>
            <a:ext cx="106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또는</a:t>
            </a:r>
            <a:endParaRPr lang="en-US" altLang="ko-KR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65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962993" y="2137681"/>
            <a:ext cx="52314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분할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하나의 큰 문제를 여러 개의 작은 문제로 나눈다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정복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각각 나누어진 작은 문제를 해결한다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통합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작은 문제에서 도출된 해답들을 통합하여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큰 문제의 해답을 구한다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962993" y="1544336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 </a:t>
            </a:r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풀이법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236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기본 개념</a:t>
            </a:r>
          </a:p>
        </p:txBody>
      </p:sp>
      <p:pic>
        <p:nvPicPr>
          <p:cNvPr id="1026" name="Picture 2" descr="5-22-2">
            <a:extLst>
              <a:ext uri="{FF2B5EF4-FFF2-40B4-BE49-F238E27FC236}">
                <a16:creationId xmlns:a16="http://schemas.microsoft.com/office/drawing/2014/main" id="{CBFA9ADF-5AE3-409C-82D1-45F4B0F9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28" y="2052374"/>
            <a:ext cx="5657521" cy="40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73D4B927-9ED0-40BA-BA60-F3127AE9B364}"/>
              </a:ext>
            </a:extLst>
          </p:cNvPr>
          <p:cNvSpPr/>
          <p:nvPr/>
        </p:nvSpPr>
        <p:spPr>
          <a:xfrm>
            <a:off x="8941141" y="4911849"/>
            <a:ext cx="335902" cy="329308"/>
          </a:xfrm>
          <a:prstGeom prst="downArrow">
            <a:avLst/>
          </a:prstGeom>
          <a:solidFill>
            <a:srgbClr val="FFEF83"/>
          </a:solidFill>
          <a:ln w="28575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D44DFA-679C-48FA-B902-31A3AD93BB17}"/>
              </a:ext>
            </a:extLst>
          </p:cNvPr>
          <p:cNvSpPr/>
          <p:nvPr/>
        </p:nvSpPr>
        <p:spPr>
          <a:xfrm>
            <a:off x="7812803" y="5500338"/>
            <a:ext cx="2592579" cy="56916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하향식 접근법</a:t>
            </a:r>
          </a:p>
        </p:txBody>
      </p:sp>
    </p:spTree>
    <p:extLst>
      <p:ext uri="{BB962C8B-B14F-4D97-AF65-F5344CB8AC3E}">
        <p14:creationId xmlns:p14="http://schemas.microsoft.com/office/powerpoint/2010/main" val="3088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0A1C9A3-3300-440F-849C-A0072D9393CE}"/>
              </a:ext>
            </a:extLst>
          </p:cNvPr>
          <p:cNvGrpSpPr/>
          <p:nvPr/>
        </p:nvGrpSpPr>
        <p:grpSpPr>
          <a:xfrm>
            <a:off x="7297564" y="5488731"/>
            <a:ext cx="3640067" cy="569168"/>
            <a:chOff x="7006842" y="5488731"/>
            <a:chExt cx="5185156" cy="56916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70A916-6A68-4FBA-B51C-11EFB62D17BB}"/>
                </a:ext>
              </a:extLst>
            </p:cNvPr>
            <p:cNvSpPr/>
            <p:nvPr/>
          </p:nvSpPr>
          <p:spPr>
            <a:xfrm>
              <a:off x="7006842" y="5488731"/>
              <a:ext cx="2819703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시간복잡도</a:t>
              </a:r>
              <a:endPara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CE1D01-5DB1-49C5-9ADD-DA1D0F824BE0}"/>
                </a:ext>
              </a:extLst>
            </p:cNvPr>
            <p:cNvSpPr/>
            <p:nvPr/>
          </p:nvSpPr>
          <p:spPr>
            <a:xfrm>
              <a:off x="9826546" y="5488731"/>
              <a:ext cx="2365452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</a:t>
              </a:r>
              <a:r>
                <a:rPr lang="en-US" altLang="ko-KR" dirty="0" err="1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logN</a:t>
              </a:r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AEAF-E7EB-439A-9C50-E903D1EE7B0E}"/>
              </a:ext>
            </a:extLst>
          </p:cNvPr>
          <p:cNvSpPr txBox="1"/>
          <p:nvPr/>
        </p:nvSpPr>
        <p:spPr>
          <a:xfrm>
            <a:off x="6962993" y="2137681"/>
            <a:ext cx="52314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분할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정렬된 배열을 반으로 나누고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어느 쪽 배열로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이어서 탐색할 것인지 결정한다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정복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선택한 부분 배열에서 타깃을 찾는다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통합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통합할 필요 없음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6962993" y="1546210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이진 탐색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(Binary Search)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1" y="1359670"/>
            <a:ext cx="356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(1) – </a:t>
            </a:r>
            <a:r>
              <a:rPr lang="ko-KR" altLang="en-US" dirty="0">
                <a:solidFill>
                  <a:schemeClr val="bg1"/>
                </a:solidFill>
              </a:rPr>
              <a:t>이진 탐색</a:t>
            </a:r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73D4B927-9ED0-40BA-BA60-F3127AE9B364}"/>
              </a:ext>
            </a:extLst>
          </p:cNvPr>
          <p:cNvSpPr/>
          <p:nvPr/>
        </p:nvSpPr>
        <p:spPr>
          <a:xfrm>
            <a:off x="8941141" y="4911849"/>
            <a:ext cx="335902" cy="329308"/>
          </a:xfrm>
          <a:prstGeom prst="downArrow">
            <a:avLst/>
          </a:prstGeom>
          <a:solidFill>
            <a:srgbClr val="FFEF83"/>
          </a:solidFill>
          <a:ln w="28575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blog.penjee.com/wp-content/uploads/2015/04/binary-and-linear-search-animations.gif">
            <a:extLst>
              <a:ext uri="{FF2B5EF4-FFF2-40B4-BE49-F238E27FC236}">
                <a16:creationId xmlns:a16="http://schemas.microsoft.com/office/drawing/2014/main" id="{F6897A85-F258-466E-BA3D-3FF1794240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3" y="213768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0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952C3D4-596C-41C4-A6A1-4C20851A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" y="1326432"/>
            <a:ext cx="6986589" cy="5431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329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(1) – </a:t>
            </a:r>
            <a:r>
              <a:rPr lang="ko-KR" altLang="en-US" dirty="0">
                <a:solidFill>
                  <a:schemeClr val="bg1"/>
                </a:solidFill>
              </a:rPr>
              <a:t>이진 탐색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22CB7B-847E-46D5-A7C8-C6A17C7E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26" y="1223836"/>
            <a:ext cx="5870892" cy="55342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4537209" y="1500835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재귀함수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22C48-5FB7-4F6E-8AC0-D6645873D3FD}"/>
              </a:ext>
            </a:extLst>
          </p:cNvPr>
          <p:cNvSpPr txBox="1"/>
          <p:nvPr/>
        </p:nvSpPr>
        <p:spPr>
          <a:xfrm>
            <a:off x="9750669" y="1400983"/>
            <a:ext cx="14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3015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0A1C9A3-3300-440F-849C-A0072D9393CE}"/>
              </a:ext>
            </a:extLst>
          </p:cNvPr>
          <p:cNvGrpSpPr/>
          <p:nvPr/>
        </p:nvGrpSpPr>
        <p:grpSpPr>
          <a:xfrm>
            <a:off x="6576592" y="4758970"/>
            <a:ext cx="3640067" cy="569168"/>
            <a:chOff x="7006842" y="5488731"/>
            <a:chExt cx="5185156" cy="56916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70A916-6A68-4FBA-B51C-11EFB62D17BB}"/>
                </a:ext>
              </a:extLst>
            </p:cNvPr>
            <p:cNvSpPr/>
            <p:nvPr/>
          </p:nvSpPr>
          <p:spPr>
            <a:xfrm>
              <a:off x="7006842" y="5488731"/>
              <a:ext cx="2819703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시간복잡도</a:t>
              </a:r>
              <a:endPara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CE1D01-5DB1-49C5-9ADD-DA1D0F824BE0}"/>
                </a:ext>
              </a:extLst>
            </p:cNvPr>
            <p:cNvSpPr/>
            <p:nvPr/>
          </p:nvSpPr>
          <p:spPr>
            <a:xfrm>
              <a:off x="9826546" y="5488731"/>
              <a:ext cx="2365452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</a:t>
              </a:r>
              <a:r>
                <a:rPr lang="en-US" altLang="ko-KR" dirty="0" err="1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NlogN</a:t>
              </a:r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C5D667-08B1-4690-820F-348EC7141A47}"/>
              </a:ext>
            </a:extLst>
          </p:cNvPr>
          <p:cNvSpPr txBox="1"/>
          <p:nvPr/>
        </p:nvSpPr>
        <p:spPr>
          <a:xfrm>
            <a:off x="694371" y="618557"/>
            <a:ext cx="69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분할 정복</a:t>
            </a:r>
            <a:endParaRPr lang="en-US" altLang="ko-KR" sz="3600" dirty="0">
              <a:solidFill>
                <a:srgbClr val="FFEF83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781DE4-96D7-4FC0-A411-5B0F5465AD7C}"/>
              </a:ext>
            </a:extLst>
          </p:cNvPr>
          <p:cNvSpPr txBox="1"/>
          <p:nvPr/>
        </p:nvSpPr>
        <p:spPr>
          <a:xfrm>
            <a:off x="5494679" y="980393"/>
            <a:ext cx="494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합병 정렬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(Merge Sort)</a:t>
            </a: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2C6FB-8E61-4D0B-8536-2EF74C15D0B8}"/>
              </a:ext>
            </a:extLst>
          </p:cNvPr>
          <p:cNvSpPr txBox="1"/>
          <p:nvPr/>
        </p:nvSpPr>
        <p:spPr>
          <a:xfrm>
            <a:off x="694370" y="1359670"/>
            <a:ext cx="3763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분할 정복 유형 </a:t>
            </a:r>
            <a:r>
              <a:rPr lang="en-US" altLang="ko-KR" dirty="0">
                <a:solidFill>
                  <a:schemeClr val="bg1"/>
                </a:solidFill>
              </a:rPr>
              <a:t>(2) – </a:t>
            </a:r>
            <a:r>
              <a:rPr lang="ko-KR" altLang="en-US" dirty="0">
                <a:solidFill>
                  <a:schemeClr val="bg1"/>
                </a:solidFill>
              </a:rPr>
              <a:t>합병 정렬</a:t>
            </a:r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73D4B927-9ED0-40BA-BA60-F3127AE9B364}"/>
              </a:ext>
            </a:extLst>
          </p:cNvPr>
          <p:cNvSpPr/>
          <p:nvPr/>
        </p:nvSpPr>
        <p:spPr>
          <a:xfrm>
            <a:off x="8220169" y="4182088"/>
            <a:ext cx="335902" cy="329308"/>
          </a:xfrm>
          <a:prstGeom prst="downArrow">
            <a:avLst/>
          </a:prstGeom>
          <a:solidFill>
            <a:srgbClr val="FFEF83"/>
          </a:solidFill>
          <a:ln w="28575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https://media.vlpt.us/images/emily0_0/post/d35d6b3f-e7d9-44e7-934f-fb9856de69e2/merge-sort.gif">
            <a:extLst>
              <a:ext uri="{FF2B5EF4-FFF2-40B4-BE49-F238E27FC236}">
                <a16:creationId xmlns:a16="http://schemas.microsoft.com/office/drawing/2014/main" id="{1D8C2F2E-1E85-4079-861F-F991E8A11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5" y="1915542"/>
            <a:ext cx="4193564" cy="41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8420E2-5A29-4C5C-AC7C-44CD6D3205D6}"/>
              </a:ext>
            </a:extLst>
          </p:cNvPr>
          <p:cNvSpPr txBox="1"/>
          <p:nvPr/>
        </p:nvSpPr>
        <p:spPr>
          <a:xfrm>
            <a:off x="5494679" y="1597299"/>
            <a:ext cx="61111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분할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더 이상 분할되지 않을 때까지 배열을 절반씩 나눈다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정복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나뉘어진 하위 배열들을 앞쪽 레코드끼리 비교하여 정렬한다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통합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상위 배열로 병합한다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20F56C-6186-43E1-AE7B-C5824B5157BA}"/>
              </a:ext>
            </a:extLst>
          </p:cNvPr>
          <p:cNvGrpSpPr/>
          <p:nvPr/>
        </p:nvGrpSpPr>
        <p:grpSpPr>
          <a:xfrm>
            <a:off x="6568086" y="5496583"/>
            <a:ext cx="3640067" cy="569168"/>
            <a:chOff x="7006842" y="5488731"/>
            <a:chExt cx="5185156" cy="5691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501FEB-3779-4BDA-9F61-26279E3C18B1}"/>
                </a:ext>
              </a:extLst>
            </p:cNvPr>
            <p:cNvSpPr/>
            <p:nvPr/>
          </p:nvSpPr>
          <p:spPr>
            <a:xfrm>
              <a:off x="7006842" y="5488731"/>
              <a:ext cx="2819703" cy="569168"/>
            </a:xfrm>
            <a:prstGeom prst="rect">
              <a:avLst/>
            </a:prstGeom>
            <a:solidFill>
              <a:srgbClr val="494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FFEF83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공간복잡도</a:t>
              </a:r>
              <a:endParaRPr lang="ko-KR" altLang="en-US" dirty="0">
                <a:solidFill>
                  <a:srgbClr val="FFEF8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515026-EB02-4138-B11C-BED4ACA36B56}"/>
                </a:ext>
              </a:extLst>
            </p:cNvPr>
            <p:cNvSpPr/>
            <p:nvPr/>
          </p:nvSpPr>
          <p:spPr>
            <a:xfrm>
              <a:off x="9826546" y="5488731"/>
              <a:ext cx="2365452" cy="569168"/>
            </a:xfrm>
            <a:prstGeom prst="rect">
              <a:avLst/>
            </a:prstGeom>
            <a:solidFill>
              <a:srgbClr val="FFEF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949E7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O(N)</a:t>
              </a:r>
              <a:endParaRPr lang="ko-KR" altLang="en-US" dirty="0">
                <a:solidFill>
                  <a:srgbClr val="4949E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4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애플산돌고딕">
      <a:majorFont>
        <a:latin typeface="AppleSDGothicNeoM00"/>
        <a:ea typeface="AppleSDGothicNeoM00"/>
        <a:cs typeface=""/>
      </a:majorFont>
      <a:minorFont>
        <a:latin typeface="AppleSDGothicNeoM00"/>
        <a:ea typeface="AppleSDGothicNeoM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2608</Words>
  <Application>Microsoft Office PowerPoint</Application>
  <PresentationFormat>와이드스크린</PresentationFormat>
  <Paragraphs>518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AppleSDGothicNeoM00</vt:lpstr>
      <vt:lpstr>맑은 고딕</vt:lpstr>
      <vt:lpstr>메이플스토리</vt:lpstr>
      <vt:lpstr>여기어때 잘난체</vt:lpstr>
      <vt:lpstr>Arial</vt:lpstr>
      <vt:lpstr>Cascadia Code</vt:lpstr>
      <vt:lpstr>Cascadia Mono SemiBold</vt:lpstr>
      <vt:lpstr>Wingdings</vt:lpstr>
      <vt:lpstr>Office 테마</vt:lpstr>
      <vt:lpstr>알고리즘 문제해결전략 분할정복 &amp; 그리디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알고리즘 문제해결전략 분할정복 &amp; 그리디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프로젝트 곡선 차선 인식과 조향</dc:title>
  <dc:creator>안규리</dc:creator>
  <cp:lastModifiedBy>안규리 </cp:lastModifiedBy>
  <cp:revision>1075</cp:revision>
  <dcterms:created xsi:type="dcterms:W3CDTF">2021-08-28T13:43:35Z</dcterms:created>
  <dcterms:modified xsi:type="dcterms:W3CDTF">2022-01-21T05:54:05Z</dcterms:modified>
</cp:coreProperties>
</file>