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aa129d2e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1faa129d2e9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aa129d2e9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1faa129d2e9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faa129d2e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1faa129d2e9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faa129d2e9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faa129d2e9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faa129d2e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1faa129d2e9_0_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faa129d2e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1faa129d2e9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faa129d2e9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faa129d2e9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aa129d2e9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1faa129d2e9_0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faa129d2e9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1faa129d2e9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faa129d2e9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g1faa129d2e9_0_1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faa129d2e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1faa129d2e9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faa129d2e9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1faa129d2e9_0_2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faa129d2e9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1faa129d2e9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faa129d2e9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g1faa129d2e9_0_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faa129d2e9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1faa129d2e9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faa129d2e9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g1faa129d2e9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faa129d2e9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1faa129d2e9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faa129d2e9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1faa129d2e9_0_2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faa129d2e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1faa129d2e9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aa129d2e9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1faa129d2e9_0_2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aa129d2e9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1faa129d2e9_0_3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faa129d2e9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1faa129d2e9_0_2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faa129d2e9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g1faa129d2e9_0_2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faa129d2e9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1faa129d2e9_0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faa129d2e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1faa129d2e9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faa129d2e9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1faa129d2e9_0_3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faa129d2e9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1faa129d2e9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faa129d2e9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1faa129d2e9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faa129d2e9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faa129d2e9_0_3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1faa129d2e9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g1faa129d2e9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faa129d2e9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g1faa129d2e9_0_3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aa129d2e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1faa129d2e9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faa129d2e9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1faa129d2e9_0_3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faa129d2e9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faa129d2e9_0_3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aa129d2e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1faa129d2e9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aa129d2e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1faa129d2e9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faa129d2e9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g1faa129d2e9_0_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faa129d2e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1faa129d2e9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9.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3"/>
          <p:cNvSpPr txBox="1"/>
          <p:nvPr/>
        </p:nvSpPr>
        <p:spPr>
          <a:xfrm>
            <a:off x="870857" y="2380343"/>
            <a:ext cx="8873700" cy="27705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6600" u="none" cap="none" strike="noStrike">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4000">
                <a:solidFill>
                  <a:schemeClr val="dk1"/>
                </a:solidFill>
                <a:latin typeface="Calibri"/>
                <a:ea typeface="Calibri"/>
                <a:cs typeface="Calibri"/>
                <a:sym typeface="Calibri"/>
              </a:rPr>
              <a:t>G2M insight for Cab Investment firm</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21/01/2023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p2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146" name="Google Shape;146;p22"/>
          <p:cNvSpPr txBox="1"/>
          <p:nvPr/>
        </p:nvSpPr>
        <p:spPr>
          <a:xfrm>
            <a:off x="838200" y="1578425"/>
            <a:ext cx="56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Profit per Month (2016-2018) by Pink Cab</a:t>
            </a:r>
            <a:endParaRPr b="1">
              <a:latin typeface="Calibri"/>
              <a:ea typeface="Calibri"/>
              <a:cs typeface="Calibri"/>
              <a:sym typeface="Calibri"/>
            </a:endParaRPr>
          </a:p>
        </p:txBody>
      </p:sp>
      <p:pic>
        <p:nvPicPr>
          <p:cNvPr id="147" name="Google Shape;147;p22"/>
          <p:cNvPicPr preferRelativeResize="0"/>
          <p:nvPr/>
        </p:nvPicPr>
        <p:blipFill>
          <a:blip r:embed="rId3">
            <a:alphaModFix/>
          </a:blip>
          <a:stretch>
            <a:fillRect/>
          </a:stretch>
        </p:blipFill>
        <p:spPr>
          <a:xfrm>
            <a:off x="1419413" y="2169700"/>
            <a:ext cx="9353174" cy="3821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3"/>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154" name="Google Shape;154;p23"/>
          <p:cNvSpPr txBox="1"/>
          <p:nvPr/>
        </p:nvSpPr>
        <p:spPr>
          <a:xfrm>
            <a:off x="838200" y="1578425"/>
            <a:ext cx="6309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Compare Yellow cab and Pink cab in terms of </a:t>
            </a:r>
            <a:r>
              <a:rPr b="1" lang="en-US" sz="1800">
                <a:solidFill>
                  <a:schemeClr val="dk1"/>
                </a:solidFill>
                <a:latin typeface="Calibri"/>
                <a:ea typeface="Calibri"/>
                <a:cs typeface="Calibri"/>
                <a:sym typeface="Calibri"/>
              </a:rPr>
              <a:t>Profit per Month</a:t>
            </a:r>
            <a:endParaRPr b="1">
              <a:latin typeface="Calibri"/>
              <a:ea typeface="Calibri"/>
              <a:cs typeface="Calibri"/>
              <a:sym typeface="Calibri"/>
            </a:endParaRPr>
          </a:p>
        </p:txBody>
      </p:sp>
      <p:sp>
        <p:nvSpPr>
          <p:cNvPr id="155" name="Google Shape;155;p23"/>
          <p:cNvSpPr txBox="1"/>
          <p:nvPr/>
        </p:nvSpPr>
        <p:spPr>
          <a:xfrm>
            <a:off x="838200" y="2166250"/>
            <a:ext cx="10265100" cy="30702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Both yellow cab and pink cab made their highest profit in the last quarter of each year from 2016 to 2018</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Both cabs made the highest profit in December and November being the second highest in terms of profit in each year.</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However, yellow cab made extremely higher profit than the profit of pink cab.</a:t>
            </a:r>
            <a:endParaRPr sz="1800">
              <a:solidFill>
                <a:schemeClr val="dk1"/>
              </a:solidFill>
              <a:latin typeface="Calibri"/>
              <a:ea typeface="Calibri"/>
              <a:cs typeface="Calibri"/>
              <a:sym typeface="Calibri"/>
            </a:endParaRPr>
          </a:p>
          <a:p>
            <a:pPr indent="-228600" lvl="2" marL="11430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if we consider December 2016 as an example,</a:t>
            </a:r>
            <a:endParaRPr sz="1800">
              <a:solidFill>
                <a:schemeClr val="dk1"/>
              </a:solidFill>
              <a:latin typeface="Calibri"/>
              <a:ea typeface="Calibri"/>
              <a:cs typeface="Calibri"/>
              <a:sym typeface="Calibri"/>
            </a:endParaRPr>
          </a:p>
          <a:p>
            <a:pPr indent="-228600" lvl="2" marL="11430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profit of yellow cab is 1.7807e+06 where pink cab made 359197</a:t>
            </a:r>
            <a:endParaRPr sz="1800">
              <a:solidFill>
                <a:schemeClr val="dk1"/>
              </a:solidFill>
              <a:latin typeface="Calibri"/>
              <a:ea typeface="Calibri"/>
              <a:cs typeface="Calibri"/>
              <a:sym typeface="Calibri"/>
            </a:endParaRPr>
          </a:p>
          <a:p>
            <a:pPr indent="-228600" lvl="2" marL="11430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means that the </a:t>
            </a:r>
            <a:r>
              <a:rPr b="1" lang="en-US" sz="1800">
                <a:solidFill>
                  <a:schemeClr val="dk1"/>
                </a:solidFill>
                <a:latin typeface="Calibri"/>
                <a:ea typeface="Calibri"/>
                <a:cs typeface="Calibri"/>
                <a:sym typeface="Calibri"/>
              </a:rPr>
              <a:t>Yellow cab</a:t>
            </a:r>
            <a:r>
              <a:rPr lang="en-US" sz="1800">
                <a:solidFill>
                  <a:schemeClr val="dk1"/>
                </a:solidFill>
                <a:latin typeface="Calibri"/>
                <a:ea typeface="Calibri"/>
                <a:cs typeface="Calibri"/>
                <a:sym typeface="Calibri"/>
              </a:rPr>
              <a:t> made approximately </a:t>
            </a:r>
            <a:r>
              <a:rPr b="1" lang="en-US" sz="1800">
                <a:solidFill>
                  <a:schemeClr val="dk1"/>
                </a:solidFill>
                <a:latin typeface="Calibri"/>
                <a:ea typeface="Calibri"/>
                <a:cs typeface="Calibri"/>
                <a:sym typeface="Calibri"/>
              </a:rPr>
              <a:t>397% more profit</a:t>
            </a:r>
            <a:r>
              <a:rPr lang="en-US" sz="1800">
                <a:solidFill>
                  <a:schemeClr val="dk1"/>
                </a:solidFill>
                <a:latin typeface="Calibri"/>
                <a:ea typeface="Calibri"/>
                <a:cs typeface="Calibri"/>
                <a:sym typeface="Calibri"/>
              </a:rPr>
              <a:t> than the </a:t>
            </a:r>
            <a:r>
              <a:rPr b="1" lang="en-US" sz="1800">
                <a:solidFill>
                  <a:schemeClr val="dk1"/>
                </a:solidFill>
                <a:latin typeface="Calibri"/>
                <a:ea typeface="Calibri"/>
                <a:cs typeface="Calibri"/>
                <a:sym typeface="Calibri"/>
              </a:rPr>
              <a:t>Pink cab</a:t>
            </a:r>
            <a:r>
              <a:rPr lang="en-US" sz="1800">
                <a:solidFill>
                  <a:schemeClr val="dk1"/>
                </a:solidFill>
                <a:latin typeface="Calibri"/>
                <a:ea typeface="Calibri"/>
                <a:cs typeface="Calibri"/>
                <a:sym typeface="Calibri"/>
              </a:rPr>
              <a:t> in </a:t>
            </a:r>
            <a:r>
              <a:rPr b="1" lang="en-US" sz="1800">
                <a:solidFill>
                  <a:schemeClr val="dk1"/>
                </a:solidFill>
                <a:latin typeface="Calibri"/>
                <a:ea typeface="Calibri"/>
                <a:cs typeface="Calibri"/>
                <a:sym typeface="Calibri"/>
              </a:rPr>
              <a:t>December 2016</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 name="Google Shape;161;p24"/>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162" name="Google Shape;162;p24"/>
          <p:cNvSpPr txBox="1"/>
          <p:nvPr/>
        </p:nvSpPr>
        <p:spPr>
          <a:xfrm>
            <a:off x="838200" y="1578425"/>
            <a:ext cx="56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Profit per Year by Yellow Cab</a:t>
            </a:r>
            <a:endParaRPr b="1">
              <a:latin typeface="Calibri"/>
              <a:ea typeface="Calibri"/>
              <a:cs typeface="Calibri"/>
              <a:sym typeface="Calibri"/>
            </a:endParaRPr>
          </a:p>
        </p:txBody>
      </p:sp>
      <p:pic>
        <p:nvPicPr>
          <p:cNvPr id="163" name="Google Shape;163;p24"/>
          <p:cNvPicPr preferRelativeResize="0"/>
          <p:nvPr/>
        </p:nvPicPr>
        <p:blipFill>
          <a:blip r:embed="rId3">
            <a:alphaModFix/>
          </a:blip>
          <a:stretch>
            <a:fillRect/>
          </a:stretch>
        </p:blipFill>
        <p:spPr>
          <a:xfrm>
            <a:off x="2212625" y="2483025"/>
            <a:ext cx="7766751" cy="3572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25"/>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170" name="Google Shape;170;p25"/>
          <p:cNvSpPr txBox="1"/>
          <p:nvPr/>
        </p:nvSpPr>
        <p:spPr>
          <a:xfrm>
            <a:off x="838200" y="1578425"/>
            <a:ext cx="56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Profit per Year by Pink Cab</a:t>
            </a:r>
            <a:endParaRPr b="1">
              <a:latin typeface="Calibri"/>
              <a:ea typeface="Calibri"/>
              <a:cs typeface="Calibri"/>
              <a:sym typeface="Calibri"/>
            </a:endParaRPr>
          </a:p>
        </p:txBody>
      </p:sp>
      <p:pic>
        <p:nvPicPr>
          <p:cNvPr id="171" name="Google Shape;171;p25"/>
          <p:cNvPicPr preferRelativeResize="0"/>
          <p:nvPr/>
        </p:nvPicPr>
        <p:blipFill>
          <a:blip r:embed="rId3">
            <a:alphaModFix/>
          </a:blip>
          <a:stretch>
            <a:fillRect/>
          </a:stretch>
        </p:blipFill>
        <p:spPr>
          <a:xfrm>
            <a:off x="2334950" y="2486692"/>
            <a:ext cx="7522099" cy="3486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26"/>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178" name="Google Shape;178;p26"/>
          <p:cNvSpPr txBox="1"/>
          <p:nvPr/>
        </p:nvSpPr>
        <p:spPr>
          <a:xfrm>
            <a:off x="838200" y="1578425"/>
            <a:ext cx="6179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Compare Yellow cab and Pink cab in terms of Profit per Year</a:t>
            </a:r>
            <a:endParaRPr b="1">
              <a:latin typeface="Calibri"/>
              <a:ea typeface="Calibri"/>
              <a:cs typeface="Calibri"/>
              <a:sym typeface="Calibri"/>
            </a:endParaRPr>
          </a:p>
        </p:txBody>
      </p:sp>
      <p:sp>
        <p:nvSpPr>
          <p:cNvPr id="179" name="Google Shape;179;p26"/>
          <p:cNvSpPr txBox="1"/>
          <p:nvPr/>
        </p:nvSpPr>
        <p:spPr>
          <a:xfrm>
            <a:off x="838200" y="2166250"/>
            <a:ext cx="10265100" cy="29493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In terms of profit, 2017 was the highest earning year for both cabs, followed by 2016 as the second highest and 2018 as the third among the three years considered.</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However, the graph shows that yellow cab made extremely higher profit than the profit of pink cab.</a:t>
            </a:r>
            <a:endParaRPr sz="1800">
              <a:solidFill>
                <a:schemeClr val="dk1"/>
              </a:solidFill>
              <a:latin typeface="Calibri"/>
              <a:ea typeface="Calibri"/>
              <a:cs typeface="Calibri"/>
              <a:sym typeface="Calibri"/>
            </a:endParaRPr>
          </a:p>
          <a:p>
            <a:pPr indent="-228600" lvl="2" marL="114300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if we consider 2017 as an example,</a:t>
            </a:r>
            <a:endParaRPr sz="1800">
              <a:solidFill>
                <a:schemeClr val="dk1"/>
              </a:solidFill>
              <a:latin typeface="Calibri"/>
              <a:ea typeface="Calibri"/>
              <a:cs typeface="Calibri"/>
              <a:sym typeface="Calibri"/>
            </a:endParaRPr>
          </a:p>
          <a:p>
            <a:pPr indent="-228600" lvl="2" marL="114300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Yellow cab made the profit of about 1.64643e+07, and the profit of pink cab is 2.0151e+06</a:t>
            </a:r>
            <a:endParaRPr sz="1800">
              <a:solidFill>
                <a:schemeClr val="dk1"/>
              </a:solidFill>
              <a:latin typeface="Calibri"/>
              <a:ea typeface="Calibri"/>
              <a:cs typeface="Calibri"/>
              <a:sym typeface="Calibri"/>
            </a:endParaRPr>
          </a:p>
          <a:p>
            <a:pPr indent="-228600" lvl="2" marL="114300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results in a difference of approximately 14.44887e+06.</a:t>
            </a:r>
            <a:endParaRPr sz="1800">
              <a:solidFill>
                <a:schemeClr val="dk1"/>
              </a:solidFill>
              <a:latin typeface="Calibri"/>
              <a:ea typeface="Calibri"/>
              <a:cs typeface="Calibri"/>
              <a:sym typeface="Calibri"/>
            </a:endParaRPr>
          </a:p>
          <a:p>
            <a:pPr indent="-228600" lvl="2" marL="114300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Yellow cab made a significantly higher profit than the pink cab in 2017</a:t>
            </a:r>
            <a:endParaRPr sz="1800">
              <a:solidFill>
                <a:schemeClr val="dk1"/>
              </a:solidFill>
              <a:latin typeface="Calibri"/>
              <a:ea typeface="Calibri"/>
              <a:cs typeface="Calibri"/>
              <a:sym typeface="Calibri"/>
            </a:endParaRPr>
          </a:p>
          <a:p>
            <a:pPr indent="-228600" lvl="2" marL="114300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Similarly, in other years the profit of yellow cab is significantly higher than pink cab</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2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186" name="Google Shape;186;p27"/>
          <p:cNvSpPr txBox="1"/>
          <p:nvPr/>
        </p:nvSpPr>
        <p:spPr>
          <a:xfrm>
            <a:off x="838200" y="1578425"/>
            <a:ext cx="56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KM Travelled</a:t>
            </a:r>
            <a:r>
              <a:rPr b="1" lang="en-US" sz="1800">
                <a:solidFill>
                  <a:schemeClr val="dk1"/>
                </a:solidFill>
                <a:latin typeface="Calibri"/>
                <a:ea typeface="Calibri"/>
                <a:cs typeface="Calibri"/>
                <a:sym typeface="Calibri"/>
              </a:rPr>
              <a:t> per Month (2016, 201, 2018) by Yellow Cab</a:t>
            </a:r>
            <a:endParaRPr b="1">
              <a:latin typeface="Calibri"/>
              <a:ea typeface="Calibri"/>
              <a:cs typeface="Calibri"/>
              <a:sym typeface="Calibri"/>
            </a:endParaRPr>
          </a:p>
        </p:txBody>
      </p:sp>
      <p:pic>
        <p:nvPicPr>
          <p:cNvPr id="187" name="Google Shape;187;p27"/>
          <p:cNvPicPr preferRelativeResize="0"/>
          <p:nvPr/>
        </p:nvPicPr>
        <p:blipFill>
          <a:blip r:embed="rId3">
            <a:alphaModFix/>
          </a:blip>
          <a:stretch>
            <a:fillRect/>
          </a:stretch>
        </p:blipFill>
        <p:spPr>
          <a:xfrm>
            <a:off x="838200" y="2326700"/>
            <a:ext cx="9650449" cy="3942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8"/>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194" name="Google Shape;194;p28"/>
          <p:cNvSpPr txBox="1"/>
          <p:nvPr/>
        </p:nvSpPr>
        <p:spPr>
          <a:xfrm>
            <a:off x="838200" y="1578425"/>
            <a:ext cx="56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KM Travelled per Month (2016, 201, 2018) by Pink Cab</a:t>
            </a:r>
            <a:endParaRPr b="1">
              <a:latin typeface="Calibri"/>
              <a:ea typeface="Calibri"/>
              <a:cs typeface="Calibri"/>
              <a:sym typeface="Calibri"/>
            </a:endParaRPr>
          </a:p>
        </p:txBody>
      </p:sp>
      <p:pic>
        <p:nvPicPr>
          <p:cNvPr id="195" name="Google Shape;195;p28"/>
          <p:cNvPicPr preferRelativeResize="0"/>
          <p:nvPr/>
        </p:nvPicPr>
        <p:blipFill>
          <a:blip r:embed="rId3">
            <a:alphaModFix/>
          </a:blip>
          <a:stretch>
            <a:fillRect/>
          </a:stretch>
        </p:blipFill>
        <p:spPr>
          <a:xfrm>
            <a:off x="908078" y="2339615"/>
            <a:ext cx="9300226" cy="3819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2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02" name="Google Shape;202;p29"/>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Compare Yellow cab and Pink cab in terms of KM Travelled per Month</a:t>
            </a:r>
            <a:endParaRPr b="1">
              <a:latin typeface="Calibri"/>
              <a:ea typeface="Calibri"/>
              <a:cs typeface="Calibri"/>
              <a:sym typeface="Calibri"/>
            </a:endParaRPr>
          </a:p>
        </p:txBody>
      </p:sp>
      <p:sp>
        <p:nvSpPr>
          <p:cNvPr id="203" name="Google Shape;203;p29"/>
          <p:cNvSpPr txBox="1"/>
          <p:nvPr/>
        </p:nvSpPr>
        <p:spPr>
          <a:xfrm>
            <a:off x="838200" y="2166250"/>
            <a:ext cx="10265100" cy="25716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Both cabs travelled the most in the last quarter of each year</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In every year except 2018, the highest distance traveled by both cabs occurred during the month of December. In 2018, the highest distance traveled by both cabs occurred in November.</a:t>
            </a:r>
            <a:endParaRPr sz="1800">
              <a:solidFill>
                <a:schemeClr val="dk1"/>
              </a:solidFill>
              <a:latin typeface="Calibri"/>
              <a:ea typeface="Calibri"/>
              <a:cs typeface="Calibri"/>
              <a:sym typeface="Calibri"/>
            </a:endParaRPr>
          </a:p>
          <a:p>
            <a:pPr indent="-228600" lvl="1" marL="68580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However, the graphs show that yellow cab travelled significantly higher than the pink cab.</a:t>
            </a:r>
            <a:endParaRPr sz="1800">
              <a:solidFill>
                <a:schemeClr val="dk1"/>
              </a:solidFill>
              <a:latin typeface="Calibri"/>
              <a:ea typeface="Calibri"/>
              <a:cs typeface="Calibri"/>
              <a:sym typeface="Calibri"/>
            </a:endParaRPr>
          </a:p>
          <a:p>
            <a:pPr indent="-228600" lvl="2" marL="114300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if we consider November 2018 as an example,</a:t>
            </a:r>
            <a:endParaRPr sz="1800">
              <a:solidFill>
                <a:schemeClr val="dk1"/>
              </a:solidFill>
              <a:latin typeface="Calibri"/>
              <a:ea typeface="Calibri"/>
              <a:cs typeface="Calibri"/>
              <a:sym typeface="Calibri"/>
            </a:endParaRPr>
          </a:p>
          <a:p>
            <a:pPr indent="-228600" lvl="2" marL="114300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yellow cab travelled 261625 km where pink cab covered 90910.5 km</a:t>
            </a:r>
            <a:endParaRPr sz="1800">
              <a:solidFill>
                <a:schemeClr val="dk1"/>
              </a:solidFill>
              <a:latin typeface="Calibri"/>
              <a:ea typeface="Calibri"/>
              <a:cs typeface="Calibri"/>
              <a:sym typeface="Calibri"/>
            </a:endParaRPr>
          </a:p>
          <a:p>
            <a:pPr indent="-228600" lvl="2" marL="114300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yellow cab traveled approximately 2.88 times more distance than the pink cab</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 name="Google Shape;209;p3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10" name="Google Shape;210;p30"/>
          <p:cNvSpPr txBox="1"/>
          <p:nvPr/>
        </p:nvSpPr>
        <p:spPr>
          <a:xfrm>
            <a:off x="838200" y="1578425"/>
            <a:ext cx="56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Cities visited by Pink Cab</a:t>
            </a:r>
            <a:endParaRPr b="1">
              <a:latin typeface="Calibri"/>
              <a:ea typeface="Calibri"/>
              <a:cs typeface="Calibri"/>
              <a:sym typeface="Calibri"/>
            </a:endParaRPr>
          </a:p>
        </p:txBody>
      </p:sp>
      <p:pic>
        <p:nvPicPr>
          <p:cNvPr id="211" name="Google Shape;211;p30"/>
          <p:cNvPicPr preferRelativeResize="0"/>
          <p:nvPr/>
        </p:nvPicPr>
        <p:blipFill>
          <a:blip r:embed="rId3">
            <a:alphaModFix/>
          </a:blip>
          <a:stretch>
            <a:fillRect/>
          </a:stretch>
        </p:blipFill>
        <p:spPr>
          <a:xfrm>
            <a:off x="3557013" y="2158900"/>
            <a:ext cx="5077976" cy="4276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 name="Google Shape;217;p3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18" name="Google Shape;218;p31"/>
          <p:cNvSpPr txBox="1"/>
          <p:nvPr/>
        </p:nvSpPr>
        <p:spPr>
          <a:xfrm>
            <a:off x="838200" y="1578425"/>
            <a:ext cx="56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Cities visited</a:t>
            </a:r>
            <a:r>
              <a:rPr b="1" lang="en-US" sz="1800">
                <a:solidFill>
                  <a:schemeClr val="dk1"/>
                </a:solidFill>
                <a:latin typeface="Calibri"/>
                <a:ea typeface="Calibri"/>
                <a:cs typeface="Calibri"/>
                <a:sym typeface="Calibri"/>
              </a:rPr>
              <a:t> by Yellow Cab</a:t>
            </a:r>
            <a:endParaRPr b="1">
              <a:latin typeface="Calibri"/>
              <a:ea typeface="Calibri"/>
              <a:cs typeface="Calibri"/>
              <a:sym typeface="Calibri"/>
            </a:endParaRPr>
          </a:p>
        </p:txBody>
      </p:sp>
      <p:pic>
        <p:nvPicPr>
          <p:cNvPr id="219" name="Google Shape;219;p31"/>
          <p:cNvPicPr preferRelativeResize="0"/>
          <p:nvPr/>
        </p:nvPicPr>
        <p:blipFill>
          <a:blip r:embed="rId3">
            <a:alphaModFix/>
          </a:blip>
          <a:stretch>
            <a:fillRect/>
          </a:stretch>
        </p:blipFill>
        <p:spPr>
          <a:xfrm>
            <a:off x="3620838" y="2162575"/>
            <a:ext cx="4950325" cy="4400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ctrTitle"/>
          </p:nvPr>
        </p:nvSpPr>
        <p:spPr>
          <a:xfrm>
            <a:off x="-1" y="0"/>
            <a:ext cx="5733142" cy="6858002"/>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br>
              <a:rPr lang="en-US"/>
            </a:br>
            <a:br>
              <a:rPr lang="en-US"/>
            </a:br>
            <a:br>
              <a:rPr lang="en-US"/>
            </a:br>
            <a:r>
              <a:rPr b="1" lang="en-US">
                <a:solidFill>
                  <a:srgbClr val="FF6600"/>
                </a:solidFill>
              </a:rPr>
              <a:t>Agenda</a:t>
            </a:r>
            <a:endParaRPr/>
          </a:p>
        </p:txBody>
      </p:sp>
      <p:sp>
        <p:nvSpPr>
          <p:cNvPr id="91" name="Google Shape;91;p14"/>
          <p:cNvSpPr txBox="1"/>
          <p:nvPr>
            <p:ph idx="1" type="subTitle"/>
          </p:nvPr>
        </p:nvSpPr>
        <p:spPr>
          <a:xfrm>
            <a:off x="5733142" y="0"/>
            <a:ext cx="6458857" cy="6858004"/>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solidFill>
                <a:srgbClr val="FF6600"/>
              </a:solidFill>
            </a:endParaRPr>
          </a:p>
          <a:p>
            <a:pPr indent="0" lvl="0" marL="0" rtl="0" algn="just">
              <a:lnSpc>
                <a:spcPct val="90000"/>
              </a:lnSpc>
              <a:spcBef>
                <a:spcPts val="1000"/>
              </a:spcBef>
              <a:spcAft>
                <a:spcPts val="0"/>
              </a:spcAft>
              <a:buClr>
                <a:srgbClr val="FF6600"/>
              </a:buClr>
              <a:buSzPts val="2400"/>
              <a:buNone/>
            </a:pPr>
            <a:r>
              <a:rPr lang="en-US">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a:t>
            </a:r>
            <a:endParaRPr sz="2800">
              <a:solidFill>
                <a:srgbClr val="FF6600"/>
              </a:solidFill>
            </a:endParaRPr>
          </a:p>
          <a:p>
            <a:pPr indent="0" lvl="0" marL="457200" rtl="0" algn="just">
              <a:lnSpc>
                <a:spcPct val="90000"/>
              </a:lnSpc>
              <a:spcBef>
                <a:spcPts val="1000"/>
              </a:spcBef>
              <a:spcAft>
                <a:spcPts val="0"/>
              </a:spcAft>
              <a:buClr>
                <a:srgbClr val="FF6600"/>
              </a:buClr>
              <a:buSzPts val="2800"/>
              <a:buNone/>
            </a:pPr>
            <a:r>
              <a:rPr lang="en-US" sz="2800">
                <a:solidFill>
                  <a:srgbClr val="FF6600"/>
                </a:solidFill>
              </a:rPr>
              <a:t>   Case Study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Understanding datasets</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EDA</a:t>
            </a:r>
            <a:r>
              <a:rPr lang="en-US"/>
              <a:t> </a:t>
            </a:r>
            <a:r>
              <a:rPr lang="en-US" sz="2800">
                <a:solidFill>
                  <a:srgbClr val="FF6600"/>
                </a:solidFill>
              </a:rPr>
              <a:t>and Summary</a:t>
            </a:r>
            <a:endParaRPr/>
          </a:p>
          <a:p>
            <a:pPr indent="0" lvl="0" marL="0" rtl="0" algn="just">
              <a:lnSpc>
                <a:spcPct val="90000"/>
              </a:lnSpc>
              <a:spcBef>
                <a:spcPts val="1000"/>
              </a:spcBef>
              <a:spcAft>
                <a:spcPts val="0"/>
              </a:spcAft>
              <a:buClr>
                <a:srgbClr val="FF6600"/>
              </a:buClr>
              <a:buSzPts val="2800"/>
              <a:buNone/>
            </a:pPr>
            <a:r>
              <a:rPr lang="en-US" sz="2800">
                <a:solidFill>
                  <a:srgbClr val="FF6600"/>
                </a:solidFill>
              </a:rPr>
              <a:t>         Recommendations</a:t>
            </a:r>
            <a:endParaRPr/>
          </a:p>
          <a:p>
            <a:pPr indent="0" lvl="0" marL="0" rtl="0" algn="ctr">
              <a:lnSpc>
                <a:spcPct val="90000"/>
              </a:lnSpc>
              <a:spcBef>
                <a:spcPts val="1000"/>
              </a:spcBef>
              <a:spcAft>
                <a:spcPts val="0"/>
              </a:spcAft>
              <a:buClr>
                <a:schemeClr val="dk1"/>
              </a:buClr>
              <a:buSzPts val="3200"/>
              <a:buNone/>
            </a:pPr>
            <a:r>
              <a:t/>
            </a:r>
            <a:endParaRPr sz="3200">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a:p>
            <a:pPr indent="0" lvl="0" marL="0" rtl="0" algn="ctr">
              <a:lnSpc>
                <a:spcPct val="90000"/>
              </a:lnSpc>
              <a:spcBef>
                <a:spcPts val="1000"/>
              </a:spcBef>
              <a:spcAft>
                <a:spcPts val="0"/>
              </a:spcAft>
              <a:buClr>
                <a:schemeClr val="dk1"/>
              </a:buClr>
              <a:buSzPts val="2400"/>
              <a:buNone/>
            </a:pPr>
            <a:r>
              <a:t/>
            </a:r>
            <a:endParaRPr>
              <a:solidFill>
                <a:srgbClr val="FF6600"/>
              </a:solidFill>
            </a:endParaRPr>
          </a:p>
        </p:txBody>
      </p:sp>
      <p:pic>
        <p:nvPicPr>
          <p:cNvPr id="92" name="Google Shape;92;p14"/>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 name="Google Shape;225;p3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26" name="Google Shape;226;p32"/>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Compare Yellow cab and Pink cab in terms of visiting Cities</a:t>
            </a:r>
            <a:endParaRPr b="1">
              <a:latin typeface="Calibri"/>
              <a:ea typeface="Calibri"/>
              <a:cs typeface="Calibri"/>
              <a:sym typeface="Calibri"/>
            </a:endParaRPr>
          </a:p>
        </p:txBody>
      </p:sp>
      <p:sp>
        <p:nvSpPr>
          <p:cNvPr id="227" name="Google Shape;227;p32"/>
          <p:cNvSpPr txBox="1"/>
          <p:nvPr/>
        </p:nvSpPr>
        <p:spPr>
          <a:xfrm>
            <a:off x="838200" y="2166250"/>
            <a:ext cx="10265100" cy="24360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Char char="•"/>
            </a:pPr>
            <a:r>
              <a:rPr lang="en-US" sz="1800">
                <a:solidFill>
                  <a:schemeClr val="dk1"/>
                </a:solidFill>
                <a:latin typeface="Calibri"/>
                <a:ea typeface="Calibri"/>
                <a:cs typeface="Calibri"/>
                <a:sym typeface="Calibri"/>
              </a:rPr>
              <a:t>When analyzing the data of the three years from 2016 to 2018, it can be observed that the most frequently visited city by the Pink Cab is Los Angeles, accounting for approximately 23.5% of total visits. However, when comparing this data to that of the Yellow Cab, it is clear that the number of visits to Los Angeles by the Pink Cab is significantly lower than the number of visits to New York by the Yellow Cab (31.5%).</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second most visited city for the Pink Cab is San Diego, at 12.6%, while for the Yellow Cab it is Chicago (17.2%).</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These figures also indicate that the </a:t>
            </a:r>
            <a:r>
              <a:rPr b="1" lang="en-US" sz="1800">
                <a:solidFill>
                  <a:schemeClr val="dk1"/>
                </a:solidFill>
                <a:latin typeface="Calibri"/>
                <a:ea typeface="Calibri"/>
                <a:cs typeface="Calibri"/>
                <a:sym typeface="Calibri"/>
              </a:rPr>
              <a:t>Pink Cab</a:t>
            </a:r>
            <a:r>
              <a:rPr lang="en-US" sz="1800">
                <a:solidFill>
                  <a:schemeClr val="dk1"/>
                </a:solidFill>
                <a:latin typeface="Calibri"/>
                <a:ea typeface="Calibri"/>
                <a:cs typeface="Calibri"/>
                <a:sym typeface="Calibri"/>
              </a:rPr>
              <a:t> is </a:t>
            </a:r>
            <a:r>
              <a:rPr b="1" lang="en-US" sz="1800">
                <a:solidFill>
                  <a:schemeClr val="dk1"/>
                </a:solidFill>
                <a:latin typeface="Calibri"/>
                <a:ea typeface="Calibri"/>
                <a:cs typeface="Calibri"/>
                <a:sym typeface="Calibri"/>
              </a:rPr>
              <a:t>less popular</a:t>
            </a:r>
            <a:r>
              <a:rPr lang="en-US" sz="1800">
                <a:solidFill>
                  <a:schemeClr val="dk1"/>
                </a:solidFill>
                <a:latin typeface="Calibri"/>
                <a:ea typeface="Calibri"/>
                <a:cs typeface="Calibri"/>
                <a:sym typeface="Calibri"/>
              </a:rPr>
              <a:t> than the </a:t>
            </a:r>
            <a:r>
              <a:rPr b="1" lang="en-US" sz="1800">
                <a:solidFill>
                  <a:schemeClr val="dk1"/>
                </a:solidFill>
                <a:latin typeface="Calibri"/>
                <a:ea typeface="Calibri"/>
                <a:cs typeface="Calibri"/>
                <a:sym typeface="Calibri"/>
              </a:rPr>
              <a:t>Yellow Cab</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3"/>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33"/>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34" name="Google Shape;234;p33"/>
          <p:cNvSpPr txBox="1"/>
          <p:nvPr/>
        </p:nvSpPr>
        <p:spPr>
          <a:xfrm>
            <a:off x="838200" y="1578425"/>
            <a:ext cx="69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Heatmap to see the correlations between the features of </a:t>
            </a:r>
            <a:r>
              <a:rPr b="1" lang="en-US" sz="1800">
                <a:solidFill>
                  <a:schemeClr val="dk1"/>
                </a:solidFill>
                <a:latin typeface="Calibri"/>
                <a:ea typeface="Calibri"/>
                <a:cs typeface="Calibri"/>
                <a:sym typeface="Calibri"/>
              </a:rPr>
              <a:t> Yellow Cab</a:t>
            </a:r>
            <a:endParaRPr b="1">
              <a:latin typeface="Calibri"/>
              <a:ea typeface="Calibri"/>
              <a:cs typeface="Calibri"/>
              <a:sym typeface="Calibri"/>
            </a:endParaRPr>
          </a:p>
        </p:txBody>
      </p:sp>
      <p:pic>
        <p:nvPicPr>
          <p:cNvPr id="235" name="Google Shape;235;p33"/>
          <p:cNvPicPr preferRelativeResize="0"/>
          <p:nvPr/>
        </p:nvPicPr>
        <p:blipFill>
          <a:blip r:embed="rId3">
            <a:alphaModFix/>
          </a:blip>
          <a:stretch>
            <a:fillRect/>
          </a:stretch>
        </p:blipFill>
        <p:spPr>
          <a:xfrm>
            <a:off x="3404300" y="2040125"/>
            <a:ext cx="5383389" cy="45130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1" name="Google Shape;241;p34"/>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42" name="Google Shape;242;p34"/>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Analyze the correlations of</a:t>
            </a:r>
            <a:r>
              <a:rPr b="1" lang="en-US" sz="1800">
                <a:solidFill>
                  <a:schemeClr val="dk1"/>
                </a:solidFill>
                <a:latin typeface="Calibri"/>
                <a:ea typeface="Calibri"/>
                <a:cs typeface="Calibri"/>
                <a:sym typeface="Calibri"/>
              </a:rPr>
              <a:t> Yellow cab</a:t>
            </a:r>
            <a:endParaRPr b="1">
              <a:latin typeface="Calibri"/>
              <a:ea typeface="Calibri"/>
              <a:cs typeface="Calibri"/>
              <a:sym typeface="Calibri"/>
            </a:endParaRPr>
          </a:p>
        </p:txBody>
      </p:sp>
      <p:sp>
        <p:nvSpPr>
          <p:cNvPr id="243" name="Google Shape;243;p34"/>
          <p:cNvSpPr txBox="1"/>
          <p:nvPr/>
        </p:nvSpPr>
        <p:spPr>
          <a:xfrm>
            <a:off x="838200" y="2166250"/>
            <a:ext cx="10265100" cy="16881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KM Travelled, </a:t>
            </a:r>
            <a:r>
              <a:rPr lang="en-US" sz="1800">
                <a:solidFill>
                  <a:schemeClr val="dk1"/>
                </a:solidFill>
                <a:latin typeface="Calibri"/>
                <a:ea typeface="Calibri"/>
                <a:cs typeface="Calibri"/>
                <a:sym typeface="Calibri"/>
              </a:rPr>
              <a:t>Price Charged, Cost of Trip, and profit</a:t>
            </a:r>
            <a:r>
              <a:rPr lang="en-US" sz="1800">
                <a:solidFill>
                  <a:schemeClr val="dk1"/>
                </a:solidFill>
                <a:latin typeface="Calibri"/>
                <a:ea typeface="Calibri"/>
                <a:cs typeface="Calibri"/>
                <a:sym typeface="Calibri"/>
              </a:rPr>
              <a:t> are positively </a:t>
            </a:r>
            <a:r>
              <a:rPr lang="en-US" sz="1800">
                <a:solidFill>
                  <a:schemeClr val="dk1"/>
                </a:solidFill>
                <a:latin typeface="Calibri"/>
                <a:ea typeface="Calibri"/>
                <a:cs typeface="Calibri"/>
                <a:sym typeface="Calibri"/>
              </a:rPr>
              <a:t>and strongly</a:t>
            </a:r>
            <a:r>
              <a:rPr lang="en-US" sz="1800">
                <a:solidFill>
                  <a:schemeClr val="dk1"/>
                </a:solidFill>
                <a:latin typeface="Calibri"/>
                <a:ea typeface="Calibri"/>
                <a:cs typeface="Calibri"/>
                <a:sym typeface="Calibri"/>
              </a:rPr>
              <a:t> correlated.</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It seems reasonable since the more you will travel, the more you could charge money and make more profit.</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We can conclude that the more users, the more KM travelled, the more Price Charged and therefore, the more profit.</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 name="Google Shape;249;p35"/>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50" name="Google Shape;250;p35"/>
          <p:cNvSpPr txBox="1"/>
          <p:nvPr/>
        </p:nvSpPr>
        <p:spPr>
          <a:xfrm>
            <a:off x="838200" y="1578425"/>
            <a:ext cx="69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Heatmap to see the correlations between the features of  Pink Cab</a:t>
            </a:r>
            <a:endParaRPr b="1">
              <a:latin typeface="Calibri"/>
              <a:ea typeface="Calibri"/>
              <a:cs typeface="Calibri"/>
              <a:sym typeface="Calibri"/>
            </a:endParaRPr>
          </a:p>
        </p:txBody>
      </p:sp>
      <p:pic>
        <p:nvPicPr>
          <p:cNvPr id="251" name="Google Shape;251;p35"/>
          <p:cNvPicPr preferRelativeResize="0"/>
          <p:nvPr/>
        </p:nvPicPr>
        <p:blipFill>
          <a:blip r:embed="rId3">
            <a:alphaModFix/>
          </a:blip>
          <a:stretch>
            <a:fillRect/>
          </a:stretch>
        </p:blipFill>
        <p:spPr>
          <a:xfrm>
            <a:off x="3404300" y="2040115"/>
            <a:ext cx="5383389" cy="45130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7" name="Google Shape;257;p36"/>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58" name="Google Shape;258;p36"/>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Analyze the correlations of Pink cab</a:t>
            </a:r>
            <a:endParaRPr b="1">
              <a:latin typeface="Calibri"/>
              <a:ea typeface="Calibri"/>
              <a:cs typeface="Calibri"/>
              <a:sym typeface="Calibri"/>
            </a:endParaRPr>
          </a:p>
        </p:txBody>
      </p:sp>
      <p:sp>
        <p:nvSpPr>
          <p:cNvPr id="259" name="Google Shape;259;p36"/>
          <p:cNvSpPr txBox="1"/>
          <p:nvPr/>
        </p:nvSpPr>
        <p:spPr>
          <a:xfrm>
            <a:off x="838200" y="2166250"/>
            <a:ext cx="10265100" cy="10611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KM Travelled, Price Charged, Cost of Trip, and profit are positively and strongly correlated.</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It seems reasonable since the more you will travel, the more you could charge money and make more profit.</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3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66" name="Google Shape;266;p37"/>
          <p:cNvSpPr txBox="1"/>
          <p:nvPr/>
        </p:nvSpPr>
        <p:spPr>
          <a:xfrm>
            <a:off x="838200" y="1578425"/>
            <a:ext cx="69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Identifying Outliers using Box-plots with respect to Price Charged</a:t>
            </a:r>
            <a:endParaRPr b="1">
              <a:latin typeface="Calibri"/>
              <a:ea typeface="Calibri"/>
              <a:cs typeface="Calibri"/>
              <a:sym typeface="Calibri"/>
            </a:endParaRPr>
          </a:p>
        </p:txBody>
      </p:sp>
      <p:pic>
        <p:nvPicPr>
          <p:cNvPr id="267" name="Google Shape;267;p37"/>
          <p:cNvPicPr preferRelativeResize="0"/>
          <p:nvPr/>
        </p:nvPicPr>
        <p:blipFill>
          <a:blip r:embed="rId3">
            <a:alphaModFix/>
          </a:blip>
          <a:stretch>
            <a:fillRect/>
          </a:stretch>
        </p:blipFill>
        <p:spPr>
          <a:xfrm>
            <a:off x="1516449" y="2437900"/>
            <a:ext cx="9159098" cy="3677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p38"/>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74" name="Google Shape;274;p38"/>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Analyze the outliers of  both Yellow and Pink cab</a:t>
            </a:r>
            <a:endParaRPr b="1">
              <a:latin typeface="Calibri"/>
              <a:ea typeface="Calibri"/>
              <a:cs typeface="Calibri"/>
              <a:sym typeface="Calibri"/>
            </a:endParaRPr>
          </a:p>
        </p:txBody>
      </p:sp>
      <p:sp>
        <p:nvSpPr>
          <p:cNvPr id="275" name="Google Shape;275;p38"/>
          <p:cNvSpPr txBox="1"/>
          <p:nvPr/>
        </p:nvSpPr>
        <p:spPr>
          <a:xfrm>
            <a:off x="838200" y="2166250"/>
            <a:ext cx="10265100" cy="13104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Despite the presence of outliers in both box plots, I chose to retain them as they provide a more comprehensive view of the company that charges higher prices.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comparison of these box plots illustrates that, on average, the yellow cab charges more than the pink cab.</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3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82" name="Google Shape;282;p39"/>
          <p:cNvSpPr txBox="1"/>
          <p:nvPr/>
        </p:nvSpPr>
        <p:spPr>
          <a:xfrm>
            <a:off x="838200" y="1578425"/>
            <a:ext cx="69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Analyzing Yellow cab </a:t>
            </a:r>
            <a:r>
              <a:rPr b="1" lang="en-US" sz="1800">
                <a:solidFill>
                  <a:schemeClr val="dk1"/>
                </a:solidFill>
                <a:latin typeface="Calibri"/>
                <a:ea typeface="Calibri"/>
                <a:cs typeface="Calibri"/>
                <a:sym typeface="Calibri"/>
              </a:rPr>
              <a:t>and Pink cab with respect to </a:t>
            </a:r>
            <a:r>
              <a:rPr b="1" lang="en-US" sz="1800">
                <a:solidFill>
                  <a:schemeClr val="dk1"/>
                </a:solidFill>
                <a:latin typeface="Calibri"/>
                <a:ea typeface="Calibri"/>
                <a:cs typeface="Calibri"/>
                <a:sym typeface="Calibri"/>
              </a:rPr>
              <a:t>Total Transaction</a:t>
            </a:r>
            <a:endParaRPr b="1">
              <a:latin typeface="Calibri"/>
              <a:ea typeface="Calibri"/>
              <a:cs typeface="Calibri"/>
              <a:sym typeface="Calibri"/>
            </a:endParaRPr>
          </a:p>
        </p:txBody>
      </p:sp>
      <p:pic>
        <p:nvPicPr>
          <p:cNvPr id="283" name="Google Shape;283;p39"/>
          <p:cNvPicPr preferRelativeResize="0"/>
          <p:nvPr/>
        </p:nvPicPr>
        <p:blipFill>
          <a:blip r:embed="rId3">
            <a:alphaModFix/>
          </a:blip>
          <a:stretch>
            <a:fillRect/>
          </a:stretch>
        </p:blipFill>
        <p:spPr>
          <a:xfrm>
            <a:off x="1630376" y="2300775"/>
            <a:ext cx="8931251" cy="39172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9" name="Google Shape;289;p4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90" name="Google Shape;290;p40"/>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Observation of the</a:t>
            </a:r>
            <a:r>
              <a:rPr b="1" lang="en-US" sz="1800">
                <a:solidFill>
                  <a:schemeClr val="dk1"/>
                </a:solidFill>
                <a:latin typeface="Calibri"/>
                <a:ea typeface="Calibri"/>
                <a:cs typeface="Calibri"/>
                <a:sym typeface="Calibri"/>
              </a:rPr>
              <a:t> yellow and pink cab in terms of </a:t>
            </a:r>
            <a:r>
              <a:rPr b="1" lang="en-US" sz="1800">
                <a:solidFill>
                  <a:schemeClr val="dk1"/>
                </a:solidFill>
                <a:latin typeface="Calibri"/>
                <a:ea typeface="Calibri"/>
                <a:cs typeface="Calibri"/>
                <a:sym typeface="Calibri"/>
              </a:rPr>
              <a:t>transaction</a:t>
            </a:r>
            <a:endParaRPr b="1">
              <a:latin typeface="Calibri"/>
              <a:ea typeface="Calibri"/>
              <a:cs typeface="Calibri"/>
              <a:sym typeface="Calibri"/>
            </a:endParaRPr>
          </a:p>
        </p:txBody>
      </p:sp>
      <p:sp>
        <p:nvSpPr>
          <p:cNvPr id="291" name="Google Shape;291;p40"/>
          <p:cNvSpPr txBox="1"/>
          <p:nvPr/>
        </p:nvSpPr>
        <p:spPr>
          <a:xfrm>
            <a:off x="838200" y="2166250"/>
            <a:ext cx="10265100" cy="10611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Based on the data presented in the plot, it can be inferred that the total number of transactions for the yellow cab is approximately three times greater than that of the pink cab for each year.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evidence suggests that the yellow cab is performing well in the market.</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4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298" name="Google Shape;298;p41"/>
          <p:cNvSpPr txBox="1"/>
          <p:nvPr/>
        </p:nvSpPr>
        <p:spPr>
          <a:xfrm>
            <a:off x="838200" y="1578425"/>
            <a:ext cx="69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Percentage of users per City</a:t>
            </a:r>
            <a:endParaRPr b="1">
              <a:latin typeface="Calibri"/>
              <a:ea typeface="Calibri"/>
              <a:cs typeface="Calibri"/>
              <a:sym typeface="Calibri"/>
            </a:endParaRPr>
          </a:p>
        </p:txBody>
      </p:sp>
      <p:pic>
        <p:nvPicPr>
          <p:cNvPr id="299" name="Google Shape;299;p41"/>
          <p:cNvPicPr preferRelativeResize="0"/>
          <p:nvPr/>
        </p:nvPicPr>
        <p:blipFill>
          <a:blip r:embed="rId3">
            <a:alphaModFix/>
          </a:blip>
          <a:stretch>
            <a:fillRect/>
          </a:stretch>
        </p:blipFill>
        <p:spPr>
          <a:xfrm>
            <a:off x="3890300" y="2246825"/>
            <a:ext cx="4411394" cy="4513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96" name="Shape 96"/>
        <p:cNvGrpSpPr/>
        <p:nvPr/>
      </p:nvGrpSpPr>
      <p:grpSpPr>
        <a:xfrm>
          <a:off x="0" y="0"/>
          <a:ext cx="0" cy="0"/>
          <a:chOff x="0" y="0"/>
          <a:chExt cx="0" cy="0"/>
        </a:xfrm>
      </p:grpSpPr>
      <p:pic>
        <p:nvPicPr>
          <p:cNvPr id="97" name="Google Shape;97;p15"/>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98" name="Google Shape;98;p15"/>
          <p:cNvSpPr txBox="1"/>
          <p:nvPr/>
        </p:nvSpPr>
        <p:spPr>
          <a:xfrm>
            <a:off x="4025704" y="2767200"/>
            <a:ext cx="4140600" cy="13236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Case Study</a:t>
            </a:r>
            <a:endParaRPr/>
          </a:p>
          <a:p>
            <a:pPr indent="0" lvl="0" marL="0" marR="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5" name="Google Shape;305;p4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06" name="Google Shape;306;p42"/>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Users per City</a:t>
            </a:r>
            <a:endParaRPr b="1">
              <a:latin typeface="Calibri"/>
              <a:ea typeface="Calibri"/>
              <a:cs typeface="Calibri"/>
              <a:sym typeface="Calibri"/>
            </a:endParaRPr>
          </a:p>
        </p:txBody>
      </p:sp>
      <p:sp>
        <p:nvSpPr>
          <p:cNvPr id="307" name="Google Shape;307;p42"/>
          <p:cNvSpPr txBox="1"/>
          <p:nvPr/>
        </p:nvSpPr>
        <p:spPr>
          <a:xfrm>
            <a:off x="838200" y="2166250"/>
            <a:ext cx="10265100" cy="13104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From the graph, it can be observed that the cities of San Francisco, Washington, and Boston have the highest percentages of total users, with 33.93%, 32.14%, and 30.32% respectively.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These values represent the relative proportion of users that belong to each city among the total population of users in the sample.</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43"/>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14" name="Google Shape;314;p43"/>
          <p:cNvSpPr txBox="1"/>
          <p:nvPr/>
        </p:nvSpPr>
        <p:spPr>
          <a:xfrm>
            <a:off x="838200" y="1578425"/>
            <a:ext cx="69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Users by</a:t>
            </a:r>
            <a:r>
              <a:rPr b="1" lang="en-US" sz="1800">
                <a:solidFill>
                  <a:schemeClr val="dk1"/>
                </a:solidFill>
                <a:latin typeface="Calibri"/>
                <a:ea typeface="Calibri"/>
                <a:cs typeface="Calibri"/>
                <a:sym typeface="Calibri"/>
              </a:rPr>
              <a:t> Gender</a:t>
            </a:r>
            <a:endParaRPr b="1">
              <a:latin typeface="Calibri"/>
              <a:ea typeface="Calibri"/>
              <a:cs typeface="Calibri"/>
              <a:sym typeface="Calibri"/>
            </a:endParaRPr>
          </a:p>
        </p:txBody>
      </p:sp>
      <p:pic>
        <p:nvPicPr>
          <p:cNvPr id="315" name="Google Shape;315;p43"/>
          <p:cNvPicPr preferRelativeResize="0"/>
          <p:nvPr/>
        </p:nvPicPr>
        <p:blipFill>
          <a:blip r:embed="rId3">
            <a:alphaModFix/>
          </a:blip>
          <a:stretch>
            <a:fillRect/>
          </a:stretch>
        </p:blipFill>
        <p:spPr>
          <a:xfrm>
            <a:off x="3908263" y="2082725"/>
            <a:ext cx="4375481" cy="4513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4"/>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44"/>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22" name="Google Shape;322;p44"/>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Users by Gender</a:t>
            </a:r>
            <a:endParaRPr b="1">
              <a:latin typeface="Calibri"/>
              <a:ea typeface="Calibri"/>
              <a:cs typeface="Calibri"/>
              <a:sym typeface="Calibri"/>
            </a:endParaRPr>
          </a:p>
        </p:txBody>
      </p:sp>
      <p:sp>
        <p:nvSpPr>
          <p:cNvPr id="323" name="Google Shape;323;p44"/>
          <p:cNvSpPr txBox="1"/>
          <p:nvPr/>
        </p:nvSpPr>
        <p:spPr>
          <a:xfrm>
            <a:off x="838200" y="2166250"/>
            <a:ext cx="10265100" cy="16881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Based on the sample data, it can be observed that the proportion of male users among the total population is 54%, while the proportion of female users is 46%.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indicates that there is a higher representation of male users among the sample population, as compared to female users.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proportion of male users is greater than female users by 8%.</a:t>
            </a: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5"/>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45"/>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30" name="Google Shape;330;p45"/>
          <p:cNvSpPr txBox="1"/>
          <p:nvPr/>
        </p:nvSpPr>
        <p:spPr>
          <a:xfrm>
            <a:off x="838200" y="1578425"/>
            <a:ext cx="69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Users by Age</a:t>
            </a:r>
            <a:endParaRPr b="1">
              <a:latin typeface="Calibri"/>
              <a:ea typeface="Calibri"/>
              <a:cs typeface="Calibri"/>
              <a:sym typeface="Calibri"/>
            </a:endParaRPr>
          </a:p>
        </p:txBody>
      </p:sp>
      <p:pic>
        <p:nvPicPr>
          <p:cNvPr id="331" name="Google Shape;331;p45"/>
          <p:cNvPicPr preferRelativeResize="0"/>
          <p:nvPr/>
        </p:nvPicPr>
        <p:blipFill>
          <a:blip r:embed="rId3">
            <a:alphaModFix/>
          </a:blip>
          <a:stretch>
            <a:fillRect/>
          </a:stretch>
        </p:blipFill>
        <p:spPr>
          <a:xfrm>
            <a:off x="1326213" y="2132625"/>
            <a:ext cx="9539565" cy="45130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 name="Google Shape;337;p46"/>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38" name="Google Shape;338;p46"/>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Users by Gender</a:t>
            </a:r>
            <a:endParaRPr b="1">
              <a:latin typeface="Calibri"/>
              <a:ea typeface="Calibri"/>
              <a:cs typeface="Calibri"/>
              <a:sym typeface="Calibri"/>
            </a:endParaRPr>
          </a:p>
        </p:txBody>
      </p:sp>
      <p:sp>
        <p:nvSpPr>
          <p:cNvPr id="339" name="Google Shape;339;p46"/>
          <p:cNvSpPr txBox="1"/>
          <p:nvPr/>
        </p:nvSpPr>
        <p:spPr>
          <a:xfrm>
            <a:off x="838200" y="2166250"/>
            <a:ext cx="10265100" cy="19374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Based on the sample data, it can be observed that the service of these cab companies has a higher level of popularity among individuals within the age range of 18-40, as compared to those within the age range of 41-65.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proportion of registered customers within the age range of </a:t>
            </a:r>
            <a:r>
              <a:rPr b="1" lang="en-US" sz="1800">
                <a:solidFill>
                  <a:schemeClr val="dk1"/>
                </a:solidFill>
                <a:latin typeface="Calibri"/>
                <a:ea typeface="Calibri"/>
                <a:cs typeface="Calibri"/>
                <a:sym typeface="Calibri"/>
              </a:rPr>
              <a:t>18-40</a:t>
            </a:r>
            <a:r>
              <a:rPr lang="en-US" sz="1800">
                <a:solidFill>
                  <a:schemeClr val="dk1"/>
                </a:solidFill>
                <a:latin typeface="Calibri"/>
                <a:ea typeface="Calibri"/>
                <a:cs typeface="Calibri"/>
                <a:sym typeface="Calibri"/>
              </a:rPr>
              <a:t> is approximately </a:t>
            </a:r>
            <a:r>
              <a:rPr b="1" lang="en-US" sz="1800">
                <a:solidFill>
                  <a:schemeClr val="dk1"/>
                </a:solidFill>
                <a:latin typeface="Calibri"/>
                <a:ea typeface="Calibri"/>
                <a:cs typeface="Calibri"/>
                <a:sym typeface="Calibri"/>
              </a:rPr>
              <a:t>three times</a:t>
            </a:r>
            <a:r>
              <a:rPr lang="en-US" sz="1800">
                <a:solidFill>
                  <a:schemeClr val="dk1"/>
                </a:solidFill>
                <a:latin typeface="Calibri"/>
                <a:ea typeface="Calibri"/>
                <a:cs typeface="Calibri"/>
                <a:sym typeface="Calibri"/>
              </a:rPr>
              <a:t> higher than that of the </a:t>
            </a:r>
            <a:r>
              <a:rPr b="1" lang="en-US" sz="1800">
                <a:solidFill>
                  <a:schemeClr val="dk1"/>
                </a:solidFill>
                <a:latin typeface="Calibri"/>
                <a:ea typeface="Calibri"/>
                <a:cs typeface="Calibri"/>
                <a:sym typeface="Calibri"/>
              </a:rPr>
              <a:t>older group</a:t>
            </a: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suggests that the service is more utilized by younger individuals.</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7"/>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47"/>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46" name="Google Shape;346;p47"/>
          <p:cNvSpPr txBox="1"/>
          <p:nvPr/>
        </p:nvSpPr>
        <p:spPr>
          <a:xfrm>
            <a:off x="838200" y="1578425"/>
            <a:ext cx="69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Users by Payment method preferences</a:t>
            </a:r>
            <a:endParaRPr b="1" sz="1800">
              <a:solidFill>
                <a:schemeClr val="dk1"/>
              </a:solidFill>
              <a:latin typeface="Calibri"/>
              <a:ea typeface="Calibri"/>
              <a:cs typeface="Calibri"/>
              <a:sym typeface="Calibri"/>
            </a:endParaRPr>
          </a:p>
        </p:txBody>
      </p:sp>
      <p:pic>
        <p:nvPicPr>
          <p:cNvPr id="347" name="Google Shape;347;p47"/>
          <p:cNvPicPr preferRelativeResize="0"/>
          <p:nvPr/>
        </p:nvPicPr>
        <p:blipFill>
          <a:blip r:embed="rId3">
            <a:alphaModFix/>
          </a:blip>
          <a:stretch>
            <a:fillRect/>
          </a:stretch>
        </p:blipFill>
        <p:spPr>
          <a:xfrm>
            <a:off x="3908263" y="2172525"/>
            <a:ext cx="4375481" cy="45130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48"/>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54" name="Google Shape;354;p48"/>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Users by Payment method preferences</a:t>
            </a:r>
            <a:endParaRPr b="1">
              <a:latin typeface="Calibri"/>
              <a:ea typeface="Calibri"/>
              <a:cs typeface="Calibri"/>
              <a:sym typeface="Calibri"/>
            </a:endParaRPr>
          </a:p>
        </p:txBody>
      </p:sp>
      <p:sp>
        <p:nvSpPr>
          <p:cNvPr id="355" name="Google Shape;355;p48"/>
          <p:cNvSpPr txBox="1"/>
          <p:nvPr/>
        </p:nvSpPr>
        <p:spPr>
          <a:xfrm>
            <a:off x="838200" y="2166250"/>
            <a:ext cx="10265100" cy="16881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Based on the sample data, it can be observed that the majority of customers (60%) prefer to pay with card, as opposed to cash (40%).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indicates a trend towards increased usage of card payments and decreased usage of cash payments among customers.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data highlights the growing popularity of card payments among users.</a:t>
            </a:r>
            <a:endParaRPr sz="1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4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62" name="Google Shape;362;p49"/>
          <p:cNvSpPr txBox="1"/>
          <p:nvPr/>
        </p:nvSpPr>
        <p:spPr>
          <a:xfrm>
            <a:off x="838200" y="1578425"/>
            <a:ext cx="6908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Cab preference</a:t>
            </a:r>
            <a:r>
              <a:rPr b="1" lang="en-US" sz="1800">
                <a:solidFill>
                  <a:schemeClr val="dk1"/>
                </a:solidFill>
                <a:latin typeface="Calibri"/>
                <a:ea typeface="Calibri"/>
                <a:cs typeface="Calibri"/>
                <a:sym typeface="Calibri"/>
              </a:rPr>
              <a:t> by Gender</a:t>
            </a:r>
            <a:endParaRPr b="1" sz="1800">
              <a:solidFill>
                <a:schemeClr val="dk1"/>
              </a:solidFill>
              <a:latin typeface="Calibri"/>
              <a:ea typeface="Calibri"/>
              <a:cs typeface="Calibri"/>
              <a:sym typeface="Calibri"/>
            </a:endParaRPr>
          </a:p>
        </p:txBody>
      </p:sp>
      <p:pic>
        <p:nvPicPr>
          <p:cNvPr id="363" name="Google Shape;363;p49"/>
          <p:cNvPicPr preferRelativeResize="0"/>
          <p:nvPr/>
        </p:nvPicPr>
        <p:blipFill>
          <a:blip r:embed="rId3">
            <a:alphaModFix/>
          </a:blip>
          <a:stretch>
            <a:fillRect/>
          </a:stretch>
        </p:blipFill>
        <p:spPr>
          <a:xfrm>
            <a:off x="6858000" y="2246825"/>
            <a:ext cx="4362450" cy="3895725"/>
          </a:xfrm>
          <a:prstGeom prst="rect">
            <a:avLst/>
          </a:prstGeom>
          <a:noFill/>
          <a:ln>
            <a:noFill/>
          </a:ln>
        </p:spPr>
      </p:pic>
      <p:pic>
        <p:nvPicPr>
          <p:cNvPr id="364" name="Google Shape;364;p49"/>
          <p:cNvPicPr preferRelativeResize="0"/>
          <p:nvPr/>
        </p:nvPicPr>
        <p:blipFill>
          <a:blip r:embed="rId4">
            <a:alphaModFix/>
          </a:blip>
          <a:stretch>
            <a:fillRect/>
          </a:stretch>
        </p:blipFill>
        <p:spPr>
          <a:xfrm>
            <a:off x="838200" y="2246825"/>
            <a:ext cx="4562475" cy="38957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0"/>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50"/>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71" name="Google Shape;371;p50"/>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1800">
                <a:solidFill>
                  <a:schemeClr val="dk1"/>
                </a:solidFill>
                <a:latin typeface="Calibri"/>
                <a:ea typeface="Calibri"/>
                <a:cs typeface="Calibri"/>
                <a:sym typeface="Calibri"/>
              </a:rPr>
              <a:t>Cab preference by Gender</a:t>
            </a:r>
            <a:endParaRPr b="1">
              <a:latin typeface="Calibri"/>
              <a:ea typeface="Calibri"/>
              <a:cs typeface="Calibri"/>
              <a:sym typeface="Calibri"/>
            </a:endParaRPr>
          </a:p>
        </p:txBody>
      </p:sp>
      <p:sp>
        <p:nvSpPr>
          <p:cNvPr id="372" name="Google Shape;372;p50"/>
          <p:cNvSpPr txBox="1"/>
          <p:nvPr/>
        </p:nvSpPr>
        <p:spPr>
          <a:xfrm>
            <a:off x="838200" y="2166250"/>
            <a:ext cx="10265100" cy="23151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According to the data, it can be observed that the majority of female users (77.1%) prefer yellow cabs, while a minority (24.4%) prefer pink cabs.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This contradicts the prior assumption that females would prefer pink cabs over yellow ones.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It is important to note that this data is based on a sample of female users, and may not be representative of the entire population of female users.</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On the other hand, the proportion of males taking service from the yellow cab (75.6%) is statistically significantly higher than the proportion of males taking service from the pink cab (24.4%).</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376" name="Shape 376"/>
        <p:cNvGrpSpPr/>
        <p:nvPr/>
      </p:nvGrpSpPr>
      <p:grpSpPr>
        <a:xfrm>
          <a:off x="0" y="0"/>
          <a:ext cx="0" cy="0"/>
          <a:chOff x="0" y="0"/>
          <a:chExt cx="0" cy="0"/>
        </a:xfrm>
      </p:grpSpPr>
      <p:pic>
        <p:nvPicPr>
          <p:cNvPr id="377" name="Google Shape;377;p5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378" name="Google Shape;378;p51"/>
          <p:cNvSpPr txBox="1"/>
          <p:nvPr/>
        </p:nvSpPr>
        <p:spPr>
          <a:xfrm>
            <a:off x="2966400" y="2874900"/>
            <a:ext cx="6259200" cy="11082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Recommendation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800"/>
              <a:buChar char="•"/>
            </a:pPr>
            <a:r>
              <a:rPr lang="en-US" sz="1800"/>
              <a:t>As a private equity firm based in the United States, XYZ is considering investing in the rapidly growing taxi industry, given the presence of numerous key players in the market.</a:t>
            </a:r>
            <a:endParaRPr/>
          </a:p>
          <a:p>
            <a:pPr indent="0" lvl="0" marL="0" rtl="0" algn="just">
              <a:lnSpc>
                <a:spcPct val="90000"/>
              </a:lnSpc>
              <a:spcBef>
                <a:spcPts val="1000"/>
              </a:spcBef>
              <a:spcAft>
                <a:spcPts val="0"/>
              </a:spcAft>
              <a:buClr>
                <a:schemeClr val="dk1"/>
              </a:buClr>
              <a:buSzPts val="1800"/>
              <a:buNone/>
            </a:pPr>
            <a:r>
              <a:t/>
            </a:r>
            <a:endParaRPr sz="1800"/>
          </a:p>
          <a:p>
            <a:pPr indent="-228600" lvl="0" marL="228600" rtl="0" algn="just">
              <a:lnSpc>
                <a:spcPct val="90000"/>
              </a:lnSpc>
              <a:spcBef>
                <a:spcPts val="1000"/>
              </a:spcBef>
              <a:spcAft>
                <a:spcPts val="0"/>
              </a:spcAft>
              <a:buClr>
                <a:schemeClr val="dk1"/>
              </a:buClr>
              <a:buSzPts val="1800"/>
              <a:buChar char="•"/>
            </a:pPr>
            <a:r>
              <a:rPr b="1" lang="en-US" sz="1800"/>
              <a:t>Responsibility:</a:t>
            </a:r>
            <a:r>
              <a:rPr lang="en-US" sz="1800"/>
              <a:t> In order to assist XYZ firm in selecting the appropriate company to invest in, I must furnish them with actionable insights.</a:t>
            </a:r>
            <a:endParaRPr/>
          </a:p>
          <a:p>
            <a:pPr indent="-114300" lvl="0" marL="228600" rtl="0" algn="just">
              <a:lnSpc>
                <a:spcPct val="90000"/>
              </a:lnSpc>
              <a:spcBef>
                <a:spcPts val="1000"/>
              </a:spcBef>
              <a:spcAft>
                <a:spcPts val="0"/>
              </a:spcAft>
              <a:buClr>
                <a:schemeClr val="dk1"/>
              </a:buClr>
              <a:buSzPts val="1800"/>
              <a:buNone/>
            </a:pPr>
            <a:r>
              <a:t/>
            </a:r>
            <a:endParaRPr sz="1800"/>
          </a:p>
          <a:p>
            <a:pPr indent="0" lvl="0" marL="0" rtl="0" algn="just">
              <a:lnSpc>
                <a:spcPct val="90000"/>
              </a:lnSpc>
              <a:spcBef>
                <a:spcPts val="1000"/>
              </a:spcBef>
              <a:spcAft>
                <a:spcPts val="0"/>
              </a:spcAft>
              <a:buClr>
                <a:schemeClr val="dk1"/>
              </a:buClr>
              <a:buSzPts val="1800"/>
              <a:buNone/>
            </a:pPr>
            <a:r>
              <a:rPr lang="en-US" sz="1800"/>
              <a:t>The analysis has been divided into three parts:</a:t>
            </a:r>
            <a:endParaRPr sz="1800"/>
          </a:p>
          <a:p>
            <a:pPr indent="-228600" lvl="0" marL="228600" rtl="0" algn="just">
              <a:lnSpc>
                <a:spcPct val="90000"/>
              </a:lnSpc>
              <a:spcBef>
                <a:spcPts val="1000"/>
              </a:spcBef>
              <a:spcAft>
                <a:spcPts val="0"/>
              </a:spcAft>
              <a:buSzPts val="1800"/>
              <a:buChar char="•"/>
            </a:pPr>
            <a:r>
              <a:rPr lang="en-US" sz="1800"/>
              <a:t>Understanding and Pre-processing Datasets </a:t>
            </a:r>
            <a:endParaRPr/>
          </a:p>
          <a:p>
            <a:pPr indent="-228600" lvl="0" marL="228600" rtl="0" algn="just">
              <a:lnSpc>
                <a:spcPct val="90000"/>
              </a:lnSpc>
              <a:spcBef>
                <a:spcPts val="1000"/>
              </a:spcBef>
              <a:spcAft>
                <a:spcPts val="0"/>
              </a:spcAft>
              <a:buClr>
                <a:schemeClr val="dk1"/>
              </a:buClr>
              <a:buSzPts val="1800"/>
              <a:buChar char="•"/>
            </a:pPr>
            <a:r>
              <a:rPr lang="en-US" sz="1800"/>
              <a:t>Exploratory Data Analysis</a:t>
            </a:r>
            <a:r>
              <a:rPr lang="en-US" sz="1800"/>
              <a:t> </a:t>
            </a:r>
            <a:endParaRPr/>
          </a:p>
          <a:p>
            <a:pPr indent="-228600" lvl="0" marL="228600" rtl="0" algn="just">
              <a:lnSpc>
                <a:spcPct val="90000"/>
              </a:lnSpc>
              <a:spcBef>
                <a:spcPts val="1000"/>
              </a:spcBef>
              <a:spcAft>
                <a:spcPts val="0"/>
              </a:spcAft>
              <a:buClr>
                <a:schemeClr val="dk1"/>
              </a:buClr>
              <a:buSzPts val="1800"/>
              <a:buChar char="•"/>
            </a:pPr>
            <a:r>
              <a:rPr lang="en-US" sz="1800"/>
              <a:t>Recommendations for investment</a:t>
            </a:r>
            <a:endParaRPr/>
          </a:p>
        </p:txBody>
      </p:sp>
      <p:sp>
        <p:nvSpPr>
          <p:cNvPr id="104" name="Google Shape;104;p16"/>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5" name="Google Shape;105;p16"/>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Case Study: G2M-insight-for-Cab-Investment-firm</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52"/>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Recommendation</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
        <p:nvSpPr>
          <p:cNvPr id="385" name="Google Shape;385;p52"/>
          <p:cNvSpPr txBox="1"/>
          <p:nvPr/>
        </p:nvSpPr>
        <p:spPr>
          <a:xfrm>
            <a:off x="838200" y="1578425"/>
            <a:ext cx="685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Recommendation:</a:t>
            </a:r>
            <a:endParaRPr b="1">
              <a:latin typeface="Calibri"/>
              <a:ea typeface="Calibri"/>
              <a:cs typeface="Calibri"/>
              <a:sym typeface="Calibri"/>
            </a:endParaRPr>
          </a:p>
        </p:txBody>
      </p:sp>
      <p:sp>
        <p:nvSpPr>
          <p:cNvPr id="386" name="Google Shape;386;p52"/>
          <p:cNvSpPr txBox="1"/>
          <p:nvPr/>
        </p:nvSpPr>
        <p:spPr>
          <a:xfrm>
            <a:off x="838200" y="2166250"/>
            <a:ext cx="10265100" cy="3191400"/>
          </a:xfrm>
          <a:prstGeom prst="rect">
            <a:avLst/>
          </a:prstGeom>
          <a:noFill/>
          <a:ln>
            <a:noFill/>
          </a:ln>
        </p:spPr>
        <p:txBody>
          <a:bodyPr anchorCtr="0" anchor="t" bIns="91425" lIns="91425" spcFirstLastPara="1" rIns="91425" wrap="square" tIns="91425">
            <a:spAutoFit/>
          </a:bodyPr>
          <a:lstStyle/>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mean number of customers for the yellow cabs during the last quarter of each year is statistically significantly higher than the mean number of customers for the pink cabs.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A strong positive correlation was found between KM Travelled, Price Charged, Cost of Trip, and profit, suggesting that an increase in customers would result in an increase in profit for the cab company.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yellow cab had a higher proportion of city visits compared to the pink cab. The yellow cab had a higher proportion of users in both the Young (18-40) and Old (40-65) age groups compared to the pink cab.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The mean kilometers travelled by the yellow cab was approximately 2.88 times more than the mean kilometers travelled by the pink cab. </a:t>
            </a:r>
            <a:endParaRPr sz="1800">
              <a:solidFill>
                <a:schemeClr val="dk1"/>
              </a:solidFill>
              <a:latin typeface="Calibri"/>
              <a:ea typeface="Calibri"/>
              <a:cs typeface="Calibri"/>
              <a:sym typeface="Calibri"/>
            </a:endParaRPr>
          </a:p>
          <a:p>
            <a:pPr indent="-228600" lvl="1" marL="685800" marR="0" rtl="0" algn="just">
              <a:lnSpc>
                <a:spcPct val="90000"/>
              </a:lnSpc>
              <a:spcBef>
                <a:spcPts val="100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Both male and female users had a higher preference for the yellow cab over the pink cab.</a:t>
            </a:r>
            <a:endParaRPr sz="1800">
              <a:solidFill>
                <a:schemeClr val="dk1"/>
              </a:solidFill>
              <a:latin typeface="Calibri"/>
              <a:ea typeface="Calibri"/>
              <a:cs typeface="Calibri"/>
              <a:sym typeface="Calibri"/>
            </a:endParaRPr>
          </a:p>
        </p:txBody>
      </p:sp>
      <p:sp>
        <p:nvSpPr>
          <p:cNvPr id="387" name="Google Shape;387;p52"/>
          <p:cNvSpPr txBox="1"/>
          <p:nvPr/>
        </p:nvSpPr>
        <p:spPr>
          <a:xfrm>
            <a:off x="838200" y="5540825"/>
            <a:ext cx="102651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Based on data analysis, it is concluded that the yellow cab has higher performance metrics than pink cab. Therefore, investing in the yellow cab would likely yield a higher return on investment.</a:t>
            </a:r>
            <a:endParaRPr b="1">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3"/>
          <p:cNvSpPr txBox="1"/>
          <p:nvPr>
            <p:ph type="ctrTitle"/>
          </p:nvPr>
        </p:nvSpPr>
        <p:spPr>
          <a:xfrm>
            <a:off x="-1" y="0"/>
            <a:ext cx="5733000" cy="6858000"/>
          </a:xfrm>
          <a:prstGeom prst="rect">
            <a:avLst/>
          </a:prstGeom>
          <a:solidFill>
            <a:srgbClr val="3B3B3B"/>
          </a:solid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b="1">
              <a:solidFill>
                <a:srgbClr val="3B3B3B"/>
              </a:solidFill>
            </a:endParaRPr>
          </a:p>
        </p:txBody>
      </p:sp>
      <p:pic>
        <p:nvPicPr>
          <p:cNvPr id="393" name="Google Shape;393;p53"/>
          <p:cNvPicPr preferRelativeResize="0"/>
          <p:nvPr/>
        </p:nvPicPr>
        <p:blipFill rotWithShape="1">
          <a:blip r:embed="rId3">
            <a:alphaModFix/>
          </a:blip>
          <a:srcRect b="0" l="0" r="0" t="0"/>
          <a:stretch/>
        </p:blipFill>
        <p:spPr>
          <a:xfrm>
            <a:off x="0" y="5863771"/>
            <a:ext cx="1654627" cy="994232"/>
          </a:xfrm>
          <a:prstGeom prst="rect">
            <a:avLst/>
          </a:prstGeom>
          <a:noFill/>
          <a:ln>
            <a:noFill/>
          </a:ln>
        </p:spPr>
      </p:pic>
      <p:sp>
        <p:nvSpPr>
          <p:cNvPr id="394" name="Google Shape;394;p53"/>
          <p:cNvSpPr txBox="1"/>
          <p:nvPr>
            <p:ph idx="1" type="subTitle"/>
          </p:nvPr>
        </p:nvSpPr>
        <p:spPr>
          <a:xfrm>
            <a:off x="5152570" y="2481943"/>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09" name="Shape 109"/>
        <p:cNvGrpSpPr/>
        <p:nvPr/>
      </p:nvGrpSpPr>
      <p:grpSpPr>
        <a:xfrm>
          <a:off x="0" y="0"/>
          <a:ext cx="0" cy="0"/>
          <a:chOff x="0" y="0"/>
          <a:chExt cx="0" cy="0"/>
        </a:xfrm>
      </p:grpSpPr>
      <p:pic>
        <p:nvPicPr>
          <p:cNvPr id="110" name="Google Shape;110;p17"/>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111" name="Google Shape;111;p17"/>
          <p:cNvSpPr txBox="1"/>
          <p:nvPr/>
        </p:nvSpPr>
        <p:spPr>
          <a:xfrm>
            <a:off x="1938300" y="2367000"/>
            <a:ext cx="8315400" cy="21240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rgbClr val="FF6600"/>
                </a:solidFill>
                <a:latin typeface="Calibri"/>
                <a:ea typeface="Calibri"/>
                <a:cs typeface="Calibri"/>
                <a:sym typeface="Calibri"/>
              </a:rPr>
              <a:t>Understanding and Pre-processing 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1800"/>
              <a:buChar char="•"/>
            </a:pPr>
            <a:r>
              <a:rPr b="1" lang="en-US" sz="1800"/>
              <a:t>General Information:</a:t>
            </a:r>
            <a:endParaRPr b="1" sz="1800"/>
          </a:p>
          <a:p>
            <a:pPr indent="-228600" lvl="1" marL="685800" rtl="0" algn="just">
              <a:lnSpc>
                <a:spcPct val="90000"/>
              </a:lnSpc>
              <a:spcBef>
                <a:spcPts val="1000"/>
              </a:spcBef>
              <a:spcAft>
                <a:spcPts val="0"/>
              </a:spcAft>
              <a:buSzPts val="1800"/>
              <a:buChar char="•"/>
            </a:pPr>
            <a:r>
              <a:rPr lang="en-US" sz="1800"/>
              <a:t>The data of all four datasets are from 31/01/2016 to 31/12/2018</a:t>
            </a:r>
            <a:endParaRPr sz="1800"/>
          </a:p>
          <a:p>
            <a:pPr indent="-228600" lvl="1" marL="685800" rtl="0" algn="just">
              <a:lnSpc>
                <a:spcPct val="90000"/>
              </a:lnSpc>
              <a:spcBef>
                <a:spcPts val="1000"/>
              </a:spcBef>
              <a:spcAft>
                <a:spcPts val="0"/>
              </a:spcAft>
              <a:buSzPts val="1800"/>
              <a:buChar char="•"/>
            </a:pPr>
            <a:r>
              <a:rPr lang="en-US" sz="1800"/>
              <a:t>None of the datasets contain null values</a:t>
            </a:r>
            <a:endParaRPr sz="1800"/>
          </a:p>
          <a:p>
            <a:pPr indent="-228600" lvl="0" marL="228600" rtl="0" algn="just">
              <a:lnSpc>
                <a:spcPct val="90000"/>
              </a:lnSpc>
              <a:spcBef>
                <a:spcPts val="1000"/>
              </a:spcBef>
              <a:spcAft>
                <a:spcPts val="0"/>
              </a:spcAft>
              <a:buClr>
                <a:schemeClr val="dk1"/>
              </a:buClr>
              <a:buSzPts val="1800"/>
              <a:buChar char="•"/>
            </a:pPr>
            <a:r>
              <a:rPr b="1" lang="en-US" sz="1800"/>
              <a:t>Cab_Data.csv:</a:t>
            </a:r>
            <a:endParaRPr b="1" sz="1800"/>
          </a:p>
          <a:p>
            <a:pPr indent="-228600" lvl="1" marL="685800" rtl="0" algn="just">
              <a:lnSpc>
                <a:spcPct val="90000"/>
              </a:lnSpc>
              <a:spcBef>
                <a:spcPts val="1000"/>
              </a:spcBef>
              <a:spcAft>
                <a:spcPts val="0"/>
              </a:spcAft>
              <a:buSzPts val="1800"/>
              <a:buChar char="•"/>
            </a:pPr>
            <a:r>
              <a:rPr lang="en-US" sz="1800"/>
              <a:t>Observations: 359392,  Features: 7  </a:t>
            </a:r>
            <a:endParaRPr sz="1800"/>
          </a:p>
          <a:p>
            <a:pPr indent="-228600" lvl="1" marL="685800" rtl="0" algn="just">
              <a:lnSpc>
                <a:spcPct val="90000"/>
              </a:lnSpc>
              <a:spcBef>
                <a:spcPts val="1000"/>
              </a:spcBef>
              <a:spcAft>
                <a:spcPts val="0"/>
              </a:spcAft>
              <a:buSzPts val="1800"/>
              <a:buChar char="•"/>
            </a:pPr>
            <a:r>
              <a:rPr lang="en-US" sz="1800"/>
              <a:t>Changed the format of the Date to make </a:t>
            </a:r>
            <a:r>
              <a:rPr lang="en-US" sz="1800"/>
              <a:t>the data more readable e.g from 43465 to 2018-12-30</a:t>
            </a:r>
            <a:endParaRPr sz="1050">
              <a:highlight>
                <a:srgbClr val="FFFFFF"/>
              </a:highlight>
              <a:latin typeface="Arial"/>
              <a:ea typeface="Arial"/>
              <a:cs typeface="Arial"/>
              <a:sym typeface="Arial"/>
            </a:endParaRPr>
          </a:p>
          <a:p>
            <a:pPr indent="-228600" lvl="1" marL="685800" rtl="0" algn="just">
              <a:lnSpc>
                <a:spcPct val="90000"/>
              </a:lnSpc>
              <a:spcBef>
                <a:spcPts val="1000"/>
              </a:spcBef>
              <a:spcAft>
                <a:spcPts val="0"/>
              </a:spcAft>
              <a:buSzPts val="1800"/>
              <a:buChar char="•"/>
            </a:pPr>
            <a:r>
              <a:rPr lang="en-US" sz="1800"/>
              <a:t>Added new columns like month, year, profit into the dataset to understand and explore it better</a:t>
            </a:r>
            <a:endParaRPr sz="1800"/>
          </a:p>
          <a:p>
            <a:pPr indent="-228600" lvl="1" marL="685800" rtl="0" algn="just">
              <a:lnSpc>
                <a:spcPct val="90000"/>
              </a:lnSpc>
              <a:spcBef>
                <a:spcPts val="1000"/>
              </a:spcBef>
              <a:spcAft>
                <a:spcPts val="0"/>
              </a:spcAft>
              <a:buSzPts val="1800"/>
              <a:buChar char="•"/>
            </a:pPr>
            <a:r>
              <a:rPr lang="en-US" sz="1800"/>
              <a:t>Created two subsets: yellow_cab, pink_cab to put out significant amount of important information</a:t>
            </a:r>
            <a:endParaRPr sz="1800"/>
          </a:p>
        </p:txBody>
      </p:sp>
      <p:sp>
        <p:nvSpPr>
          <p:cNvPr id="117" name="Google Shape;117;p18"/>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18"/>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Understanding and Pre-processing Datasets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idx="1" type="body"/>
          </p:nvPr>
        </p:nvSpPr>
        <p:spPr>
          <a:xfrm>
            <a:off x="762000" y="1812608"/>
            <a:ext cx="10515600" cy="435120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1000"/>
              </a:spcBef>
              <a:spcAft>
                <a:spcPts val="0"/>
              </a:spcAft>
              <a:buClr>
                <a:schemeClr val="dk1"/>
              </a:buClr>
              <a:buSzPts val="1800"/>
              <a:buChar char="•"/>
            </a:pPr>
            <a:r>
              <a:rPr b="1" lang="en-US" sz="1800"/>
              <a:t>Dataset: City.csv</a:t>
            </a:r>
            <a:endParaRPr b="1" sz="1800"/>
          </a:p>
          <a:p>
            <a:pPr indent="-228600" lvl="1" marL="685800" rtl="0" algn="just">
              <a:lnSpc>
                <a:spcPct val="90000"/>
              </a:lnSpc>
              <a:spcBef>
                <a:spcPts val="1000"/>
              </a:spcBef>
              <a:spcAft>
                <a:spcPts val="0"/>
              </a:spcAft>
              <a:buSzPts val="1800"/>
              <a:buChar char="•"/>
            </a:pPr>
            <a:r>
              <a:rPr lang="en-US" sz="1800"/>
              <a:t>Observations 20, Features 3</a:t>
            </a:r>
            <a:endParaRPr sz="1800"/>
          </a:p>
          <a:p>
            <a:pPr indent="-228600" lvl="1" marL="685800" rtl="0" algn="just">
              <a:lnSpc>
                <a:spcPct val="90000"/>
              </a:lnSpc>
              <a:spcBef>
                <a:spcPts val="1000"/>
              </a:spcBef>
              <a:spcAft>
                <a:spcPts val="0"/>
              </a:spcAft>
              <a:buSzPts val="1800"/>
              <a:buChar char="•"/>
            </a:pPr>
            <a:r>
              <a:rPr lang="en-US" sz="1800"/>
              <a:t>Added a new column percent_users that shows the percentage of users in each city</a:t>
            </a:r>
            <a:endParaRPr sz="1800"/>
          </a:p>
          <a:p>
            <a:pPr indent="0" lvl="0" marL="0" rtl="0" algn="just">
              <a:lnSpc>
                <a:spcPct val="90000"/>
              </a:lnSpc>
              <a:spcBef>
                <a:spcPts val="1000"/>
              </a:spcBef>
              <a:spcAft>
                <a:spcPts val="0"/>
              </a:spcAft>
              <a:buNone/>
            </a:pPr>
            <a:r>
              <a:t/>
            </a:r>
            <a:endParaRPr sz="1800"/>
          </a:p>
          <a:p>
            <a:pPr indent="-228600" lvl="0" marL="228600" rtl="0" algn="just">
              <a:spcBef>
                <a:spcPts val="1000"/>
              </a:spcBef>
              <a:spcAft>
                <a:spcPts val="0"/>
              </a:spcAft>
              <a:buSzPts val="1800"/>
              <a:buChar char="•"/>
            </a:pPr>
            <a:r>
              <a:rPr b="1" lang="en-US" sz="1800"/>
              <a:t>Dataset: Customer_ID.csv</a:t>
            </a:r>
            <a:endParaRPr b="1" sz="1800"/>
          </a:p>
          <a:p>
            <a:pPr indent="-228600" lvl="1" marL="685800" rtl="0" algn="just">
              <a:spcBef>
                <a:spcPts val="500"/>
              </a:spcBef>
              <a:spcAft>
                <a:spcPts val="0"/>
              </a:spcAft>
              <a:buSzPts val="1800"/>
              <a:buChar char="•"/>
            </a:pPr>
            <a:r>
              <a:rPr lang="en-US" sz="1800"/>
              <a:t>Observations 49171, Features 4</a:t>
            </a:r>
            <a:endParaRPr sz="1800"/>
          </a:p>
          <a:p>
            <a:pPr indent="0" lvl="0" marL="0" rtl="0" algn="just">
              <a:spcBef>
                <a:spcPts val="1000"/>
              </a:spcBef>
              <a:spcAft>
                <a:spcPts val="0"/>
              </a:spcAft>
              <a:buNone/>
            </a:pPr>
            <a:r>
              <a:t/>
            </a:r>
            <a:endParaRPr sz="1800"/>
          </a:p>
          <a:p>
            <a:pPr indent="-228600" lvl="0" marL="228600" rtl="0" algn="just">
              <a:spcBef>
                <a:spcPts val="1000"/>
              </a:spcBef>
              <a:spcAft>
                <a:spcPts val="0"/>
              </a:spcAft>
              <a:buSzPts val="1800"/>
              <a:buChar char="•"/>
            </a:pPr>
            <a:r>
              <a:rPr b="1" lang="en-US" sz="1800"/>
              <a:t>Dataset: Transaction_ID.csv</a:t>
            </a:r>
            <a:endParaRPr b="1" sz="1800"/>
          </a:p>
          <a:p>
            <a:pPr indent="-228600" lvl="1" marL="685800" rtl="0" algn="just">
              <a:spcBef>
                <a:spcPts val="500"/>
              </a:spcBef>
              <a:spcAft>
                <a:spcPts val="0"/>
              </a:spcAft>
              <a:buSzPts val="1800"/>
              <a:buChar char="•"/>
            </a:pPr>
            <a:r>
              <a:rPr lang="en-US" sz="1800"/>
              <a:t>Observations 440098, Features 3</a:t>
            </a:r>
            <a:endParaRPr sz="1800"/>
          </a:p>
        </p:txBody>
      </p:sp>
      <p:sp>
        <p:nvSpPr>
          <p:cNvPr id="124" name="Google Shape;124;p19"/>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19"/>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Understanding and Pre-processing Datasets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B3B3B"/>
        </a:solidFill>
      </p:bgPr>
    </p:bg>
    <p:spTree>
      <p:nvGrpSpPr>
        <p:cNvPr id="129" name="Shape 129"/>
        <p:cNvGrpSpPr/>
        <p:nvPr/>
      </p:nvGrpSpPr>
      <p:grpSpPr>
        <a:xfrm>
          <a:off x="0" y="0"/>
          <a:ext cx="0" cy="0"/>
          <a:chOff x="0" y="0"/>
          <a:chExt cx="0" cy="0"/>
        </a:xfrm>
      </p:grpSpPr>
      <p:pic>
        <p:nvPicPr>
          <p:cNvPr id="130" name="Google Shape;130;p20"/>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131" name="Google Shape;131;p20"/>
          <p:cNvSpPr txBox="1"/>
          <p:nvPr/>
        </p:nvSpPr>
        <p:spPr>
          <a:xfrm>
            <a:off x="1673700" y="2259150"/>
            <a:ext cx="8844600" cy="2339700"/>
          </a:xfrm>
          <a:prstGeom prst="rect">
            <a:avLst/>
          </a:prstGeom>
          <a:solidFill>
            <a:srgbClr val="3B3B3B"/>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6600">
                <a:solidFill>
                  <a:srgbClr val="FF6600"/>
                </a:solidFill>
                <a:latin typeface="Calibri"/>
                <a:ea typeface="Calibri"/>
                <a:cs typeface="Calibri"/>
                <a:sym typeface="Calibri"/>
              </a:rPr>
              <a:t>Exploratory Data Analysis</a:t>
            </a:r>
            <a:endParaRPr sz="6600">
              <a:solidFill>
                <a:srgbClr val="FF6600"/>
              </a:solidFill>
              <a:latin typeface="Calibri"/>
              <a:ea typeface="Calibri"/>
              <a:cs typeface="Calibri"/>
              <a:sym typeface="Calibri"/>
            </a:endParaRPr>
          </a:p>
          <a:p>
            <a:pPr indent="0" lvl="0" marL="0" marR="0" rtl="0" algn="ctr">
              <a:spcBef>
                <a:spcPts val="0"/>
              </a:spcBef>
              <a:spcAft>
                <a:spcPts val="0"/>
              </a:spcAft>
              <a:buNone/>
            </a:pPr>
            <a:r>
              <a:rPr lang="en-US" sz="6600">
                <a:solidFill>
                  <a:srgbClr val="FF6600"/>
                </a:solidFill>
                <a:latin typeface="Calibri"/>
                <a:ea typeface="Calibri"/>
                <a:cs typeface="Calibri"/>
                <a:sym typeface="Calibri"/>
              </a:rPr>
              <a:t>and Summary</a:t>
            </a:r>
            <a:endParaRPr sz="6600">
              <a:solidFill>
                <a:srgbClr val="FF6600"/>
              </a:solidFill>
              <a:latin typeface="Calibri"/>
              <a:ea typeface="Calibri"/>
              <a:cs typeface="Calibri"/>
              <a:sym typeface="Calibri"/>
            </a:endParaRPr>
          </a:p>
          <a:p>
            <a:pPr indent="0" lvl="0" marL="0" marR="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21"/>
          <p:cNvSpPr txBox="1"/>
          <p:nvPr>
            <p:ph type="title"/>
          </p:nvPr>
        </p:nvSpPr>
        <p:spPr>
          <a:xfrm>
            <a:off x="838200" y="46037"/>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Exploratory Data Analysis</a:t>
            </a:r>
            <a:endParaRPr b="1" sz="3500">
              <a:solidFill>
                <a:schemeClr val="accent2"/>
              </a:solidFill>
            </a:endParaRPr>
          </a:p>
          <a:p>
            <a:pPr indent="0" lvl="0" marL="0" rtl="0" algn="l">
              <a:lnSpc>
                <a:spcPct val="90000"/>
              </a:lnSpc>
              <a:spcBef>
                <a:spcPts val="0"/>
              </a:spcBef>
              <a:spcAft>
                <a:spcPts val="0"/>
              </a:spcAft>
              <a:buClr>
                <a:schemeClr val="accent2"/>
              </a:buClr>
              <a:buSzPts val="3500"/>
              <a:buFont typeface="Calibri"/>
              <a:buNone/>
            </a:pPr>
            <a:r>
              <a:t/>
            </a:r>
            <a:endParaRPr b="1" sz="3500">
              <a:solidFill>
                <a:schemeClr val="accent2"/>
              </a:solidFill>
            </a:endParaRPr>
          </a:p>
        </p:txBody>
      </p:sp>
      <p:pic>
        <p:nvPicPr>
          <p:cNvPr id="138" name="Google Shape;138;p21"/>
          <p:cNvPicPr preferRelativeResize="0"/>
          <p:nvPr/>
        </p:nvPicPr>
        <p:blipFill>
          <a:blip r:embed="rId3">
            <a:alphaModFix/>
          </a:blip>
          <a:stretch>
            <a:fillRect/>
          </a:stretch>
        </p:blipFill>
        <p:spPr>
          <a:xfrm>
            <a:off x="1284525" y="2173025"/>
            <a:ext cx="9622948" cy="3973100"/>
          </a:xfrm>
          <a:prstGeom prst="rect">
            <a:avLst/>
          </a:prstGeom>
          <a:noFill/>
          <a:ln>
            <a:noFill/>
          </a:ln>
        </p:spPr>
      </p:pic>
      <p:sp>
        <p:nvSpPr>
          <p:cNvPr id="139" name="Google Shape;139;p21"/>
          <p:cNvSpPr txBox="1"/>
          <p:nvPr/>
        </p:nvSpPr>
        <p:spPr>
          <a:xfrm>
            <a:off x="838200" y="1578425"/>
            <a:ext cx="56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Profit per Month (2016-2018) by Yellow Cab</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