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4" name="Google Shape;18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A3838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19" y="-283200"/>
            <a:ext cx="2325467" cy="232546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701892" y="1227404"/>
            <a:ext cx="11145551" cy="4139595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0" i="0" lang="en-US" sz="66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Week 13: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0" i="0" lang="en-US" sz="66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Final presentation for bank marketing campaign project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1918252" y="4611757"/>
            <a:ext cx="336936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Name: 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Rayhanul Islam Rumel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Batch Code: 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LISUM 17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Submission Date: 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30/03/2023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Submission To: 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Glacier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5670273" y="4601818"/>
            <a:ext cx="336936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Name: 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Amogh Vig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Batch Code: 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LISUM 17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Submission Date: 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30/03/2023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Submission To: 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Glacier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/>
          <p:nvPr/>
        </p:nvSpPr>
        <p:spPr>
          <a:xfrm>
            <a:off x="0" y="0"/>
            <a:ext cx="12192000" cy="1364400"/>
          </a:xfrm>
          <a:prstGeom prst="rect">
            <a:avLst/>
          </a:prstGeom>
          <a:solidFill>
            <a:srgbClr val="3A383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2"/>
          <p:cNvSpPr txBox="1"/>
          <p:nvPr>
            <p:ph type="title"/>
          </p:nvPr>
        </p:nvSpPr>
        <p:spPr>
          <a:xfrm>
            <a:off x="838200" y="5992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2"/>
                </a:solidFill>
              </a:rPr>
              <a:t>Results: Bank-Additional-Full Dataset, ML Models</a:t>
            </a:r>
            <a:endParaRPr/>
          </a:p>
        </p:txBody>
      </p:sp>
      <p:sp>
        <p:nvSpPr>
          <p:cNvPr id="167" name="Google Shape;167;p22"/>
          <p:cNvSpPr txBox="1"/>
          <p:nvPr/>
        </p:nvSpPr>
        <p:spPr>
          <a:xfrm>
            <a:off x="460069" y="1445417"/>
            <a:ext cx="991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different ML models were instantiated: Random Forest Classifier, and Logistic Regression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2"/>
          <p:cNvSpPr txBox="1"/>
          <p:nvPr/>
        </p:nvSpPr>
        <p:spPr>
          <a:xfrm>
            <a:off x="4393096" y="1898374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0400" y="2741622"/>
            <a:ext cx="5801374" cy="211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2"/>
          <p:cNvSpPr txBox="1"/>
          <p:nvPr/>
        </p:nvSpPr>
        <p:spPr>
          <a:xfrm>
            <a:off x="990600" y="2267675"/>
            <a:ext cx="22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Random Forest Classifier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7392950" y="2267675"/>
            <a:ext cx="159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000" y="2958551"/>
            <a:ext cx="3473800" cy="110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/>
        </p:nvSpPr>
        <p:spPr>
          <a:xfrm>
            <a:off x="460069" y="2172758"/>
            <a:ext cx="11271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3"/>
          <p:cNvSpPr/>
          <p:nvPr/>
        </p:nvSpPr>
        <p:spPr>
          <a:xfrm>
            <a:off x="0" y="0"/>
            <a:ext cx="12192000" cy="1364400"/>
          </a:xfrm>
          <a:prstGeom prst="rect">
            <a:avLst/>
          </a:prstGeom>
          <a:solidFill>
            <a:srgbClr val="3A383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3"/>
          <p:cNvSpPr txBox="1"/>
          <p:nvPr>
            <p:ph type="title"/>
          </p:nvPr>
        </p:nvSpPr>
        <p:spPr>
          <a:xfrm>
            <a:off x="838200" y="5992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2"/>
                </a:solidFill>
              </a:rPr>
              <a:t>Results: Bank-Additional-Full Dataset, ML Models</a:t>
            </a:r>
            <a:endParaRPr/>
          </a:p>
        </p:txBody>
      </p:sp>
      <p:sp>
        <p:nvSpPr>
          <p:cNvPr id="180" name="Google Shape;180;p23"/>
          <p:cNvSpPr txBox="1"/>
          <p:nvPr/>
        </p:nvSpPr>
        <p:spPr>
          <a:xfrm>
            <a:off x="4393096" y="1898374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3"/>
          <p:cNvSpPr txBox="1"/>
          <p:nvPr/>
        </p:nvSpPr>
        <p:spPr>
          <a:xfrm>
            <a:off x="460069" y="2083040"/>
            <a:ext cx="114339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considering all evaluation metrics,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Random Forest Classifier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best candidate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Reasons: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Highest F1-score of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86.9% or 87%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for Logistic Regression the FI-score is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((0.94+0.32)/2) or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63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Second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Highest accuracy of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8.38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%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(even though only slightly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than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which has an accuracy of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that our main evaluation metric is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F1-score: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F1-score is a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better metric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 accuracy for our use case, due to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class imbalances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the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Thus, since Logistic Regression has both the highest F1-score and accuracy, we can conclude that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Random Forest Classifier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best 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/>
        </p:nvSpPr>
        <p:spPr>
          <a:xfrm>
            <a:off x="460069" y="2172758"/>
            <a:ext cx="1127186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4"/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rgbClr val="3A383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4"/>
          <p:cNvSpPr txBox="1"/>
          <p:nvPr>
            <p:ph type="title"/>
          </p:nvPr>
        </p:nvSpPr>
        <p:spPr>
          <a:xfrm>
            <a:off x="838200" y="599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2"/>
                </a:solidFill>
              </a:rPr>
              <a:t>Recommendations</a:t>
            </a:r>
            <a:endParaRPr/>
          </a:p>
        </p:txBody>
      </p:sp>
      <p:sp>
        <p:nvSpPr>
          <p:cNvPr id="189" name="Google Shape;189;p24"/>
          <p:cNvSpPr txBox="1"/>
          <p:nvPr/>
        </p:nvSpPr>
        <p:spPr>
          <a:xfrm>
            <a:off x="4393096" y="18983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4"/>
          <p:cNvSpPr txBox="1"/>
          <p:nvPr/>
        </p:nvSpPr>
        <p:spPr>
          <a:xfrm>
            <a:off x="379121" y="1681592"/>
            <a:ext cx="11433900" cy="4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comments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Bank-Full dataset, we have shown that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Gradient Boosting Classifier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best candidate among all the models tested, with a weighted average F1-score of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0.87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Bank-Additional-Full dataset, we have shown that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Random Forest Classifier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best candidate among the models considered in the experiment, with the highest recorded F1-score of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0.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87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the F1-score for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was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0.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63</a:t>
            </a:r>
            <a:endParaRPr b="0" i="0" sz="1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study, the models were implemented using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default hyperparameters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recommendation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ABC Bank should select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Gradient Boosting Classifier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(for Bank-Full dataset) and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Random Forest Classifer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(for Bank-Additional-Full dataset)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their baseline models for predicting whether a given customer will purchase their product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ABC Bank should perform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hyperparameter tuning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methods such as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GridSearchCV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and/or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RandomizedSearchCV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improve the model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the baseline by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achieving a higher weighted average F1-score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idx="1" type="subTitle"/>
          </p:nvPr>
        </p:nvSpPr>
        <p:spPr>
          <a:xfrm>
            <a:off x="5872480" y="2601119"/>
            <a:ext cx="5558973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6600"/>
              <a:buNone/>
            </a:pPr>
            <a:r>
              <a:rPr lang="en-US" sz="6600">
                <a:solidFill>
                  <a:srgbClr val="FF6600"/>
                </a:solidFill>
              </a:rPr>
              <a:t>Thank You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t/>
            </a:r>
            <a:endParaRPr sz="6600">
              <a:solidFill>
                <a:srgbClr val="FF6600"/>
              </a:solidFill>
            </a:endParaRPr>
          </a:p>
        </p:txBody>
      </p:sp>
      <p:sp>
        <p:nvSpPr>
          <p:cNvPr id="196" name="Google Shape;196;p25"/>
          <p:cNvSpPr/>
          <p:nvPr/>
        </p:nvSpPr>
        <p:spPr>
          <a:xfrm>
            <a:off x="0" y="0"/>
            <a:ext cx="5872480" cy="6858000"/>
          </a:xfrm>
          <a:prstGeom prst="rect">
            <a:avLst/>
          </a:prstGeom>
          <a:solidFill>
            <a:srgbClr val="3A383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818" y="6109624"/>
            <a:ext cx="1654627" cy="994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-1" y="0"/>
            <a:ext cx="5733142" cy="6858002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r>
              <a:rPr b="1" lang="en-US">
                <a:solidFill>
                  <a:srgbClr val="FF6600"/>
                </a:solidFill>
              </a:rPr>
              <a:t>Agenda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5733142" y="0"/>
            <a:ext cx="6458857" cy="6858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rPr lang="en-US">
                <a:solidFill>
                  <a:srgbClr val="FF6600"/>
                </a:solidFill>
              </a:rPr>
              <a:t>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Problem Statement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Approach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Results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Final Recommendations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62000" y="181260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000"/>
              <a:buNone/>
            </a:pPr>
            <a:r>
              <a:rPr b="1" i="0" lang="en-US" sz="2000">
                <a:solidFill>
                  <a:srgbClr val="2D3B45"/>
                </a:solidFill>
              </a:rPr>
              <a:t>The Client</a:t>
            </a:r>
            <a:endParaRPr b="0" i="0" sz="2000">
              <a:solidFill>
                <a:srgbClr val="2D3B4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1800"/>
              <a:buNone/>
            </a:pPr>
            <a:r>
              <a:rPr b="0" i="0" lang="en-US" sz="1800">
                <a:solidFill>
                  <a:srgbClr val="2D3B45"/>
                </a:solidFill>
              </a:rPr>
              <a:t>ABC Bank wants to sell its term deposit product to customers. </a:t>
            </a:r>
            <a:r>
              <a:rPr lang="en-US" sz="1800">
                <a:solidFill>
                  <a:srgbClr val="2D3B45"/>
                </a:solidFill>
              </a:rPr>
              <a:t>B</a:t>
            </a:r>
            <a:r>
              <a:rPr b="0" i="0" lang="en-US" sz="1800">
                <a:solidFill>
                  <a:srgbClr val="2D3B45"/>
                </a:solidFill>
              </a:rPr>
              <a:t>efore launching the product, they want to develop a model which help them in understanding whether a particular customer will buy their product or not (based on customer's past interaction with bank or other Financial Institution).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2000"/>
              <a:buNone/>
            </a:pPr>
            <a:r>
              <a:rPr b="1" lang="en-US" sz="2000">
                <a:solidFill>
                  <a:srgbClr val="2D3B45"/>
                </a:solidFill>
              </a:rPr>
              <a:t>Our Mission</a:t>
            </a:r>
            <a:endParaRPr b="0" i="0" sz="2000">
              <a:solidFill>
                <a:srgbClr val="2D3B4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1800"/>
              <a:buNone/>
            </a:pPr>
            <a:r>
              <a:rPr lang="en-US" sz="1800">
                <a:solidFill>
                  <a:srgbClr val="2D3B45"/>
                </a:solidFill>
              </a:rPr>
              <a:t>Build a machine learning </a:t>
            </a:r>
            <a:r>
              <a:rPr b="0" i="0" lang="en-US" sz="1800">
                <a:solidFill>
                  <a:srgbClr val="2D3B45"/>
                </a:solidFill>
              </a:rPr>
              <a:t>model that helps ABC Bank shortlist customers whose chances of buying the product is more so that their marketing channel (tele marketing, SMS/email marketing etc) can focus only </a:t>
            </a:r>
            <a:r>
              <a:rPr lang="en-US" sz="1800">
                <a:solidFill>
                  <a:srgbClr val="2D3B45"/>
                </a:solidFill>
              </a:rPr>
              <a:t>on </a:t>
            </a:r>
            <a:r>
              <a:rPr b="0" i="0" lang="en-US" sz="1800">
                <a:solidFill>
                  <a:srgbClr val="2D3B45"/>
                </a:solidFill>
              </a:rPr>
              <a:t>those customers.</a:t>
            </a:r>
            <a:endParaRPr sz="1800"/>
          </a:p>
        </p:txBody>
      </p:sp>
      <p:sp>
        <p:nvSpPr>
          <p:cNvPr id="100" name="Google Shape;100;p15"/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3A383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5"/>
          <p:cNvSpPr txBox="1"/>
          <p:nvPr>
            <p:ph type="title"/>
          </p:nvPr>
        </p:nvSpPr>
        <p:spPr>
          <a:xfrm>
            <a:off x="838200" y="4603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2"/>
                </a:solidFill>
              </a:rPr>
              <a:t>Problem Statement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/>
        </p:nvSpPr>
        <p:spPr>
          <a:xfrm>
            <a:off x="380556" y="1191078"/>
            <a:ext cx="11271862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Used both the bank-full and bank-additional datasets to explore the maximum number of features for our models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Performed EDA to identify and fix any problems with the data before feeding this data to the model: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Encoding categorical features was a major component of the data processing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rgbClr val="3A383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6"/>
          <p:cNvSpPr txBox="1"/>
          <p:nvPr>
            <p:ph type="title"/>
          </p:nvPr>
        </p:nvSpPr>
        <p:spPr>
          <a:xfrm>
            <a:off x="838200" y="599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2"/>
                </a:solidFill>
              </a:rPr>
              <a:t>Approach</a:t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380556" y="2576568"/>
            <a:ext cx="11271862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Implemented different families of machine learning models and fit them to our final data: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Ensemble model (e.g., Gradient Boosting)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model (e.g., Logistic Regression)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Tree-based model (e.g., Random Forest)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380556" y="4716284"/>
            <a:ext cx="1072145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Feature selection algorithms were used to identify the most important feature for each dataset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Models were evaluated and compared using metrics such as accuracy, precision, recall, and F1-score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/>
          <p:nvPr/>
        </p:nvSpPr>
        <p:spPr>
          <a:xfrm>
            <a:off x="0" y="-8500"/>
            <a:ext cx="12192000" cy="1364465"/>
          </a:xfrm>
          <a:prstGeom prst="rect">
            <a:avLst/>
          </a:prstGeom>
          <a:solidFill>
            <a:srgbClr val="3A383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7"/>
          <p:cNvSpPr txBox="1"/>
          <p:nvPr>
            <p:ph type="title"/>
          </p:nvPr>
        </p:nvSpPr>
        <p:spPr>
          <a:xfrm>
            <a:off x="838199" y="59927"/>
            <a:ext cx="1091979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2"/>
                </a:solidFill>
              </a:rPr>
              <a:t>Results: Bank-Full Dataset, Feature importance</a:t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1056416" y="2439911"/>
            <a:ext cx="3356558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most important feature for predicting whether an individual customer will buy the product is their balance, as shown here.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difference in importance is quite substantial. Most of the other features are quite unimportant in comparison to the balance variable.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hart, histogram&#10;&#10;Description automatically generated" id="118" name="Google Shape;11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0905" y="1424392"/>
            <a:ext cx="6033052" cy="5243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/>
        </p:nvSpPr>
        <p:spPr>
          <a:xfrm>
            <a:off x="460069" y="2172758"/>
            <a:ext cx="1127186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rgbClr val="3A383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8"/>
          <p:cNvSpPr txBox="1"/>
          <p:nvPr>
            <p:ph type="title"/>
          </p:nvPr>
        </p:nvSpPr>
        <p:spPr>
          <a:xfrm>
            <a:off x="838200" y="599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2"/>
                </a:solidFill>
              </a:rPr>
              <a:t>Results: Bank-Full Dataset, ML Models</a:t>
            </a:r>
            <a:endParaRPr/>
          </a:p>
        </p:txBody>
      </p:sp>
      <p:pic>
        <p:nvPicPr>
          <p:cNvPr descr="Table&#10;&#10;Description automatically generated" id="126" name="Google Shape;12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7802" y="2771062"/>
            <a:ext cx="3625085" cy="288238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/>
        </p:nvSpPr>
        <p:spPr>
          <a:xfrm>
            <a:off x="460069" y="1445417"/>
            <a:ext cx="991925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different models were instantiated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preliminary model testing, the mean cross-validation scores were computed using the training set to identify top candidates. The results are shown in the table below: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4393096" y="18983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460069" y="5784574"/>
            <a:ext cx="978717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 these results, the top 3 most promising candidates were 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Gradient Boosting Classifier, Random Forest Classifier, and Logistic Regression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3 models were therefore selected to be fit to the data and evaluated using the test 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/>
        </p:nvSpPr>
        <p:spPr>
          <a:xfrm>
            <a:off x="460069" y="2172758"/>
            <a:ext cx="1127186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rgbClr val="3A383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9"/>
          <p:cNvSpPr txBox="1"/>
          <p:nvPr>
            <p:ph type="title"/>
          </p:nvPr>
        </p:nvSpPr>
        <p:spPr>
          <a:xfrm>
            <a:off x="838200" y="599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2"/>
                </a:solidFill>
              </a:rPr>
              <a:t>Results: Bank-Full Dataset, ML Models</a:t>
            </a:r>
            <a:endParaRPr/>
          </a:p>
        </p:txBody>
      </p:sp>
      <p:sp>
        <p:nvSpPr>
          <p:cNvPr id="137" name="Google Shape;137;p19"/>
          <p:cNvSpPr txBox="1"/>
          <p:nvPr/>
        </p:nvSpPr>
        <p:spPr>
          <a:xfrm>
            <a:off x="4393096" y="18983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le&#10;&#10;Description automatically generated" id="138" name="Google Shape;13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6241" y="4876922"/>
            <a:ext cx="5499100" cy="1663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ble&#10;&#10;Description automatically generated" id="139" name="Google Shape;13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0345" y="2208842"/>
            <a:ext cx="5331791" cy="16922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ble&#10;&#10;Description automatically generated" id="140" name="Google Shape;140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57566" y="2172758"/>
            <a:ext cx="5413513" cy="157593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9"/>
          <p:cNvSpPr txBox="1"/>
          <p:nvPr/>
        </p:nvSpPr>
        <p:spPr>
          <a:xfrm>
            <a:off x="1361661" y="1739348"/>
            <a:ext cx="27640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Gradient Boosting Classifier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4693754" y="4458379"/>
            <a:ext cx="61075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Random Forest Classifier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8335341" y="1713708"/>
            <a:ext cx="61075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/>
        </p:nvSpPr>
        <p:spPr>
          <a:xfrm>
            <a:off x="460069" y="2172758"/>
            <a:ext cx="1127186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0"/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rgbClr val="3A383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0"/>
          <p:cNvSpPr txBox="1"/>
          <p:nvPr>
            <p:ph type="title"/>
          </p:nvPr>
        </p:nvSpPr>
        <p:spPr>
          <a:xfrm>
            <a:off x="838200" y="599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2"/>
                </a:solidFill>
              </a:rPr>
              <a:t>Results: Bank-Full Dataset, ML Models</a:t>
            </a:r>
            <a:endParaRPr/>
          </a:p>
        </p:txBody>
      </p:sp>
      <p:sp>
        <p:nvSpPr>
          <p:cNvPr id="151" name="Google Shape;151;p20"/>
          <p:cNvSpPr txBox="1"/>
          <p:nvPr/>
        </p:nvSpPr>
        <p:spPr>
          <a:xfrm>
            <a:off x="4393096" y="18983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460069" y="2083040"/>
            <a:ext cx="11433757" cy="341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considering all evaluation metrics,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Gradient Boosting Classifier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best candidate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Reasons: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Highest weighted average of F1-score of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0.87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Highest accuracy of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90%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that our main evaluation metric is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weighted average F1-score: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Weighted average F1-score is a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better metric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 accuracy for our use case, due to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class imbalances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the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Thus, since it has the highest weighted average F1-score, we can conclude that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Gradient Boosting Classifier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best 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/>
          <p:nvPr/>
        </p:nvSpPr>
        <p:spPr>
          <a:xfrm>
            <a:off x="0" y="-8500"/>
            <a:ext cx="12192000" cy="1364400"/>
          </a:xfrm>
          <a:prstGeom prst="rect">
            <a:avLst/>
          </a:prstGeom>
          <a:solidFill>
            <a:srgbClr val="3A383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1"/>
          <p:cNvSpPr txBox="1"/>
          <p:nvPr>
            <p:ph type="title"/>
          </p:nvPr>
        </p:nvSpPr>
        <p:spPr>
          <a:xfrm>
            <a:off x="838199" y="59927"/>
            <a:ext cx="10919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2"/>
                </a:solidFill>
              </a:rPr>
              <a:t>Results: Bank-Addition-Full Dataset, Feature importance</a:t>
            </a:r>
            <a:endParaRPr/>
          </a:p>
        </p:txBody>
      </p:sp>
      <p:sp>
        <p:nvSpPr>
          <p:cNvPr id="159" name="Google Shape;159;p21"/>
          <p:cNvSpPr txBox="1"/>
          <p:nvPr/>
        </p:nvSpPr>
        <p:spPr>
          <a:xfrm>
            <a:off x="1056416" y="2439911"/>
            <a:ext cx="33567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most important feature for predicting whether an individual customer will buy the product is their </a:t>
            </a: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euribor3m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as shown here. The next most significant feature is </a:t>
            </a: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campaign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of the other features are quite unimportant in comparison to the </a:t>
            </a: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euribor3m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campaign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6675" y="1612975"/>
            <a:ext cx="6076126" cy="515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