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16-08-02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16-08-02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16-08-02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16-08-02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16-08-02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16-08-02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16-08-02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16-08-02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16-08-02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16-08-02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16-08-02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16-08-02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585" y="3913281"/>
            <a:ext cx="6785415" cy="1470025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Dynamic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Riry</a:t>
            </a:r>
            <a:r>
              <a:rPr lang="en-US" dirty="0" smtClean="0"/>
              <a:t> &amp; André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2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Second step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3595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46476"/>
              </p:ext>
            </p:extLst>
          </p:nvPr>
        </p:nvGraphicFramePr>
        <p:xfrm>
          <a:off x="779463" y="2012007"/>
          <a:ext cx="7583490" cy="4442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915"/>
                <a:gridCol w="1263915"/>
                <a:gridCol w="1263915"/>
                <a:gridCol w="1263915"/>
                <a:gridCol w="1263915"/>
                <a:gridCol w="1263915"/>
              </a:tblGrid>
              <a:tr h="10249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</a:t>
                      </a:r>
                      <a:r>
                        <a:rPr lang="en-US" sz="1400" baseline="0" dirty="0" smtClean="0"/>
                        <a:t> of items to be delivered that 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</a:t>
                      </a:r>
                      <a:r>
                        <a:rPr lang="en-US" sz="1400" baseline="0" dirty="0" smtClean="0"/>
                        <a:t> of items in stock at start of 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Production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 of</a:t>
                      </a:r>
                      <a:r>
                        <a:rPr lang="en-US" sz="1400" baseline="0" dirty="0" smtClean="0"/>
                        <a:t> items in stock at end of 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rowSpan="7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November</a:t>
                      </a:r>
                      <a:endParaRPr lang="en-US" sz="1400" dirty="0"/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4000</a:t>
                      </a:r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4000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* 500 = 500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 * 500 = 500</a:t>
                      </a:r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* 500 + 4000 = 4500</a:t>
                      </a:r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* 500 + 4000 =</a:t>
                      </a:r>
                      <a:r>
                        <a:rPr lang="en-US" sz="1400" baseline="0" dirty="0" smtClean="0"/>
                        <a:t> 4500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11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Third and forth steps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3595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470050"/>
              </p:ext>
            </p:extLst>
          </p:nvPr>
        </p:nvGraphicFramePr>
        <p:xfrm>
          <a:off x="779463" y="2012007"/>
          <a:ext cx="7583490" cy="4358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915"/>
                <a:gridCol w="1263915"/>
                <a:gridCol w="1263915"/>
                <a:gridCol w="1263915"/>
                <a:gridCol w="1263915"/>
                <a:gridCol w="1263915"/>
              </a:tblGrid>
              <a:tr h="10249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</a:t>
                      </a:r>
                      <a:r>
                        <a:rPr lang="en-US" sz="1400" baseline="0" dirty="0" smtClean="0"/>
                        <a:t> of items to be delivered that 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</a:t>
                      </a:r>
                      <a:r>
                        <a:rPr lang="en-US" sz="1400" baseline="0" dirty="0" smtClean="0"/>
                        <a:t> of items in stock at start of 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Production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 of</a:t>
                      </a:r>
                      <a:r>
                        <a:rPr lang="en-US" sz="1400" baseline="0" dirty="0" smtClean="0"/>
                        <a:t> items in stock at end of 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October</a:t>
                      </a:r>
                      <a:endParaRPr lang="en-US" sz="14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280031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196227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September</a:t>
                      </a:r>
                      <a:endParaRPr lang="en-US" sz="14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196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Finally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450976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CA" dirty="0" smtClean="0"/>
              <a:t>Part of sub</a:t>
            </a:r>
            <a:r>
              <a:rPr lang="en-CA" dirty="0" smtClean="0"/>
              <a:t>-problems were solved, and now</a:t>
            </a:r>
            <a:r>
              <a:rPr lang="is-IS" dirty="0" smtClean="0"/>
              <a:t>... ?</a:t>
            </a:r>
          </a:p>
          <a:p>
            <a:pPr>
              <a:buFont typeface="Arial"/>
              <a:buChar char="•"/>
            </a:pPr>
            <a:r>
              <a:rPr lang="is-IS" dirty="0" smtClean="0"/>
              <a:t>Let’s change the way we see </a:t>
            </a:r>
            <a:r>
              <a:rPr lang="is-IS" dirty="0" smtClean="0"/>
              <a:t>the table </a:t>
            </a:r>
            <a:r>
              <a:rPr lang="is-IS" dirty="0" smtClean="0"/>
              <a:t>costs</a:t>
            </a:r>
          </a:p>
          <a:p>
            <a:pPr>
              <a:buFont typeface="Arial"/>
              <a:buChar char="•"/>
            </a:pPr>
            <a:endParaRPr lang="is-IS" dirty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/>
          </a:p>
          <a:p>
            <a:pPr>
              <a:buFont typeface="Arial"/>
              <a:buChar char="•"/>
            </a:pPr>
            <a:r>
              <a:rPr lang="is-IS" dirty="0" smtClean="0"/>
              <a:t>WOW! It looks like shortest path problem!</a:t>
            </a:r>
          </a:p>
        </p:txBody>
      </p:sp>
      <p:sp>
        <p:nvSpPr>
          <p:cNvPr id="5" name="Oval 4"/>
          <p:cNvSpPr/>
          <p:nvPr/>
        </p:nvSpPr>
        <p:spPr>
          <a:xfrm>
            <a:off x="5624537" y="3200400"/>
            <a:ext cx="797854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624537" y="4145280"/>
            <a:ext cx="797854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624537" y="5090160"/>
            <a:ext cx="797854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975817" y="4175760"/>
            <a:ext cx="797854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519455" y="3627223"/>
            <a:ext cx="535249" cy="548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10106" y="4445000"/>
            <a:ext cx="3779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519455" y="4734560"/>
            <a:ext cx="535249" cy="624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46001" y="3442557"/>
            <a:ext cx="65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22391" y="4067294"/>
            <a:ext cx="52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61781" y="4990068"/>
            <a:ext cx="64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521417" y="3803134"/>
            <a:ext cx="797854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521417" y="4531360"/>
            <a:ext cx="797854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68201" y="4653280"/>
            <a:ext cx="65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04672" y="3772757"/>
            <a:ext cx="64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4500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521417" y="3078583"/>
            <a:ext cx="797854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654432" y="4892040"/>
            <a:ext cx="797854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654432" y="4058920"/>
            <a:ext cx="797854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654432" y="3173317"/>
            <a:ext cx="797854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553168" y="5264666"/>
            <a:ext cx="797854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458706" y="4111609"/>
            <a:ext cx="1058174" cy="1555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458706" y="4617720"/>
            <a:ext cx="1165831" cy="179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458706" y="3442557"/>
            <a:ext cx="1058174" cy="72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58706" y="5450840"/>
            <a:ext cx="1058174" cy="96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580640" y="3362960"/>
            <a:ext cx="863600" cy="79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580640" y="4145280"/>
            <a:ext cx="863600" cy="216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580640" y="4892040"/>
            <a:ext cx="863600" cy="198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80640" y="5359400"/>
            <a:ext cx="863600" cy="187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64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Thanks!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7391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The 3 tasks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2664244"/>
            <a:ext cx="7583488" cy="2711008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4400" dirty="0" smtClean="0"/>
              <a:t>Inventory planning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Packing products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Delivery planning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2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Inventory </a:t>
            </a:r>
            <a:r>
              <a:rPr lang="fr-CA" sz="4800" b="1" dirty="0" smtClean="0"/>
              <a:t>Planning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1902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 smtClean="0"/>
              <a:t>Determine </a:t>
            </a:r>
            <a:r>
              <a:rPr lang="en-US" sz="3600" dirty="0"/>
              <a:t>the minimum capacity needed to store all of the supplies before they are </a:t>
            </a:r>
            <a:r>
              <a:rPr lang="en-US" sz="3600" dirty="0" smtClean="0"/>
              <a:t>shipped.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60" y="2326640"/>
            <a:ext cx="3721208" cy="36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Packing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581" y="1981201"/>
            <a:ext cx="4023360" cy="39751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Pack a single container as densely as possible or pack all objects using as fell containers as possible.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51" y="2522220"/>
            <a:ext cx="32639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8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Delivery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Find the optimal set of rules in order to delivery to a given set of customers.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455" y="2583180"/>
            <a:ext cx="3670496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7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DP to all problems? Are you sure?</a:t>
            </a:r>
            <a:endParaRPr lang="en-US" sz="4000" b="1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708651" y="2072481"/>
            <a:ext cx="2654300" cy="18494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smtClean="0"/>
              <a:t>Packing Products</a:t>
            </a:r>
          </a:p>
          <a:p>
            <a:pPr marL="0" indent="0" algn="ctr">
              <a:buNone/>
            </a:pPr>
            <a:r>
              <a:rPr lang="en-US" sz="1200" dirty="0" smtClean="0">
                <a:solidFill>
                  <a:srgbClr val="FF7F01"/>
                </a:solidFill>
              </a:rPr>
              <a:t>( knapsack problem )</a:t>
            </a:r>
            <a:endParaRPr lang="en-US" sz="1200" dirty="0">
              <a:solidFill>
                <a:srgbClr val="FF7F0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3248343" y="4267200"/>
            <a:ext cx="2654300" cy="18494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smtClean="0"/>
              <a:t>Delivery </a:t>
            </a:r>
            <a:r>
              <a:rPr lang="en-US" sz="4000" dirty="0"/>
              <a:t>Planning</a:t>
            </a:r>
          </a:p>
          <a:p>
            <a:pPr marL="0" indent="0" algn="ctr">
              <a:buNone/>
            </a:pPr>
            <a:r>
              <a:rPr lang="en-US" sz="1200" dirty="0" smtClean="0">
                <a:solidFill>
                  <a:srgbClr val="FF7F01"/>
                </a:solidFill>
              </a:rPr>
              <a:t>( shortest path problem )</a:t>
            </a:r>
            <a:endParaRPr lang="en-US" sz="1200" dirty="0">
              <a:solidFill>
                <a:srgbClr val="FF7F0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779463" y="2072481"/>
            <a:ext cx="2654300" cy="18494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dirty="0" smtClean="0"/>
              <a:t>Inventory Planning</a:t>
            </a:r>
          </a:p>
          <a:p>
            <a:pPr marL="0" indent="0" algn="ctr">
              <a:buNone/>
            </a:pPr>
            <a:r>
              <a:rPr lang="en-US" sz="1200" dirty="0" smtClean="0">
                <a:solidFill>
                  <a:schemeClr val="accent1"/>
                </a:solidFill>
              </a:rPr>
              <a:t>( ??? )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13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/>
              <a:t>About Dynamic Programming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Is a way to solve a complex problem by breaking it down into a collection of simpler sub-problems</a:t>
            </a:r>
          </a:p>
          <a:p>
            <a:pPr>
              <a:buFont typeface="Arial"/>
              <a:buChar char="•"/>
            </a:pPr>
            <a:r>
              <a:rPr lang="en-US" dirty="0" smtClean="0"/>
              <a:t>Optimal substructure and overlapping sub-problems</a:t>
            </a:r>
          </a:p>
          <a:p>
            <a:pPr>
              <a:buFont typeface="Arial"/>
              <a:buChar char="•"/>
            </a:pPr>
            <a:r>
              <a:rPr lang="en-US" dirty="0" smtClean="0"/>
              <a:t>Top-down and bottom-up approaches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79463" y="5957048"/>
            <a:ext cx="7583488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1680" y="5608320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Dynamic timeline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22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Let’s solve Inventory Planning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359536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is-IS" dirty="0" smtClean="0"/>
              <a:t>A B2B client creates an order for the next 4 months</a:t>
            </a:r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r>
              <a:rPr lang="is-IS" sz="1400" dirty="0" smtClean="0"/>
              <a:t>The items are delivered at the end of each month</a:t>
            </a:r>
          </a:p>
          <a:p>
            <a:pPr>
              <a:lnSpc>
                <a:spcPct val="50000"/>
              </a:lnSpc>
              <a:buFont typeface="Arial"/>
              <a:buChar char="•"/>
            </a:pPr>
            <a:r>
              <a:rPr lang="is-IS" sz="1400" dirty="0" smtClean="0"/>
              <a:t>We are able to produce 400 items a month</a:t>
            </a:r>
          </a:p>
          <a:p>
            <a:pPr>
              <a:lnSpc>
                <a:spcPct val="50000"/>
              </a:lnSpc>
              <a:buFont typeface="Arial"/>
              <a:buChar char="•"/>
            </a:pPr>
            <a:r>
              <a:rPr lang="is-IS" sz="1400" dirty="0" smtClean="0"/>
              <a:t>If we produce more than 200 items in any month, we need to hire more staff at $4000 per month</a:t>
            </a:r>
          </a:p>
          <a:p>
            <a:pPr>
              <a:lnSpc>
                <a:spcPct val="50000"/>
              </a:lnSpc>
              <a:buFont typeface="Arial"/>
              <a:buChar char="•"/>
            </a:pPr>
            <a:r>
              <a:rPr lang="is-IS" sz="1400" dirty="0" smtClean="0"/>
              <a:t>Stock carry over from one month to another costs </a:t>
            </a:r>
            <a:r>
              <a:rPr lang="is-IS" sz="1400" dirty="0"/>
              <a:t>$500 a month</a:t>
            </a:r>
            <a:r>
              <a:rPr lang="is-IS" sz="1400" dirty="0" smtClean="0"/>
              <a:t> for each 100 items</a:t>
            </a:r>
          </a:p>
          <a:p>
            <a:pPr>
              <a:lnSpc>
                <a:spcPct val="50000"/>
              </a:lnSpc>
              <a:buFont typeface="Arial"/>
              <a:buChar char="•"/>
            </a:pPr>
            <a:r>
              <a:rPr lang="is-IS" sz="1400" dirty="0" smtClean="0"/>
              <a:t>We have zero items in stock now and we plan to have zero items in stock at the end of December</a:t>
            </a:r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76296"/>
              </p:ext>
            </p:extLst>
          </p:nvPr>
        </p:nvGraphicFramePr>
        <p:xfrm>
          <a:off x="2123440" y="2636519"/>
          <a:ext cx="4354285" cy="1315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Items schedule for delivery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300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221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First step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3595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9481"/>
              </p:ext>
            </p:extLst>
          </p:nvPr>
        </p:nvGraphicFramePr>
        <p:xfrm>
          <a:off x="779463" y="2297383"/>
          <a:ext cx="7583490" cy="366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915"/>
                <a:gridCol w="1263915"/>
                <a:gridCol w="1263915"/>
                <a:gridCol w="1263915"/>
                <a:gridCol w="1263915"/>
                <a:gridCol w="1263915"/>
              </a:tblGrid>
              <a:tr h="17615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</a:t>
                      </a:r>
                      <a:r>
                        <a:rPr lang="en-US" sz="1400" baseline="0" dirty="0" smtClean="0"/>
                        <a:t> of items to be delivered that 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</a:t>
                      </a:r>
                      <a:r>
                        <a:rPr lang="en-US" sz="1400" baseline="0" dirty="0" smtClean="0"/>
                        <a:t> of items in stock at start of 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Production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 of</a:t>
                      </a:r>
                      <a:r>
                        <a:rPr lang="en-US" sz="1400" baseline="0" dirty="0" smtClean="0"/>
                        <a:t> items in stock at end of 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December</a:t>
                      </a:r>
                      <a:endParaRPr lang="en-US" sz="14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</a:t>
                      </a:r>
                      <a:endParaRPr lang="en-US" sz="14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= 4000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 * 1 = 500 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 * 2 = 1000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</a:t>
                      </a:r>
                      <a:r>
                        <a:rPr lang="en-US" sz="1400" baseline="0" dirty="0" smtClean="0"/>
                        <a:t> * 3 = 1500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700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1847</TotalTime>
  <Words>477</Words>
  <Application>Microsoft Macintosh PowerPoint</Application>
  <PresentationFormat>On-screen Show (4:3)</PresentationFormat>
  <Paragraphs>156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Pixel</vt:lpstr>
      <vt:lpstr>Dynamic Programming</vt:lpstr>
      <vt:lpstr>The 3 tasks</vt:lpstr>
      <vt:lpstr>Inventory Planning</vt:lpstr>
      <vt:lpstr>Packing products</vt:lpstr>
      <vt:lpstr>Delivery planning</vt:lpstr>
      <vt:lpstr>DP to all problems? Are you sure?</vt:lpstr>
      <vt:lpstr>About Dynamic Programming</vt:lpstr>
      <vt:lpstr>Let’s solve Inventory Planning</vt:lpstr>
      <vt:lpstr>First step</vt:lpstr>
      <vt:lpstr>Second step</vt:lpstr>
      <vt:lpstr>Third and forth steps</vt:lpstr>
      <vt:lpstr>Finally</vt:lpstr>
      <vt:lpstr>Thanks!</vt:lpstr>
    </vt:vector>
  </TitlesOfParts>
  <Company>SAP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SAP SAP</dc:creator>
  <cp:lastModifiedBy>SAP SAP</cp:lastModifiedBy>
  <cp:revision>93</cp:revision>
  <dcterms:created xsi:type="dcterms:W3CDTF">2016-07-03T20:23:50Z</dcterms:created>
  <dcterms:modified xsi:type="dcterms:W3CDTF">2016-08-02T06:13:56Z</dcterms:modified>
</cp:coreProperties>
</file>