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585" y="3913281"/>
            <a:ext cx="6785415" cy="1470025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Dynamic Programming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Riry</a:t>
            </a:r>
            <a:r>
              <a:rPr lang="en-US" dirty="0" smtClean="0"/>
              <a:t> &amp; André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2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Second step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3595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s-IS" dirty="0" smtClean="0"/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 smtClean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46476"/>
              </p:ext>
            </p:extLst>
          </p:nvPr>
        </p:nvGraphicFramePr>
        <p:xfrm>
          <a:off x="779463" y="2012007"/>
          <a:ext cx="7583490" cy="4442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915"/>
                <a:gridCol w="1263915"/>
                <a:gridCol w="1263915"/>
                <a:gridCol w="1263915"/>
                <a:gridCol w="1263915"/>
                <a:gridCol w="1263915"/>
              </a:tblGrid>
              <a:tr h="10249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Month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Number</a:t>
                      </a:r>
                      <a:r>
                        <a:rPr lang="en-US" sz="1400" baseline="0" dirty="0" smtClean="0"/>
                        <a:t> of items to be delivered that month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Number</a:t>
                      </a:r>
                      <a:r>
                        <a:rPr lang="en-US" sz="1400" baseline="0" dirty="0" smtClean="0"/>
                        <a:t> of items in stock at start of month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Production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Number of</a:t>
                      </a:r>
                      <a:r>
                        <a:rPr lang="en-US" sz="1400" baseline="0" dirty="0" smtClean="0"/>
                        <a:t> items in stock at end of month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Cost</a:t>
                      </a:r>
                      <a:endParaRPr lang="en-US" sz="1400" dirty="0"/>
                    </a:p>
                  </a:txBody>
                  <a:tcPr anchor="ctr"/>
                </a:tc>
              </a:tr>
              <a:tr h="476258">
                <a:tc rowSpan="7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November</a:t>
                      </a:r>
                      <a:endParaRPr lang="en-US" sz="1400" dirty="0"/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4000</a:t>
                      </a:r>
                    </a:p>
                  </a:txBody>
                  <a:tcPr anchor="ctr"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4000</a:t>
                      </a:r>
                      <a:endParaRPr lang="en-US" sz="1400" dirty="0"/>
                    </a:p>
                  </a:txBody>
                  <a:tcPr anchor="ctr"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* 500 = 500</a:t>
                      </a:r>
                      <a:endParaRPr lang="en-US" sz="1400" dirty="0"/>
                    </a:p>
                  </a:txBody>
                  <a:tcPr anchor="ctr"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 * 500 = 500</a:t>
                      </a:r>
                    </a:p>
                  </a:txBody>
                  <a:tcPr anchor="ctr"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* 500 + 4000 = 4500</a:t>
                      </a:r>
                    </a:p>
                  </a:txBody>
                  <a:tcPr anchor="ctr"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* 500 + 4000 =</a:t>
                      </a:r>
                      <a:r>
                        <a:rPr lang="en-US" sz="1400" baseline="0" dirty="0" smtClean="0"/>
                        <a:t> 4500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11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Finally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450976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CA" dirty="0" smtClean="0"/>
              <a:t>Part of sub-problems were solved, and now</a:t>
            </a:r>
            <a:r>
              <a:rPr lang="is-IS" dirty="0" smtClean="0"/>
              <a:t>... ?</a:t>
            </a:r>
          </a:p>
          <a:p>
            <a:pPr>
              <a:buFont typeface="Arial"/>
              <a:buChar char="•"/>
            </a:pPr>
            <a:r>
              <a:rPr lang="is-IS" dirty="0" smtClean="0"/>
              <a:t>Let’s change the way we see the table costs</a:t>
            </a:r>
          </a:p>
          <a:p>
            <a:pPr marL="0" indent="0">
              <a:buNone/>
            </a:pPr>
            <a:endParaRPr lang="is-IS" dirty="0"/>
          </a:p>
        </p:txBody>
      </p:sp>
      <p:sp>
        <p:nvSpPr>
          <p:cNvPr id="5" name="Oval 4"/>
          <p:cNvSpPr/>
          <p:nvPr/>
        </p:nvSpPr>
        <p:spPr>
          <a:xfrm>
            <a:off x="5406391" y="5334103"/>
            <a:ext cx="797854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406391" y="3484880"/>
            <a:ext cx="797854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711304" y="3484880"/>
            <a:ext cx="797854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2659916" y="5334103"/>
            <a:ext cx="797854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dirty="0" smtClean="0"/>
              <a:t>00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723178" y="3637280"/>
            <a:ext cx="1514764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692698" y="3749040"/>
            <a:ext cx="15147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733338" y="5638800"/>
            <a:ext cx="1514764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3723178" y="5760720"/>
            <a:ext cx="15147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2946400" y="4236720"/>
            <a:ext cx="10160" cy="944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3078480" y="4236720"/>
            <a:ext cx="0" cy="944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5801360" y="4236720"/>
            <a:ext cx="10160" cy="944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5933440" y="4236720"/>
            <a:ext cx="0" cy="944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723178" y="4165600"/>
            <a:ext cx="1683213" cy="109728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3616960" y="4236720"/>
            <a:ext cx="1696720" cy="1097383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3509158" y="4043680"/>
            <a:ext cx="1804522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3616960" y="4104640"/>
            <a:ext cx="1789431" cy="1229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047751" y="4429760"/>
            <a:ext cx="797854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7133591" y="4439920"/>
            <a:ext cx="797854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62343" y="501914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September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7098983" y="5059680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December</a:t>
            </a:r>
            <a:endParaRPr lang="en-US" sz="1400" dirty="0"/>
          </a:p>
        </p:txBody>
      </p:sp>
      <p:sp>
        <p:nvSpPr>
          <p:cNvPr id="82" name="Left Brace 81"/>
          <p:cNvSpPr/>
          <p:nvPr/>
        </p:nvSpPr>
        <p:spPr>
          <a:xfrm>
            <a:off x="2041530" y="3312160"/>
            <a:ext cx="569590" cy="280416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Brace 82"/>
          <p:cNvSpPr/>
          <p:nvPr/>
        </p:nvSpPr>
        <p:spPr>
          <a:xfrm>
            <a:off x="6624320" y="3312160"/>
            <a:ext cx="335280" cy="280416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46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Thanks!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7391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The 3 tasks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2664244"/>
            <a:ext cx="7583488" cy="2711008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4400" dirty="0" smtClean="0"/>
              <a:t>Inventory planning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Packing products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Delivery planning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21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Inventory </a:t>
            </a:r>
            <a:r>
              <a:rPr lang="fr-CA" sz="4800" b="1" dirty="0" smtClean="0"/>
              <a:t>Planning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1902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 smtClean="0"/>
              <a:t>Determine </a:t>
            </a:r>
            <a:r>
              <a:rPr lang="en-US" sz="3600" dirty="0"/>
              <a:t>the minimum capacity needed to store all of the supplies before they are </a:t>
            </a:r>
            <a:r>
              <a:rPr lang="en-US" sz="3600" dirty="0" smtClean="0"/>
              <a:t>shipped.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560" y="2326640"/>
            <a:ext cx="3721208" cy="361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9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Packing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581" y="1981201"/>
            <a:ext cx="4023360" cy="39751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Pack a single container as densely as possible or pack all objects using as fell containers as possible.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051" y="2522220"/>
            <a:ext cx="32639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85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Delivery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Find the optimal set of rules in order to delivery to a given set of customers.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455" y="2583180"/>
            <a:ext cx="3670496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77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DP to all problems? Are you sure?</a:t>
            </a:r>
            <a:endParaRPr lang="en-US" sz="4000" b="1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5708651" y="2072481"/>
            <a:ext cx="2654300" cy="18494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 smtClean="0"/>
              <a:t>Packing Products</a:t>
            </a:r>
          </a:p>
          <a:p>
            <a:pPr marL="0" indent="0" algn="ctr">
              <a:buNone/>
            </a:pPr>
            <a:r>
              <a:rPr lang="en-US" sz="1200" dirty="0" smtClean="0">
                <a:solidFill>
                  <a:srgbClr val="FF7F01"/>
                </a:solidFill>
              </a:rPr>
              <a:t>( knapsack problem )</a:t>
            </a:r>
            <a:endParaRPr lang="en-US" sz="1200" dirty="0">
              <a:solidFill>
                <a:srgbClr val="FF7F0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3248343" y="4267200"/>
            <a:ext cx="2654300" cy="18494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 smtClean="0"/>
              <a:t>Delivery </a:t>
            </a:r>
            <a:r>
              <a:rPr lang="en-US" sz="4000" dirty="0"/>
              <a:t>Planning</a:t>
            </a:r>
          </a:p>
          <a:p>
            <a:pPr marL="0" indent="0" algn="ctr">
              <a:buNone/>
            </a:pPr>
            <a:r>
              <a:rPr lang="en-US" sz="1200" dirty="0" smtClean="0">
                <a:solidFill>
                  <a:srgbClr val="FF7F01"/>
                </a:solidFill>
              </a:rPr>
              <a:t>( shortest path problem )</a:t>
            </a:r>
            <a:endParaRPr lang="en-US" sz="1200" dirty="0">
              <a:solidFill>
                <a:srgbClr val="FF7F0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779463" y="2072481"/>
            <a:ext cx="2654300" cy="18494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dirty="0" smtClean="0"/>
              <a:t>Inventory Planning</a:t>
            </a:r>
          </a:p>
          <a:p>
            <a:pPr marL="0" indent="0" algn="ctr">
              <a:buNone/>
            </a:pPr>
            <a:r>
              <a:rPr lang="en-US" sz="1200" dirty="0" smtClean="0">
                <a:solidFill>
                  <a:schemeClr val="accent1"/>
                </a:solidFill>
              </a:rPr>
              <a:t>( ??? )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131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/>
              <a:t>About Dynamic Programming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Is a way to solve a complex problem by breaking it down into a collection of simpler sub-problems</a:t>
            </a:r>
          </a:p>
          <a:p>
            <a:pPr>
              <a:buFont typeface="Arial"/>
              <a:buChar char="•"/>
            </a:pPr>
            <a:r>
              <a:rPr lang="en-US" dirty="0" smtClean="0"/>
              <a:t>Overlapping </a:t>
            </a:r>
            <a:r>
              <a:rPr lang="en-US" dirty="0" smtClean="0"/>
              <a:t>sub-problems</a:t>
            </a:r>
          </a:p>
          <a:p>
            <a:pPr>
              <a:buFont typeface="Arial"/>
              <a:buChar char="•"/>
            </a:pPr>
            <a:r>
              <a:rPr lang="en-US" dirty="0" smtClean="0"/>
              <a:t>Top-down and bottom-up approaches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79463" y="5957048"/>
            <a:ext cx="7583488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1680" y="5913120"/>
            <a:ext cx="98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4" name="Down Arrow Callout 3"/>
          <p:cNvSpPr/>
          <p:nvPr/>
        </p:nvSpPr>
        <p:spPr>
          <a:xfrm>
            <a:off x="2430298" y="5410314"/>
            <a:ext cx="696925" cy="441599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1950</a:t>
            </a:r>
            <a:endParaRPr lang="en-US" dirty="0"/>
          </a:p>
        </p:txBody>
      </p:sp>
      <p:sp>
        <p:nvSpPr>
          <p:cNvPr id="7" name="Down Arrow Callout 6"/>
          <p:cNvSpPr/>
          <p:nvPr/>
        </p:nvSpPr>
        <p:spPr>
          <a:xfrm>
            <a:off x="7347738" y="5410314"/>
            <a:ext cx="696925" cy="441599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22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Let’s solve Inventory Planning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359536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is-IS" dirty="0" smtClean="0"/>
              <a:t>A B2B client creates an order for the next 4 months</a:t>
            </a:r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lnSpc>
                <a:spcPct val="50000"/>
              </a:lnSpc>
              <a:buFont typeface="Arial"/>
              <a:buChar char="•"/>
            </a:pPr>
            <a:r>
              <a:rPr lang="is-IS" sz="1400" dirty="0" smtClean="0"/>
              <a:t>The items are delivered at the end of each month</a:t>
            </a:r>
          </a:p>
          <a:p>
            <a:pPr>
              <a:lnSpc>
                <a:spcPct val="50000"/>
              </a:lnSpc>
              <a:buFont typeface="Arial"/>
              <a:buChar char="•"/>
            </a:pPr>
            <a:r>
              <a:rPr lang="is-IS" sz="1400" dirty="0" smtClean="0"/>
              <a:t>We are able to produce 400 items a month</a:t>
            </a:r>
          </a:p>
          <a:p>
            <a:pPr>
              <a:lnSpc>
                <a:spcPct val="50000"/>
              </a:lnSpc>
              <a:buFont typeface="Arial"/>
              <a:buChar char="•"/>
            </a:pPr>
            <a:r>
              <a:rPr lang="is-IS" sz="1400" dirty="0" smtClean="0"/>
              <a:t>If we produce more than 200 items in any month, we need to hire more staff at $4000 per month</a:t>
            </a:r>
          </a:p>
          <a:p>
            <a:pPr>
              <a:lnSpc>
                <a:spcPct val="50000"/>
              </a:lnSpc>
              <a:buFont typeface="Arial"/>
              <a:buChar char="•"/>
            </a:pPr>
            <a:r>
              <a:rPr lang="is-IS" sz="1400" dirty="0" smtClean="0"/>
              <a:t>Stock carry over from one month to another costs </a:t>
            </a:r>
            <a:r>
              <a:rPr lang="is-IS" sz="1400" dirty="0"/>
              <a:t>$500 a month</a:t>
            </a:r>
            <a:r>
              <a:rPr lang="is-IS" sz="1400" dirty="0" smtClean="0"/>
              <a:t> for each 100 items</a:t>
            </a:r>
          </a:p>
          <a:p>
            <a:pPr>
              <a:lnSpc>
                <a:spcPct val="50000"/>
              </a:lnSpc>
              <a:buFont typeface="Arial"/>
              <a:buChar char="•"/>
            </a:pPr>
            <a:r>
              <a:rPr lang="is-IS" sz="1400" dirty="0" smtClean="0"/>
              <a:t>We have zero items in stock now and we plan to have zero items in stock at the end of December</a:t>
            </a:r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 smtClean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 smtClean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 smtClean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76296"/>
              </p:ext>
            </p:extLst>
          </p:nvPr>
        </p:nvGraphicFramePr>
        <p:xfrm>
          <a:off x="2123440" y="2636519"/>
          <a:ext cx="4354285" cy="1315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Dec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Items schedule for delivery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300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221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First step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3595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s-IS" dirty="0" smtClean="0"/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 smtClean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9481"/>
              </p:ext>
            </p:extLst>
          </p:nvPr>
        </p:nvGraphicFramePr>
        <p:xfrm>
          <a:off x="779463" y="2297383"/>
          <a:ext cx="7583490" cy="3666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915"/>
                <a:gridCol w="1263915"/>
                <a:gridCol w="1263915"/>
                <a:gridCol w="1263915"/>
                <a:gridCol w="1263915"/>
                <a:gridCol w="1263915"/>
              </a:tblGrid>
              <a:tr h="17615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Month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Number</a:t>
                      </a:r>
                      <a:r>
                        <a:rPr lang="en-US" sz="1400" baseline="0" dirty="0" smtClean="0"/>
                        <a:t> of items to be delivered that month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Number</a:t>
                      </a:r>
                      <a:r>
                        <a:rPr lang="en-US" sz="1400" baseline="0" dirty="0" smtClean="0"/>
                        <a:t> of items in stock at start of month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Production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Number of</a:t>
                      </a:r>
                      <a:r>
                        <a:rPr lang="en-US" sz="1400" baseline="0" dirty="0" smtClean="0"/>
                        <a:t> items in stock at end of month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Cost</a:t>
                      </a:r>
                      <a:endParaRPr lang="en-US" sz="1400" dirty="0"/>
                    </a:p>
                  </a:txBody>
                  <a:tcPr anchor="ctr"/>
                </a:tc>
              </a:tr>
              <a:tr h="476258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December</a:t>
                      </a:r>
                      <a:endParaRPr lang="en-US" sz="14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300</a:t>
                      </a:r>
                      <a:endParaRPr lang="en-US" sz="14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= 4000</a:t>
                      </a:r>
                      <a:endParaRPr lang="en-US" sz="1400" dirty="0"/>
                    </a:p>
                  </a:txBody>
                  <a:tcPr anchor="ctr"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</a:t>
                      </a:r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500 * 1 = 500 </a:t>
                      </a:r>
                      <a:endParaRPr lang="en-US" sz="1400" dirty="0"/>
                    </a:p>
                  </a:txBody>
                  <a:tcPr anchor="ctr"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500 * 2 = 1000</a:t>
                      </a:r>
                      <a:endParaRPr lang="en-US" sz="1400" dirty="0"/>
                    </a:p>
                  </a:txBody>
                  <a:tcPr anchor="ctr"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500</a:t>
                      </a:r>
                      <a:r>
                        <a:rPr lang="en-US" sz="1400" baseline="0" dirty="0" smtClean="0"/>
                        <a:t> * 3 = 1500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700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1924</TotalTime>
  <Words>419</Words>
  <Application>Microsoft Macintosh PowerPoint</Application>
  <PresentationFormat>On-screen Show (4:3)</PresentationFormat>
  <Paragraphs>128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Pixel</vt:lpstr>
      <vt:lpstr>Dynamic Programming</vt:lpstr>
      <vt:lpstr>The 3 tasks</vt:lpstr>
      <vt:lpstr>Inventory Planning</vt:lpstr>
      <vt:lpstr>Packing products</vt:lpstr>
      <vt:lpstr>Delivery planning</vt:lpstr>
      <vt:lpstr>DP to all problems? Are you sure?</vt:lpstr>
      <vt:lpstr>About Dynamic Programming</vt:lpstr>
      <vt:lpstr>Let’s solve Inventory Planning</vt:lpstr>
      <vt:lpstr>First step</vt:lpstr>
      <vt:lpstr>Second step</vt:lpstr>
      <vt:lpstr>Finally</vt:lpstr>
      <vt:lpstr>Thanks!</vt:lpstr>
    </vt:vector>
  </TitlesOfParts>
  <Company>SAP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SAP SAP</dc:creator>
  <cp:lastModifiedBy>SAP SAP</cp:lastModifiedBy>
  <cp:revision>104</cp:revision>
  <dcterms:created xsi:type="dcterms:W3CDTF">2016-07-03T20:23:50Z</dcterms:created>
  <dcterms:modified xsi:type="dcterms:W3CDTF">2016-09-10T22:13:35Z</dcterms:modified>
</cp:coreProperties>
</file>