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6" r:id="rId10"/>
    <p:sldId id="267" r:id="rId11"/>
    <p:sldId id="264" r:id="rId12"/>
    <p:sldId id="265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5" d="100"/>
          <a:sy n="125" d="100"/>
        </p:scale>
        <p:origin x="-162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0"/>
          <p:cNvGrpSpPr/>
          <p:nvPr/>
        </p:nvGrpSpPr>
        <p:grpSpPr>
          <a:xfrm>
            <a:off x="-1" y="3379694"/>
            <a:ext cx="7543801" cy="2604247"/>
            <a:chOff x="-1" y="3379694"/>
            <a:chExt cx="7543801" cy="2604247"/>
          </a:xfrm>
        </p:grpSpPr>
        <p:grpSp>
          <p:nvGrpSpPr>
            <p:cNvPr id="9" name="Group 11"/>
            <p:cNvGrpSpPr/>
            <p:nvPr/>
          </p:nvGrpSpPr>
          <p:grpSpPr>
            <a:xfrm>
              <a:off x="-1" y="3379694"/>
              <a:ext cx="7543801" cy="2604247"/>
              <a:chOff x="-1" y="3379694"/>
              <a:chExt cx="7543801" cy="2604247"/>
            </a:xfrm>
          </p:grpSpPr>
          <p:sp>
            <p:nvSpPr>
              <p:cNvPr id="15" name="Snip Single Corner Rectangle 14"/>
              <p:cNvSpPr/>
              <p:nvPr/>
            </p:nvSpPr>
            <p:spPr>
              <a:xfrm flipV="1">
                <a:off x="-1" y="3393141"/>
                <a:ext cx="7543800" cy="2590800"/>
              </a:xfrm>
              <a:prstGeom prst="snip1Rect">
                <a:avLst>
                  <a:gd name="adj" fmla="val 7379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635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0" y="3379694"/>
                <a:ext cx="7543800" cy="2377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ardrop 12"/>
            <p:cNvSpPr/>
            <p:nvPr/>
          </p:nvSpPr>
          <p:spPr>
            <a:xfrm>
              <a:off x="6817659" y="3621741"/>
              <a:ext cx="394447" cy="394447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3913281"/>
            <a:ext cx="5867400" cy="1470025"/>
          </a:xfrm>
        </p:spPr>
        <p:txBody>
          <a:bodyPr>
            <a:normAutofit/>
          </a:bodyPr>
          <a:lstStyle>
            <a:lvl1pPr algn="r">
              <a:defRPr sz="4600"/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396753"/>
            <a:ext cx="5867400" cy="573741"/>
          </a:xfrm>
        </p:spPr>
        <p:txBody>
          <a:bodyPr>
            <a:normAutofit/>
          </a:bodyPr>
          <a:lstStyle>
            <a:lvl1pPr marL="0" indent="0" algn="r">
              <a:spcBef>
                <a:spcPct val="0"/>
              </a:spcBef>
              <a:buNone/>
              <a:defRPr sz="14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-734076" y="4503737"/>
            <a:ext cx="2057400" cy="365125"/>
          </a:xfrm>
        </p:spPr>
        <p:txBody>
          <a:bodyPr lIns="91440" tIns="0" bIns="0" anchor="b" anchorCtr="0"/>
          <a:lstStyle>
            <a:lvl1pPr>
              <a:defRPr sz="14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B1115196-1C6F-4784-83AC-30756D8F10B3}" type="datetimeFigureOut">
              <a:rPr lang="en-US" smtClean="0"/>
              <a:t>16-09-10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-356811" y="4503737"/>
            <a:ext cx="2057397" cy="365125"/>
          </a:xfrm>
        </p:spPr>
        <p:txBody>
          <a:bodyPr lIns="91440" tIns="0" bIns="0" anchor="t" anchorCtr="0"/>
          <a:lstStyle>
            <a:lvl1pPr algn="l">
              <a:defRPr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0"/>
          <p:cNvGrpSpPr/>
          <p:nvPr/>
        </p:nvGrpSpPr>
        <p:grpSpPr>
          <a:xfrm>
            <a:off x="228600" y="228600"/>
            <a:ext cx="4251960" cy="6387352"/>
            <a:chOff x="228600" y="228600"/>
            <a:chExt cx="4251960" cy="6387352"/>
          </a:xfrm>
        </p:grpSpPr>
        <p:sp>
          <p:nvSpPr>
            <p:cNvPr id="12" name="Snip Diagonal Corner Rectangle 11"/>
            <p:cNvSpPr/>
            <p:nvPr/>
          </p:nvSpPr>
          <p:spPr>
            <a:xfrm flipV="1">
              <a:off x="228600" y="228600"/>
              <a:ext cx="4251960" cy="6387352"/>
            </a:xfrm>
            <a:prstGeom prst="snip2DiagRect">
              <a:avLst>
                <a:gd name="adj1" fmla="val 0"/>
                <a:gd name="adj2" fmla="val 3794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Teardrop 12"/>
            <p:cNvSpPr>
              <a:spLocks noChangeAspect="1"/>
            </p:cNvSpPr>
            <p:nvPr/>
          </p:nvSpPr>
          <p:spPr>
            <a:xfrm>
              <a:off x="3886200" y="432548"/>
              <a:ext cx="355002" cy="355002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2176272"/>
            <a:ext cx="3657600" cy="1161288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4654475" y="228600"/>
            <a:ext cx="4251960" cy="6391656"/>
          </a:xfrm>
          <a:prstGeom prst="snip2DiagRect">
            <a:avLst>
              <a:gd name="adj1" fmla="val 0"/>
              <a:gd name="adj2" fmla="val 4017"/>
            </a:avLst>
          </a:prstGeom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90000"/>
              <a:buFont typeface="Wingdings 2" pitchFamily="18" charset="2"/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2" y="3342401"/>
            <a:ext cx="3657600" cy="2595282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58952" y="6300216"/>
            <a:ext cx="1298448" cy="365125"/>
          </a:xfrm>
        </p:spPr>
        <p:txBody>
          <a:bodyPr/>
          <a:lstStyle/>
          <a:p>
            <a:fld id="{B1115196-1C6F-4784-83AC-30756D8F10B3}" type="datetimeFigureOut">
              <a:rPr lang="en-US" smtClean="0"/>
              <a:t>16-09-10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057400" y="6300216"/>
            <a:ext cx="234086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01752" y="6300216"/>
            <a:ext cx="448056" cy="365125"/>
          </a:xfrm>
        </p:spPr>
        <p:txBody>
          <a:bodyPr/>
          <a:lstStyle>
            <a:lvl1pPr algn="l">
              <a:defRPr/>
            </a:lvl1pPr>
          </a:lstStyle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4648200"/>
            <a:ext cx="8686800" cy="1963271"/>
          </a:xfrm>
          <a:prstGeom prst="snip2DiagRect">
            <a:avLst>
              <a:gd name="adj1" fmla="val 0"/>
              <a:gd name="adj2" fmla="val 937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48200"/>
            <a:ext cx="8153400" cy="609600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16-09-10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257799"/>
            <a:ext cx="8156448" cy="820272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ct val="0"/>
              </a:spcBef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 flipH="1">
            <a:off x="228600" y="228600"/>
            <a:ext cx="8677835" cy="4267200"/>
          </a:xfrm>
          <a:prstGeom prst="snip2DiagRect">
            <a:avLst>
              <a:gd name="adj1" fmla="val 0"/>
              <a:gd name="adj2" fmla="val 4332"/>
            </a:avLst>
          </a:prstGeom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90000"/>
              <a:buFont typeface="Wingdings 2" pitchFamily="18" charset="2"/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16-09-10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Snip Diagonal Corner Rectangle 9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16-09-10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nip Diagonal Corner Rectangle 7"/>
          <p:cNvSpPr/>
          <p:nvPr/>
        </p:nvSpPr>
        <p:spPr>
          <a:xfrm flipV="1">
            <a:off x="228600" y="228600"/>
            <a:ext cx="8686800" cy="6387352"/>
          </a:xfrm>
          <a:prstGeom prst="snip2DiagRect">
            <a:avLst>
              <a:gd name="adj1" fmla="val 0"/>
              <a:gd name="adj2" fmla="val 2529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67600" y="838201"/>
            <a:ext cx="1219200" cy="5105400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9462" y="838201"/>
            <a:ext cx="6307138" cy="51054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16-09-10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Snip Diagonal Corner Rectangle 9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16-09-10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4"/>
          <p:cNvGrpSpPr/>
          <p:nvPr/>
        </p:nvGrpSpPr>
        <p:grpSpPr>
          <a:xfrm>
            <a:off x="-1" y="3379694"/>
            <a:ext cx="7543801" cy="2604247"/>
            <a:chOff x="-1" y="3379694"/>
            <a:chExt cx="7543801" cy="2604247"/>
          </a:xfrm>
        </p:grpSpPr>
        <p:grpSp>
          <p:nvGrpSpPr>
            <p:cNvPr id="9" name="Group 11"/>
            <p:cNvGrpSpPr/>
            <p:nvPr/>
          </p:nvGrpSpPr>
          <p:grpSpPr>
            <a:xfrm>
              <a:off x="-1" y="3379694"/>
              <a:ext cx="7543801" cy="2604247"/>
              <a:chOff x="-1" y="3379694"/>
              <a:chExt cx="7543801" cy="2604247"/>
            </a:xfrm>
          </p:grpSpPr>
          <p:sp>
            <p:nvSpPr>
              <p:cNvPr id="17" name="Snip Single Corner Rectangle 16"/>
              <p:cNvSpPr/>
              <p:nvPr/>
            </p:nvSpPr>
            <p:spPr>
              <a:xfrm flipV="1">
                <a:off x="-1" y="3393141"/>
                <a:ext cx="7543800" cy="2590800"/>
              </a:xfrm>
              <a:prstGeom prst="snip1Rect">
                <a:avLst>
                  <a:gd name="adj" fmla="val 7379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635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8" name="Straight Connector 17"/>
              <p:cNvCxnSpPr/>
              <p:nvPr/>
            </p:nvCxnSpPr>
            <p:spPr>
              <a:xfrm>
                <a:off x="0" y="3379694"/>
                <a:ext cx="7543800" cy="2377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ardrop 15"/>
            <p:cNvSpPr/>
            <p:nvPr/>
          </p:nvSpPr>
          <p:spPr>
            <a:xfrm>
              <a:off x="6817659" y="3621741"/>
              <a:ext cx="394447" cy="394447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3913281"/>
            <a:ext cx="5867400" cy="1470025"/>
          </a:xfrm>
        </p:spPr>
        <p:txBody>
          <a:bodyPr>
            <a:normAutofit/>
          </a:bodyPr>
          <a:lstStyle>
            <a:lvl1pPr algn="r">
              <a:defRPr sz="4600"/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396753"/>
            <a:ext cx="5867400" cy="573741"/>
          </a:xfrm>
        </p:spPr>
        <p:txBody>
          <a:bodyPr>
            <a:normAutofit/>
          </a:bodyPr>
          <a:lstStyle>
            <a:lvl1pPr marL="0" indent="0" algn="r">
              <a:spcBef>
                <a:spcPct val="0"/>
              </a:spcBef>
              <a:buNone/>
              <a:defRPr sz="14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-734076" y="4503737"/>
            <a:ext cx="2057400" cy="365125"/>
          </a:xfrm>
        </p:spPr>
        <p:txBody>
          <a:bodyPr lIns="91440" tIns="0" bIns="0" anchor="b" anchorCtr="0"/>
          <a:lstStyle>
            <a:lvl1pPr>
              <a:defRPr sz="14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B1115196-1C6F-4784-83AC-30756D8F10B3}" type="datetimeFigureOut">
              <a:rPr lang="en-US" smtClean="0"/>
              <a:t>16-09-10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-356811" y="4503737"/>
            <a:ext cx="2057397" cy="365125"/>
          </a:xfrm>
        </p:spPr>
        <p:txBody>
          <a:bodyPr lIns="91440" tIns="0" bIns="0" anchor="t" anchorCtr="0"/>
          <a:lstStyle>
            <a:lvl1pPr algn="l">
              <a:defRPr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2"/>
          </p:nvPr>
        </p:nvSpPr>
        <p:spPr>
          <a:xfrm>
            <a:off x="0" y="676835"/>
            <a:ext cx="7543800" cy="2587752"/>
          </a:xfrm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CA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6"/>
          <p:cNvGrpSpPr/>
          <p:nvPr/>
        </p:nvGrpSpPr>
        <p:grpSpPr>
          <a:xfrm flipH="1">
            <a:off x="1600199" y="2126877"/>
            <a:ext cx="7543801" cy="2604247"/>
            <a:chOff x="-1" y="3379694"/>
            <a:chExt cx="7543801" cy="2604247"/>
          </a:xfrm>
        </p:grpSpPr>
        <p:grpSp>
          <p:nvGrpSpPr>
            <p:cNvPr id="7" name="Group 11"/>
            <p:cNvGrpSpPr/>
            <p:nvPr/>
          </p:nvGrpSpPr>
          <p:grpSpPr>
            <a:xfrm>
              <a:off x="-1" y="3379694"/>
              <a:ext cx="7543801" cy="2604247"/>
              <a:chOff x="-1" y="3379694"/>
              <a:chExt cx="7543801" cy="2604247"/>
            </a:xfrm>
          </p:grpSpPr>
          <p:sp>
            <p:nvSpPr>
              <p:cNvPr id="10" name="Snip Single Corner Rectangle 9"/>
              <p:cNvSpPr/>
              <p:nvPr/>
            </p:nvSpPr>
            <p:spPr>
              <a:xfrm flipV="1">
                <a:off x="-1" y="3393141"/>
                <a:ext cx="7543800" cy="2590800"/>
              </a:xfrm>
              <a:prstGeom prst="snip1Rect">
                <a:avLst>
                  <a:gd name="adj" fmla="val 7379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635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1" name="Straight Connector 10"/>
              <p:cNvCxnSpPr/>
              <p:nvPr/>
            </p:nvCxnSpPr>
            <p:spPr>
              <a:xfrm>
                <a:off x="0" y="3379694"/>
                <a:ext cx="7543800" cy="2377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Teardrop 8"/>
            <p:cNvSpPr/>
            <p:nvPr/>
          </p:nvSpPr>
          <p:spPr>
            <a:xfrm flipH="1">
              <a:off x="228599" y="3621741"/>
              <a:ext cx="394447" cy="394447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6105" y="2653553"/>
            <a:ext cx="5870448" cy="1472184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6105" y="4134881"/>
            <a:ext cx="5870448" cy="57607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Clr>
                <a:schemeClr val="accent1"/>
              </a:buClr>
              <a:buSzPct val="90000"/>
              <a:buFont typeface="Wingdings 2" pitchFamily="18" charset="2"/>
              <a:buNone/>
              <a:defRPr sz="14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8033590" y="3475037"/>
            <a:ext cx="1828801" cy="365125"/>
          </a:xfrm>
        </p:spPr>
        <p:txBody>
          <a:bodyPr vert="horz" lIns="91440" tIns="0" rIns="91440" bIns="0" rtlCol="0" anchor="t" anchorCtr="0"/>
          <a:lstStyle>
            <a:lvl1pPr marL="0" algn="l" defTabSz="914400" rtl="0" eaLnBrk="1" latinLnBrk="0" hangingPunct="1">
              <a:defRPr sz="1100" b="1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7658009" y="3475037"/>
            <a:ext cx="1828800" cy="365125"/>
          </a:xfrm>
        </p:spPr>
        <p:txBody>
          <a:bodyPr vert="horz" lIns="91440" tIns="0" rIns="91440" bIns="0" rtlCol="0" anchor="b" anchorCtr="0"/>
          <a:lstStyle>
            <a:lvl1pPr marL="0" algn="l" defTabSz="914400" rtl="0" eaLnBrk="1" latinLnBrk="0" hangingPunct="1">
              <a:defRPr sz="1400" b="1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B1115196-1C6F-4784-83AC-30756D8F10B3}" type="datetimeFigureOut">
              <a:rPr lang="en-US" smtClean="0"/>
              <a:t>16-09-10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nip Diagonal Corner Rectangle 10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Snip Diagonal Corner Rectangle 11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95833"/>
            <a:ext cx="7583488" cy="1143000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1" y="1981201"/>
            <a:ext cx="365760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5351" y="1981201"/>
            <a:ext cx="365760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344488">
              <a:defRPr sz="1800"/>
            </a:lvl6pPr>
            <a:lvl7pPr marL="1946275" indent="-344488">
              <a:defRPr sz="1800"/>
            </a:lvl7pPr>
            <a:lvl8pPr marL="1946275" indent="-344488">
              <a:defRPr sz="1800"/>
            </a:lvl8pPr>
            <a:lvl9pPr marL="1946275" indent="-344488"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16-09-10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nip Diagonal Corner Rectangle 11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Snip Diagonal Corner Rectangle 12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95833"/>
            <a:ext cx="758348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852426"/>
            <a:ext cx="3657600" cy="868362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ct val="0"/>
              </a:spcBef>
              <a:buNone/>
              <a:defRPr sz="26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3" y="2743200"/>
            <a:ext cx="3657600" cy="3213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5351" y="1852426"/>
            <a:ext cx="3657600" cy="868362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ct val="0"/>
              </a:spcBef>
              <a:buNone/>
              <a:defRPr sz="26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5351" y="2743200"/>
            <a:ext cx="3657600" cy="3213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16-09-10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Snip Diagonal Corner Rectangle 9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16-09-10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nip Diagonal Corner Rectangle 5"/>
          <p:cNvSpPr/>
          <p:nvPr/>
        </p:nvSpPr>
        <p:spPr>
          <a:xfrm flipV="1">
            <a:off x="228600" y="228600"/>
            <a:ext cx="8686800" cy="6387352"/>
          </a:xfrm>
          <a:prstGeom prst="snip2DiagRect">
            <a:avLst>
              <a:gd name="adj1" fmla="val 0"/>
              <a:gd name="adj2" fmla="val 2529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16-09-10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1"/>
          <p:cNvGrpSpPr/>
          <p:nvPr/>
        </p:nvGrpSpPr>
        <p:grpSpPr>
          <a:xfrm>
            <a:off x="228600" y="228600"/>
            <a:ext cx="4251960" cy="6387352"/>
            <a:chOff x="228600" y="228600"/>
            <a:chExt cx="4251960" cy="6387352"/>
          </a:xfrm>
        </p:grpSpPr>
        <p:sp>
          <p:nvSpPr>
            <p:cNvPr id="13" name="Snip Diagonal Corner Rectangle 12"/>
            <p:cNvSpPr/>
            <p:nvPr/>
          </p:nvSpPr>
          <p:spPr>
            <a:xfrm flipV="1">
              <a:off x="228600" y="228600"/>
              <a:ext cx="4251960" cy="6387352"/>
            </a:xfrm>
            <a:prstGeom prst="snip2DiagRect">
              <a:avLst>
                <a:gd name="adj1" fmla="val 0"/>
                <a:gd name="adj2" fmla="val 3794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Teardrop 13"/>
            <p:cNvSpPr>
              <a:spLocks noChangeAspect="1"/>
            </p:cNvSpPr>
            <p:nvPr/>
          </p:nvSpPr>
          <p:spPr>
            <a:xfrm>
              <a:off x="3886200" y="432548"/>
              <a:ext cx="355002" cy="355002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5" name="Snip Diagonal Corner Rectangle 14"/>
          <p:cNvSpPr/>
          <p:nvPr/>
        </p:nvSpPr>
        <p:spPr>
          <a:xfrm flipV="1">
            <a:off x="4648200" y="228600"/>
            <a:ext cx="4251960" cy="6387352"/>
          </a:xfrm>
          <a:prstGeom prst="snip2DiagRect">
            <a:avLst>
              <a:gd name="adj1" fmla="val 0"/>
              <a:gd name="adj2" fmla="val 379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780" y="2177303"/>
            <a:ext cx="3657600" cy="1162050"/>
          </a:xfrm>
        </p:spPr>
        <p:txBody>
          <a:bodyPr anchor="b">
            <a:normAutofit/>
          </a:bodyPr>
          <a:lstStyle>
            <a:lvl1pPr algn="l">
              <a:defRPr sz="3000" b="0">
                <a:solidFill>
                  <a:schemeClr val="accent1"/>
                </a:solidFill>
              </a:defRPr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5380" y="609600"/>
            <a:ext cx="3657600" cy="53340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5780" y="3352799"/>
            <a:ext cx="3657600" cy="2590801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2000" y="6297706"/>
            <a:ext cx="1295400" cy="365125"/>
          </a:xfrm>
        </p:spPr>
        <p:txBody>
          <a:bodyPr/>
          <a:lstStyle/>
          <a:p>
            <a:fld id="{B1115196-1C6F-4784-83AC-30756D8F10B3}" type="datetimeFigureOut">
              <a:rPr lang="en-US" smtClean="0"/>
              <a:t>16-09-10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057400" y="6297706"/>
            <a:ext cx="233978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04800" y="6297706"/>
            <a:ext cx="443753" cy="365125"/>
          </a:xfrm>
        </p:spPr>
        <p:txBody>
          <a:bodyPr/>
          <a:lstStyle>
            <a:lvl1pPr algn="l">
              <a:defRPr/>
            </a:lvl1pPr>
          </a:lstStyle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3" y="295833"/>
            <a:ext cx="7583488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949824"/>
            <a:ext cx="7583488" cy="40072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8600" y="624391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B1115196-1C6F-4784-83AC-30756D8F10B3}" type="datetimeFigureOut">
              <a:rPr lang="en-US" smtClean="0"/>
              <a:t>16-09-10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67400" y="62484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24840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914400" rtl="0" eaLnBrk="1" latinLnBrk="0" hangingPunct="1">
        <a:spcBef>
          <a:spcPct val="0"/>
        </a:spcBef>
        <a:buNone/>
        <a:defRPr sz="3800" kern="120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SzPct val="90000"/>
        <a:buFont typeface="Wingdings 2" pitchFamily="18" charset="2"/>
        <a:buChar char=""/>
        <a:defRPr sz="22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20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18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18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18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 smtClean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 smtClean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 smtClean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3585" y="3913281"/>
            <a:ext cx="6785415" cy="1470025"/>
          </a:xfrm>
        </p:spPr>
        <p:txBody>
          <a:bodyPr>
            <a:noAutofit/>
          </a:bodyPr>
          <a:lstStyle/>
          <a:p>
            <a:r>
              <a:rPr lang="en-US" sz="4800" b="1" dirty="0" smtClean="0"/>
              <a:t>Dynamic Programming</a:t>
            </a:r>
            <a:endParaRPr lang="en-US" sz="4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Riry</a:t>
            </a:r>
            <a:r>
              <a:rPr lang="en-US" dirty="0" smtClean="0"/>
              <a:t> &amp; André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0229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/>
              <a:t>Second step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3" y="1949824"/>
            <a:ext cx="7583488" cy="435953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is-IS" dirty="0" smtClean="0"/>
          </a:p>
          <a:p>
            <a:pPr>
              <a:buFont typeface="Arial"/>
              <a:buChar char="•"/>
            </a:pPr>
            <a:endParaRPr lang="is-IS" dirty="0" smtClean="0"/>
          </a:p>
          <a:p>
            <a:pPr>
              <a:buFont typeface="Arial"/>
              <a:buChar char="•"/>
            </a:pPr>
            <a:endParaRPr lang="is-IS" dirty="0" smtClean="0"/>
          </a:p>
          <a:p>
            <a:pPr>
              <a:lnSpc>
                <a:spcPct val="50000"/>
              </a:lnSpc>
              <a:buFont typeface="Arial"/>
              <a:buChar char="•"/>
            </a:pPr>
            <a:endParaRPr lang="is-IS" sz="1400" dirty="0" smtClean="0"/>
          </a:p>
          <a:p>
            <a:pPr>
              <a:lnSpc>
                <a:spcPct val="50000"/>
              </a:lnSpc>
              <a:buFont typeface="Arial"/>
              <a:buChar char="•"/>
            </a:pPr>
            <a:endParaRPr lang="is-IS" sz="1400" dirty="0"/>
          </a:p>
          <a:p>
            <a:pPr>
              <a:lnSpc>
                <a:spcPct val="50000"/>
              </a:lnSpc>
              <a:buFont typeface="Arial"/>
              <a:buChar char="•"/>
            </a:pPr>
            <a:endParaRPr lang="is-IS" sz="1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7447363"/>
              </p:ext>
            </p:extLst>
          </p:nvPr>
        </p:nvGraphicFramePr>
        <p:xfrm>
          <a:off x="779463" y="2012007"/>
          <a:ext cx="7583490" cy="43587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3915"/>
                <a:gridCol w="1263915"/>
                <a:gridCol w="1263915"/>
                <a:gridCol w="1263915"/>
                <a:gridCol w="1263915"/>
                <a:gridCol w="1263915"/>
              </a:tblGrid>
              <a:tr h="102493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Month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Number</a:t>
                      </a:r>
                      <a:r>
                        <a:rPr lang="en-US" sz="1400" baseline="0" dirty="0" smtClean="0"/>
                        <a:t> of items to be delivered that month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Number</a:t>
                      </a:r>
                      <a:r>
                        <a:rPr lang="en-US" sz="1400" baseline="0" dirty="0" smtClean="0"/>
                        <a:t> of items in stock at start of month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Production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Number of</a:t>
                      </a:r>
                      <a:r>
                        <a:rPr lang="en-US" sz="1400" baseline="0" dirty="0" smtClean="0"/>
                        <a:t> items in stock at end of month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Cost</a:t>
                      </a:r>
                      <a:endParaRPr lang="en-US" sz="1400" dirty="0"/>
                    </a:p>
                  </a:txBody>
                  <a:tcPr anchor="ctr"/>
                </a:tc>
              </a:tr>
              <a:tr h="476258">
                <a:tc rowSpan="7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November</a:t>
                      </a:r>
                      <a:endParaRPr lang="en-US" sz="1400" dirty="0"/>
                    </a:p>
                  </a:txBody>
                  <a:tcPr anchor="ctr"/>
                </a:tc>
                <a:tc rowSpan="7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200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200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$0</a:t>
                      </a:r>
                      <a:endParaRPr lang="en-US" sz="1400" dirty="0"/>
                    </a:p>
                  </a:txBody>
                  <a:tcPr anchor="ctr"/>
                </a:tc>
              </a:tr>
              <a:tr h="476258">
                <a:tc v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300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100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$4000</a:t>
                      </a:r>
                      <a:endParaRPr lang="en-US" sz="1400" dirty="0" smtClean="0"/>
                    </a:p>
                  </a:txBody>
                  <a:tcPr anchor="ctr"/>
                </a:tc>
              </a:tr>
              <a:tr h="476258">
                <a:tc v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400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200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$4000</a:t>
                      </a:r>
                      <a:endParaRPr lang="en-US" sz="1400" dirty="0"/>
                    </a:p>
                  </a:txBody>
                  <a:tcPr anchor="ctr"/>
                </a:tc>
              </a:tr>
              <a:tr h="476258">
                <a:tc v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100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100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$500</a:t>
                      </a:r>
                      <a:endParaRPr lang="en-US" sz="1400" dirty="0"/>
                    </a:p>
                  </a:txBody>
                  <a:tcPr anchor="ctr"/>
                </a:tc>
              </a:tr>
              <a:tr h="476258">
                <a:tc v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100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200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100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$500</a:t>
                      </a:r>
                      <a:endParaRPr lang="en-US" sz="1400" dirty="0" smtClean="0"/>
                    </a:p>
                  </a:txBody>
                  <a:tcPr anchor="ctr"/>
                </a:tc>
              </a:tr>
              <a:tr h="476258">
                <a:tc v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100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300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200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$4500</a:t>
                      </a:r>
                      <a:endParaRPr lang="en-US" sz="1400" dirty="0" smtClean="0"/>
                    </a:p>
                  </a:txBody>
                  <a:tcPr anchor="ctr"/>
                </a:tc>
              </a:tr>
              <a:tr h="476258">
                <a:tc v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100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400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300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$4500</a:t>
                      </a:r>
                      <a:endParaRPr lang="en-US" sz="14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71192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/>
              <a:t>Overlapping sub-problems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3" y="1949824"/>
            <a:ext cx="7583488" cy="4450976"/>
          </a:xfrm>
        </p:spPr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en-CA" dirty="0" smtClean="0"/>
              <a:t>Part of sub-problems were solved, and now</a:t>
            </a:r>
            <a:r>
              <a:rPr lang="is-IS" dirty="0" smtClean="0"/>
              <a:t>... ?</a:t>
            </a:r>
          </a:p>
          <a:p>
            <a:pPr>
              <a:buFont typeface="Arial"/>
              <a:buChar char="•"/>
            </a:pPr>
            <a:r>
              <a:rPr lang="is-IS" dirty="0" smtClean="0"/>
              <a:t>Let’s change the way we see the table costs</a:t>
            </a:r>
          </a:p>
          <a:p>
            <a:pPr marL="0" indent="0">
              <a:buNone/>
            </a:pPr>
            <a:endParaRPr lang="is-IS" dirty="0"/>
          </a:p>
        </p:txBody>
      </p:sp>
      <p:sp>
        <p:nvSpPr>
          <p:cNvPr id="5" name="Oval 4"/>
          <p:cNvSpPr/>
          <p:nvPr/>
        </p:nvSpPr>
        <p:spPr>
          <a:xfrm>
            <a:off x="5406391" y="5334103"/>
            <a:ext cx="797854" cy="558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r>
              <a:rPr lang="en-US" dirty="0" smtClean="0"/>
              <a:t>00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5406391" y="3484880"/>
            <a:ext cx="797854" cy="558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200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2711304" y="3484880"/>
            <a:ext cx="797854" cy="558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r>
              <a:rPr lang="en-US" dirty="0" smtClean="0"/>
              <a:t>00</a:t>
            </a:r>
            <a:endParaRPr lang="en-US" dirty="0"/>
          </a:p>
        </p:txBody>
      </p:sp>
      <p:sp>
        <p:nvSpPr>
          <p:cNvPr id="56" name="Oval 55"/>
          <p:cNvSpPr/>
          <p:nvPr/>
        </p:nvSpPr>
        <p:spPr>
          <a:xfrm>
            <a:off x="2659916" y="5334103"/>
            <a:ext cx="797854" cy="558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300</a:t>
            </a:r>
            <a:endParaRPr lang="en-US" dirty="0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3723178" y="3637280"/>
            <a:ext cx="1514764" cy="101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3692698" y="3749040"/>
            <a:ext cx="151476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3733338" y="5638800"/>
            <a:ext cx="1514764" cy="101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H="1">
            <a:off x="3723178" y="5760720"/>
            <a:ext cx="151476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>
            <a:off x="2946400" y="4236720"/>
            <a:ext cx="10160" cy="9448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V="1">
            <a:off x="3078480" y="4236720"/>
            <a:ext cx="0" cy="9448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H="1">
            <a:off x="5801360" y="4236720"/>
            <a:ext cx="10160" cy="9448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V="1">
            <a:off x="5933440" y="4236720"/>
            <a:ext cx="0" cy="9448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3723178" y="4165600"/>
            <a:ext cx="1683213" cy="1097280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H="1" flipV="1">
            <a:off x="3616960" y="4236720"/>
            <a:ext cx="1696720" cy="1097383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flipH="1">
            <a:off x="3509158" y="4043680"/>
            <a:ext cx="1804522" cy="1219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flipV="1">
            <a:off x="3616960" y="4104640"/>
            <a:ext cx="1789431" cy="12294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Oval 77"/>
          <p:cNvSpPr/>
          <p:nvPr/>
        </p:nvSpPr>
        <p:spPr>
          <a:xfrm>
            <a:off x="1047751" y="4429760"/>
            <a:ext cx="797854" cy="558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79" name="Oval 78"/>
          <p:cNvSpPr/>
          <p:nvPr/>
        </p:nvSpPr>
        <p:spPr>
          <a:xfrm>
            <a:off x="7133591" y="4439920"/>
            <a:ext cx="797854" cy="558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962343" y="5019143"/>
            <a:ext cx="10182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September</a:t>
            </a:r>
            <a:endParaRPr lang="en-US" sz="1400" dirty="0"/>
          </a:p>
        </p:txBody>
      </p:sp>
      <p:sp>
        <p:nvSpPr>
          <p:cNvPr id="81" name="TextBox 80"/>
          <p:cNvSpPr txBox="1"/>
          <p:nvPr/>
        </p:nvSpPr>
        <p:spPr>
          <a:xfrm>
            <a:off x="7098983" y="5059680"/>
            <a:ext cx="9669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December</a:t>
            </a:r>
            <a:endParaRPr lang="en-US" sz="1400" dirty="0"/>
          </a:p>
        </p:txBody>
      </p:sp>
      <p:sp>
        <p:nvSpPr>
          <p:cNvPr id="82" name="Left Brace 81"/>
          <p:cNvSpPr/>
          <p:nvPr/>
        </p:nvSpPr>
        <p:spPr>
          <a:xfrm>
            <a:off x="2041530" y="3312160"/>
            <a:ext cx="569590" cy="280416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ight Brace 82"/>
          <p:cNvSpPr/>
          <p:nvPr/>
        </p:nvSpPr>
        <p:spPr>
          <a:xfrm>
            <a:off x="6624320" y="3312160"/>
            <a:ext cx="335280" cy="280416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Circular Arrow 36"/>
          <p:cNvSpPr/>
          <p:nvPr/>
        </p:nvSpPr>
        <p:spPr>
          <a:xfrm rot="10800000">
            <a:off x="2865120" y="5730240"/>
            <a:ext cx="386080" cy="548640"/>
          </a:xfrm>
          <a:prstGeom prst="circularArrow">
            <a:avLst/>
          </a:prstGeom>
          <a:ln w="3175" cmpd="sng"/>
          <a:effectLst/>
          <a:scene3d>
            <a:camera prst="orthographicFront">
              <a:rot lat="0" lon="0" rev="0"/>
            </a:camera>
            <a:lightRig rig="glow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Circular Arrow 37"/>
          <p:cNvSpPr/>
          <p:nvPr/>
        </p:nvSpPr>
        <p:spPr>
          <a:xfrm rot="10800000">
            <a:off x="5618480" y="5760720"/>
            <a:ext cx="386080" cy="548640"/>
          </a:xfrm>
          <a:prstGeom prst="circularArrow">
            <a:avLst/>
          </a:prstGeom>
          <a:ln w="3175" cmpd="sng"/>
          <a:effectLst/>
          <a:scene3d>
            <a:camera prst="orthographicFront">
              <a:rot lat="0" lon="0" rev="0"/>
            </a:camera>
            <a:lightRig rig="glow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Circular Arrow 38"/>
          <p:cNvSpPr/>
          <p:nvPr/>
        </p:nvSpPr>
        <p:spPr>
          <a:xfrm>
            <a:off x="2915920" y="3119120"/>
            <a:ext cx="386080" cy="548640"/>
          </a:xfrm>
          <a:prstGeom prst="circularArrow">
            <a:avLst/>
          </a:prstGeom>
          <a:ln w="3175" cmpd="sng"/>
          <a:effectLst/>
          <a:scene3d>
            <a:camera prst="orthographicFront">
              <a:rot lat="0" lon="0" rev="0"/>
            </a:camera>
            <a:lightRig rig="glow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Circular Arrow 39"/>
          <p:cNvSpPr/>
          <p:nvPr/>
        </p:nvSpPr>
        <p:spPr>
          <a:xfrm>
            <a:off x="5618480" y="3119120"/>
            <a:ext cx="386080" cy="548640"/>
          </a:xfrm>
          <a:prstGeom prst="circularArrow">
            <a:avLst/>
          </a:prstGeom>
          <a:ln w="3175" cmpd="sng"/>
          <a:effectLst/>
          <a:scene3d>
            <a:camera prst="orthographicFront">
              <a:rot lat="0" lon="0" rev="0"/>
            </a:camera>
            <a:lightRig rig="glow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048893" y="4511040"/>
            <a:ext cx="303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697800" y="4511040"/>
            <a:ext cx="275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993773" y="4937268"/>
            <a:ext cx="303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569319" y="4101068"/>
            <a:ext cx="303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340796" y="5303623"/>
            <a:ext cx="303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340796" y="5672955"/>
            <a:ext cx="303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296786" y="3267948"/>
            <a:ext cx="303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4296786" y="3674348"/>
            <a:ext cx="303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518667" y="4478774"/>
            <a:ext cx="303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891072" y="4490720"/>
            <a:ext cx="303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016031" y="4104640"/>
            <a:ext cx="303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4650599" y="4934291"/>
            <a:ext cx="303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959930" y="3094736"/>
            <a:ext cx="303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2906653" y="5847461"/>
            <a:ext cx="303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660013" y="5864312"/>
            <a:ext cx="303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5663383" y="3108960"/>
            <a:ext cx="303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</a:t>
            </a:r>
          </a:p>
        </p:txBody>
      </p:sp>
    </p:spTree>
    <p:extLst>
      <p:ext uri="{BB962C8B-B14F-4D97-AF65-F5344CB8AC3E}">
        <p14:creationId xmlns:p14="http://schemas.microsoft.com/office/powerpoint/2010/main" val="18146462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/>
              <a:t>Thanks!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13739142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/>
              <a:t>The 3 tasks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3" y="2664244"/>
            <a:ext cx="7583488" cy="2711008"/>
          </a:xfrm>
        </p:spPr>
        <p:txBody>
          <a:bodyPr/>
          <a:lstStyle/>
          <a:p>
            <a:pPr>
              <a:buFont typeface="Arial"/>
              <a:buChar char="•"/>
            </a:pPr>
            <a:r>
              <a:rPr lang="en-US" sz="4400" dirty="0" smtClean="0"/>
              <a:t>Inventory planning</a:t>
            </a:r>
          </a:p>
          <a:p>
            <a:pPr>
              <a:buFont typeface="Arial"/>
              <a:buChar char="•"/>
            </a:pPr>
            <a:r>
              <a:rPr lang="en-US" sz="4400" dirty="0" smtClean="0"/>
              <a:t>Packing products</a:t>
            </a:r>
          </a:p>
          <a:p>
            <a:pPr>
              <a:buFont typeface="Arial"/>
              <a:buChar char="•"/>
            </a:pPr>
            <a:r>
              <a:rPr lang="en-US" sz="4400" dirty="0" smtClean="0"/>
              <a:t>Delivery planning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9211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/>
              <a:t>Inventory </a:t>
            </a:r>
            <a:r>
              <a:rPr lang="fr-CA" sz="4800" b="1" dirty="0" smtClean="0"/>
              <a:t>Planning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1" y="1981201"/>
            <a:ext cx="3657600" cy="3190239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3600" dirty="0" smtClean="0"/>
              <a:t>Determine </a:t>
            </a:r>
            <a:r>
              <a:rPr lang="en-US" sz="3600" dirty="0"/>
              <a:t>the minimum capacity needed to store all of the supplies before they are </a:t>
            </a:r>
            <a:r>
              <a:rPr lang="en-US" sz="3600" dirty="0" smtClean="0"/>
              <a:t>shipped.</a:t>
            </a:r>
            <a:endParaRPr lang="en-US" sz="3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1560" y="2326640"/>
            <a:ext cx="3721208" cy="3616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992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Packing products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6581" y="1981201"/>
            <a:ext cx="4023360" cy="39751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dirty="0" smtClean="0"/>
              <a:t>Pack a single container as densely as possible or pack all objects using as fell containers as possible.</a:t>
            </a:r>
            <a:endParaRPr lang="en-US" sz="3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9051" y="2522220"/>
            <a:ext cx="3263900" cy="307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6859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Delivery planning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dirty="0" smtClean="0"/>
              <a:t>Find the optimal set of rules in order to delivery to a given set of customers.</a:t>
            </a:r>
            <a:endParaRPr lang="en-US" sz="36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2455" y="2583180"/>
            <a:ext cx="3670496" cy="313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2776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DP to all problems? Are you sure?</a:t>
            </a:r>
            <a:endParaRPr lang="en-US" sz="4000" b="1" dirty="0"/>
          </a:p>
        </p:txBody>
      </p:sp>
      <p:sp>
        <p:nvSpPr>
          <p:cNvPr id="5" name="Content Placeholder 2"/>
          <p:cNvSpPr>
            <a:spLocks noGrp="1"/>
          </p:cNvSpPr>
          <p:nvPr>
            <p:ph sz="half" idx="1"/>
          </p:nvPr>
        </p:nvSpPr>
        <p:spPr>
          <a:xfrm>
            <a:off x="5708651" y="2072481"/>
            <a:ext cx="2654300" cy="184943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4800" dirty="0" smtClean="0"/>
              <a:t>Packing Products</a:t>
            </a:r>
          </a:p>
          <a:p>
            <a:pPr marL="0" indent="0" algn="ctr">
              <a:buNone/>
            </a:pPr>
            <a:r>
              <a:rPr lang="en-US" sz="1200" dirty="0" smtClean="0">
                <a:solidFill>
                  <a:srgbClr val="FF7F01"/>
                </a:solidFill>
              </a:rPr>
              <a:t>( knapsack problem )</a:t>
            </a:r>
            <a:endParaRPr lang="en-US" sz="1200" dirty="0">
              <a:solidFill>
                <a:srgbClr val="FF7F01"/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3248343" y="4267200"/>
            <a:ext cx="2654300" cy="184943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4000" dirty="0" smtClean="0"/>
              <a:t>Delivery </a:t>
            </a:r>
            <a:r>
              <a:rPr lang="en-US" sz="4000" dirty="0"/>
              <a:t>Planning</a:t>
            </a:r>
          </a:p>
          <a:p>
            <a:pPr marL="0" indent="0" algn="ctr">
              <a:buNone/>
            </a:pPr>
            <a:r>
              <a:rPr lang="en-US" sz="1200" dirty="0" smtClean="0">
                <a:solidFill>
                  <a:srgbClr val="FF7F01"/>
                </a:solidFill>
              </a:rPr>
              <a:t>( shortest path problem )</a:t>
            </a:r>
            <a:endParaRPr lang="en-US" sz="1200" dirty="0">
              <a:solidFill>
                <a:srgbClr val="FF7F01"/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sz="half" idx="1"/>
          </p:nvPr>
        </p:nvSpPr>
        <p:spPr>
          <a:xfrm>
            <a:off x="779463" y="2072481"/>
            <a:ext cx="2654300" cy="1849438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4400" dirty="0" smtClean="0"/>
              <a:t>Inventory Planning</a:t>
            </a:r>
          </a:p>
          <a:p>
            <a:pPr marL="0" indent="0" algn="ctr">
              <a:buNone/>
            </a:pPr>
            <a:r>
              <a:rPr lang="en-US" sz="1200" dirty="0" smtClean="0">
                <a:solidFill>
                  <a:schemeClr val="accent1"/>
                </a:solidFill>
              </a:rPr>
              <a:t>( ??? )</a:t>
            </a:r>
            <a:endParaRPr lang="en-US" sz="12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21311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 smtClean="0"/>
              <a:t>About Dynamic Programming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dirty="0" smtClean="0"/>
              <a:t>Is a way to solve a complex problem by breaking it down into a collection of simpler sub-problems</a:t>
            </a:r>
          </a:p>
          <a:p>
            <a:pPr>
              <a:buFont typeface="Arial"/>
              <a:buChar char="•"/>
            </a:pPr>
            <a:r>
              <a:rPr lang="en-US" dirty="0" smtClean="0"/>
              <a:t>Overlapping sub-problems</a:t>
            </a:r>
          </a:p>
          <a:p>
            <a:pPr>
              <a:buFont typeface="Arial"/>
              <a:buChar char="•"/>
            </a:pPr>
            <a:r>
              <a:rPr lang="en-US" dirty="0" smtClean="0"/>
              <a:t>Top-down and bottom-up approaches</a:t>
            </a:r>
          </a:p>
          <a:p>
            <a:pPr>
              <a:buFont typeface="Arial"/>
              <a:buChar char="•"/>
            </a:pPr>
            <a:endParaRPr lang="en-US" dirty="0" smtClean="0"/>
          </a:p>
          <a:p>
            <a:pPr>
              <a:buFont typeface="Arial"/>
              <a:buChar char="•"/>
            </a:pP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779463" y="5957048"/>
            <a:ext cx="7583488" cy="0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41680" y="5913120"/>
            <a:ext cx="985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timeline</a:t>
            </a:r>
            <a:endParaRPr lang="en-US" dirty="0"/>
          </a:p>
        </p:txBody>
      </p:sp>
      <p:sp>
        <p:nvSpPr>
          <p:cNvPr id="4" name="Down Arrow Callout 3"/>
          <p:cNvSpPr/>
          <p:nvPr/>
        </p:nvSpPr>
        <p:spPr>
          <a:xfrm>
            <a:off x="2430298" y="5410314"/>
            <a:ext cx="696925" cy="441599"/>
          </a:xfrm>
          <a:prstGeom prst="downArrow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1950</a:t>
            </a:r>
            <a:endParaRPr lang="en-US" dirty="0"/>
          </a:p>
        </p:txBody>
      </p:sp>
      <p:sp>
        <p:nvSpPr>
          <p:cNvPr id="7" name="Down Arrow Callout 6"/>
          <p:cNvSpPr/>
          <p:nvPr/>
        </p:nvSpPr>
        <p:spPr>
          <a:xfrm>
            <a:off x="7347738" y="5410314"/>
            <a:ext cx="696925" cy="441599"/>
          </a:xfrm>
          <a:prstGeom prst="downArrow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2000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7223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/>
              <a:t>Let’s solve Inventory Planning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3" y="1949824"/>
            <a:ext cx="7583488" cy="4359536"/>
          </a:xfrm>
        </p:spPr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is-IS" dirty="0" smtClean="0"/>
              <a:t>A B2B client creates an order for the next 4 months</a:t>
            </a:r>
          </a:p>
          <a:p>
            <a:pPr>
              <a:buFont typeface="Arial"/>
              <a:buChar char="•"/>
            </a:pPr>
            <a:endParaRPr lang="is-IS" dirty="0" smtClean="0"/>
          </a:p>
          <a:p>
            <a:pPr>
              <a:buFont typeface="Arial"/>
              <a:buChar char="•"/>
            </a:pPr>
            <a:endParaRPr lang="is-IS" dirty="0" smtClean="0"/>
          </a:p>
          <a:p>
            <a:pPr>
              <a:buFont typeface="Arial"/>
              <a:buChar char="•"/>
            </a:pPr>
            <a:endParaRPr lang="is-IS" dirty="0" smtClean="0"/>
          </a:p>
          <a:p>
            <a:pPr>
              <a:lnSpc>
                <a:spcPct val="50000"/>
              </a:lnSpc>
              <a:buFont typeface="Arial"/>
              <a:buChar char="•"/>
            </a:pPr>
            <a:r>
              <a:rPr lang="is-IS" sz="1400" dirty="0" smtClean="0"/>
              <a:t>The items are delivered at the end of each month</a:t>
            </a:r>
          </a:p>
          <a:p>
            <a:pPr>
              <a:lnSpc>
                <a:spcPct val="50000"/>
              </a:lnSpc>
              <a:buFont typeface="Arial"/>
              <a:buChar char="•"/>
            </a:pPr>
            <a:r>
              <a:rPr lang="is-IS" sz="1400" dirty="0" smtClean="0"/>
              <a:t>We are able to produce 400 items a month</a:t>
            </a:r>
          </a:p>
          <a:p>
            <a:pPr>
              <a:lnSpc>
                <a:spcPct val="50000"/>
              </a:lnSpc>
              <a:buFont typeface="Arial"/>
              <a:buChar char="•"/>
            </a:pPr>
            <a:r>
              <a:rPr lang="is-IS" sz="1400" dirty="0" smtClean="0"/>
              <a:t>If we produce more than 200 items in any month, we need to hire more staff at $4000 per month</a:t>
            </a:r>
          </a:p>
          <a:p>
            <a:pPr>
              <a:lnSpc>
                <a:spcPct val="50000"/>
              </a:lnSpc>
              <a:buFont typeface="Arial"/>
              <a:buChar char="•"/>
            </a:pPr>
            <a:r>
              <a:rPr lang="is-IS" sz="1400" dirty="0" smtClean="0"/>
              <a:t>Stock carry over from one month to another costs </a:t>
            </a:r>
            <a:r>
              <a:rPr lang="is-IS" sz="1400" dirty="0"/>
              <a:t>$500 a month</a:t>
            </a:r>
            <a:r>
              <a:rPr lang="is-IS" sz="1400" dirty="0" smtClean="0"/>
              <a:t> for each 100 items</a:t>
            </a:r>
          </a:p>
          <a:p>
            <a:pPr>
              <a:lnSpc>
                <a:spcPct val="50000"/>
              </a:lnSpc>
              <a:buFont typeface="Arial"/>
              <a:buChar char="•"/>
            </a:pPr>
            <a:r>
              <a:rPr lang="is-IS" sz="1400" dirty="0" smtClean="0"/>
              <a:t>We have zero items in stock now and we plan to have zero items in stock at the end of December</a:t>
            </a:r>
          </a:p>
          <a:p>
            <a:pPr>
              <a:lnSpc>
                <a:spcPct val="50000"/>
              </a:lnSpc>
              <a:buFont typeface="Arial"/>
              <a:buChar char="•"/>
            </a:pPr>
            <a:endParaRPr lang="is-IS" sz="1400" dirty="0" smtClean="0"/>
          </a:p>
          <a:p>
            <a:pPr>
              <a:lnSpc>
                <a:spcPct val="50000"/>
              </a:lnSpc>
              <a:buFont typeface="Arial"/>
              <a:buChar char="•"/>
            </a:pPr>
            <a:endParaRPr lang="is-IS" sz="1400" dirty="0" smtClean="0"/>
          </a:p>
          <a:p>
            <a:pPr>
              <a:lnSpc>
                <a:spcPct val="50000"/>
              </a:lnSpc>
              <a:buFont typeface="Arial"/>
              <a:buChar char="•"/>
            </a:pPr>
            <a:endParaRPr lang="is-IS" sz="1400" dirty="0" smtClean="0"/>
          </a:p>
          <a:p>
            <a:pPr>
              <a:lnSpc>
                <a:spcPct val="50000"/>
              </a:lnSpc>
              <a:buFont typeface="Arial"/>
              <a:buChar char="•"/>
            </a:pPr>
            <a:endParaRPr lang="is-IS" sz="1400" dirty="0"/>
          </a:p>
          <a:p>
            <a:pPr>
              <a:lnSpc>
                <a:spcPct val="50000"/>
              </a:lnSpc>
              <a:buFont typeface="Arial"/>
              <a:buChar char="•"/>
            </a:pPr>
            <a:endParaRPr lang="is-IS" sz="1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9276296"/>
              </p:ext>
            </p:extLst>
          </p:nvPr>
        </p:nvGraphicFramePr>
        <p:xfrm>
          <a:off x="2123440" y="2636519"/>
          <a:ext cx="4354285" cy="13157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/>
                <a:gridCol w="870857"/>
                <a:gridCol w="870857"/>
                <a:gridCol w="870857"/>
                <a:gridCol w="870857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Sep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Oct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Nov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Dec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Items schedule for delivery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100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500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200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300</a:t>
                      </a:r>
                      <a:endParaRPr lang="en-US" sz="16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02218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/>
              <a:t>First step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3" y="1949824"/>
            <a:ext cx="7583488" cy="435953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is-IS" dirty="0" smtClean="0"/>
          </a:p>
          <a:p>
            <a:pPr>
              <a:buFont typeface="Arial"/>
              <a:buChar char="•"/>
            </a:pPr>
            <a:endParaRPr lang="is-IS" dirty="0" smtClean="0"/>
          </a:p>
          <a:p>
            <a:pPr>
              <a:buFont typeface="Arial"/>
              <a:buChar char="•"/>
            </a:pPr>
            <a:endParaRPr lang="is-IS" dirty="0" smtClean="0"/>
          </a:p>
          <a:p>
            <a:pPr>
              <a:lnSpc>
                <a:spcPct val="50000"/>
              </a:lnSpc>
              <a:buFont typeface="Arial"/>
              <a:buChar char="•"/>
            </a:pPr>
            <a:endParaRPr lang="is-IS" sz="1400" dirty="0" smtClean="0"/>
          </a:p>
          <a:p>
            <a:pPr>
              <a:lnSpc>
                <a:spcPct val="50000"/>
              </a:lnSpc>
              <a:buFont typeface="Arial"/>
              <a:buChar char="•"/>
            </a:pPr>
            <a:endParaRPr lang="is-IS" sz="1400" dirty="0"/>
          </a:p>
          <a:p>
            <a:pPr>
              <a:lnSpc>
                <a:spcPct val="50000"/>
              </a:lnSpc>
              <a:buFont typeface="Arial"/>
              <a:buChar char="•"/>
            </a:pPr>
            <a:endParaRPr lang="is-IS" sz="1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5449654"/>
              </p:ext>
            </p:extLst>
          </p:nvPr>
        </p:nvGraphicFramePr>
        <p:xfrm>
          <a:off x="779463" y="2297383"/>
          <a:ext cx="7583490" cy="3666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3915"/>
                <a:gridCol w="1263915"/>
                <a:gridCol w="1263915"/>
                <a:gridCol w="1263915"/>
                <a:gridCol w="1263915"/>
                <a:gridCol w="1263915"/>
              </a:tblGrid>
              <a:tr h="176150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Month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Number</a:t>
                      </a:r>
                      <a:r>
                        <a:rPr lang="en-US" sz="1400" baseline="0" dirty="0" smtClean="0"/>
                        <a:t> of items to be delivered that month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Number</a:t>
                      </a:r>
                      <a:r>
                        <a:rPr lang="en-US" sz="1400" baseline="0" dirty="0" smtClean="0"/>
                        <a:t> of items in stock at start of month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Production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Number of</a:t>
                      </a:r>
                      <a:r>
                        <a:rPr lang="en-US" sz="1400" baseline="0" dirty="0" smtClean="0"/>
                        <a:t> items in stock at end of month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Cost</a:t>
                      </a:r>
                      <a:endParaRPr lang="en-US" sz="1400" dirty="0"/>
                    </a:p>
                  </a:txBody>
                  <a:tcPr anchor="ctr"/>
                </a:tc>
              </a:tr>
              <a:tr h="476258">
                <a:tc rowSpan="4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December</a:t>
                      </a:r>
                      <a:endParaRPr lang="en-US" sz="1400" dirty="0"/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300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300</a:t>
                      </a:r>
                      <a:endParaRPr lang="en-US" sz="1400" dirty="0"/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$4000</a:t>
                      </a:r>
                      <a:endParaRPr lang="en-US" sz="1400" dirty="0"/>
                    </a:p>
                  </a:txBody>
                  <a:tcPr anchor="ctr"/>
                </a:tc>
              </a:tr>
              <a:tr h="476258">
                <a:tc v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100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200</a:t>
                      </a:r>
                      <a:endParaRPr lang="en-US" sz="14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$500</a:t>
                      </a:r>
                      <a:endParaRPr lang="en-US" sz="1400" dirty="0"/>
                    </a:p>
                  </a:txBody>
                  <a:tcPr anchor="ctr"/>
                </a:tc>
              </a:tr>
              <a:tr h="476258">
                <a:tc v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200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100</a:t>
                      </a:r>
                      <a:endParaRPr lang="en-US" sz="14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$1000</a:t>
                      </a:r>
                      <a:endParaRPr lang="en-US" sz="1400" dirty="0"/>
                    </a:p>
                  </a:txBody>
                  <a:tcPr anchor="ctr"/>
                </a:tc>
              </a:tr>
              <a:tr h="476258">
                <a:tc v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300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$1500</a:t>
                      </a:r>
                      <a:endParaRPr lang="en-US" sz="14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57000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ixel">
  <a:themeElements>
    <a:clrScheme name="Pixel">
      <a:dk1>
        <a:srgbClr val="103154"/>
      </a:dk1>
      <a:lt1>
        <a:srgbClr val="FFFFFF"/>
      </a:lt1>
      <a:dk2>
        <a:srgbClr val="00BFC3"/>
      </a:dk2>
      <a:lt2>
        <a:srgbClr val="0096FF"/>
      </a:lt2>
      <a:accent1>
        <a:srgbClr val="FF7F01"/>
      </a:accent1>
      <a:accent2>
        <a:srgbClr val="F1B015"/>
      </a:accent2>
      <a:accent3>
        <a:srgbClr val="FBEC85"/>
      </a:accent3>
      <a:accent4>
        <a:srgbClr val="D2C2F1"/>
      </a:accent4>
      <a:accent5>
        <a:srgbClr val="DA5AF4"/>
      </a:accent5>
      <a:accent6>
        <a:srgbClr val="9D09D1"/>
      </a:accent6>
      <a:hlink>
        <a:srgbClr val="1286C9"/>
      </a:hlink>
      <a:folHlink>
        <a:srgbClr val="A8C2E7"/>
      </a:folHlink>
    </a:clrScheme>
    <a:fontScheme name="Pixel">
      <a:majorFont>
        <a:latin typeface="Corbel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orbel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ixel">
      <a:fillStyleLst>
        <a:solidFill>
          <a:schemeClr val="phClr"/>
        </a:solidFill>
        <a:solidFill>
          <a:schemeClr val="phClr">
            <a:satMod val="150000"/>
          </a:schemeClr>
        </a:solidFill>
        <a:solidFill>
          <a:schemeClr val="phClr">
            <a:shade val="80000"/>
            <a:lumMod val="9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63500" dir="2700000" sx="102000" sy="102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glow" dir="tl"/>
          </a:scene3d>
          <a:sp3d>
            <a:bevelT w="0" h="0"/>
          </a:sp3d>
        </a:effectStyle>
        <a:effectStyle>
          <a:effectLst>
            <a:outerShdw blurRad="63500" dist="38100" dir="3600000" sx="103000" sy="103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5400000"/>
            </a:lightRig>
          </a:scene3d>
          <a:sp3d prstMaterial="softmetal">
            <a:bevelT w="635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5000"/>
                <a:satMod val="350000"/>
              </a:schemeClr>
            </a:gs>
            <a:gs pos="100000">
              <a:schemeClr val="phClr">
                <a:shade val="20000"/>
                <a:satMod val="15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1000"/>
                <a:satMod val="400000"/>
              </a:schemeClr>
              <a:schemeClr val="phClr">
                <a:tint val="50000"/>
                <a:satMod val="45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Pixel.thmx</Template>
  <TotalTime>1947</TotalTime>
  <Words>416</Words>
  <Application>Microsoft Macintosh PowerPoint</Application>
  <PresentationFormat>On-screen Show (4:3)</PresentationFormat>
  <Paragraphs>144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Pixel</vt:lpstr>
      <vt:lpstr>Dynamic Programming</vt:lpstr>
      <vt:lpstr>The 3 tasks</vt:lpstr>
      <vt:lpstr>Inventory Planning</vt:lpstr>
      <vt:lpstr>Packing products</vt:lpstr>
      <vt:lpstr>Delivery planning</vt:lpstr>
      <vt:lpstr>DP to all problems? Are you sure?</vt:lpstr>
      <vt:lpstr>About Dynamic Programming</vt:lpstr>
      <vt:lpstr>Let’s solve Inventory Planning</vt:lpstr>
      <vt:lpstr>First step</vt:lpstr>
      <vt:lpstr>Second step</vt:lpstr>
      <vt:lpstr>Overlapping sub-problems</vt:lpstr>
      <vt:lpstr>Thanks!</vt:lpstr>
    </vt:vector>
  </TitlesOfParts>
  <Company>SAP AG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 Programming</dc:title>
  <dc:creator>SAP SAP</dc:creator>
  <cp:lastModifiedBy>SAP SAP</cp:lastModifiedBy>
  <cp:revision>115</cp:revision>
  <dcterms:created xsi:type="dcterms:W3CDTF">2016-07-03T20:23:50Z</dcterms:created>
  <dcterms:modified xsi:type="dcterms:W3CDTF">2016-09-10T22:40:56Z</dcterms:modified>
</cp:coreProperties>
</file>