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4D7362-0A45-4DCB-978D-C427EB07353A}">
  <a:tblStyle styleId="{A64D7362-0A45-4DCB-978D-C427EB0735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1B8937-B9A5-40F5-9684-3D5665BFDA8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mforta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omforta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0e53c50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0e53c50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2e56667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2e56667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2e56667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2e56667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2d9681a5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2d9681a5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2e56667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2e56667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dc2224d3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dc2224d3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dc2224d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dc2224d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f4ee01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f4ee01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rgbClr val="374151"/>
                </a:solidFill>
                <a:latin typeface="Comfortaa"/>
                <a:ea typeface="Comfortaa"/>
                <a:cs typeface="Comfortaa"/>
                <a:sym typeface="Comfortaa"/>
              </a:rPr>
              <a:t>In order to build an accurate forest fire prediction model, it is necessary to import the relevant datasets. This involves establishing file paths to image folders and iterating through train and test datasets to establish data frames for each. The established file paths store the testing and training images which can be accessed later to build our model. For building the model, we shall need to iterate through the training and testing images and creating a dataframe for each of them which shall include information such as its filename, label, and any other relevant features. We can organize the images by adding labels to them such as True/False and any other relevant features that we may wish to include in the model. This data organization further assists us by making the analysis process expected to be carried out in the future much easier.</a:t>
            </a:r>
            <a:endParaRPr sz="1500">
              <a:solidFill>
                <a:srgbClr val="434343"/>
              </a:solidFill>
              <a:latin typeface="Comfortaa"/>
              <a:ea typeface="Comfortaa"/>
              <a:cs typeface="Comfortaa"/>
              <a:sym typeface="Comfortaa"/>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2e0cf89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2e0cf89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e1efd05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e1efd05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0b7dd3a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0b7dd3a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e1efd05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e1efd05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e1efd05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e1efd05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1efd05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1efd05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2e0cf89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2e0cf89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e1efd05c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e1efd05c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f4ee01e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f4ee01e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400">
                <a:solidFill>
                  <a:srgbClr val="434343"/>
                </a:solidFill>
                <a:latin typeface="Comfortaa"/>
                <a:ea typeface="Comfortaa"/>
                <a:cs typeface="Comfortaa"/>
                <a:sym typeface="Comfortaa"/>
              </a:rPr>
              <a:t>Preprocessing and feature selection are necessary for any model as they play a critical role in improving its accuracy. Here, </a:t>
            </a:r>
            <a:r>
              <a:rPr lang="en" sz="1400">
                <a:solidFill>
                  <a:srgbClr val="374151"/>
                </a:solidFill>
                <a:latin typeface="Comfortaa"/>
                <a:ea typeface="Comfortaa"/>
                <a:cs typeface="Comfortaa"/>
                <a:sym typeface="Comfortaa"/>
              </a:rPr>
              <a:t>preprocessing includes standardizing images to the same height and width. This ensures data consistency and makes analysis easier. </a:t>
            </a:r>
            <a:endParaRPr sz="1400">
              <a:solidFill>
                <a:srgbClr val="374151"/>
              </a:solidFill>
              <a:latin typeface="Comfortaa"/>
              <a:ea typeface="Comfortaa"/>
              <a:cs typeface="Comfortaa"/>
              <a:sym typeface="Comfortaa"/>
            </a:endParaRPr>
          </a:p>
          <a:p>
            <a:pPr indent="0" lvl="0" marL="0" rtl="0" algn="just">
              <a:lnSpc>
                <a:spcPct val="115000"/>
              </a:lnSpc>
              <a:spcBef>
                <a:spcPts val="1200"/>
              </a:spcBef>
              <a:spcAft>
                <a:spcPts val="0"/>
              </a:spcAft>
              <a:buClr>
                <a:schemeClr val="dk1"/>
              </a:buClr>
              <a:buSzPts val="1100"/>
              <a:buFont typeface="Arial"/>
              <a:buNone/>
            </a:pPr>
            <a:r>
              <a:rPr lang="en" sz="1400">
                <a:solidFill>
                  <a:srgbClr val="374151"/>
                </a:solidFill>
                <a:latin typeface="Comfortaa"/>
                <a:ea typeface="Comfortaa"/>
                <a:cs typeface="Comfortaa"/>
                <a:sym typeface="Comfortaa"/>
              </a:rPr>
              <a:t>Data augmentation generates new data from existing data to increase the size of the dataset and model accuracy. In the case of forest fire prediction, it can be done by de-texturizing, decolorizing, edge enhancing, generating salient edge maps, and flipping/rotating the images.</a:t>
            </a:r>
            <a:endParaRPr sz="1400">
              <a:solidFill>
                <a:srgbClr val="374151"/>
              </a:solidFill>
              <a:latin typeface="Comfortaa"/>
              <a:ea typeface="Comfortaa"/>
              <a:cs typeface="Comfortaa"/>
              <a:sym typeface="Comfortaa"/>
            </a:endParaRPr>
          </a:p>
          <a:p>
            <a:pPr indent="0" lvl="0" marL="0" rtl="0" algn="just">
              <a:lnSpc>
                <a:spcPct val="115000"/>
              </a:lnSpc>
              <a:spcBef>
                <a:spcPts val="1200"/>
              </a:spcBef>
              <a:spcAft>
                <a:spcPts val="0"/>
              </a:spcAft>
              <a:buClr>
                <a:schemeClr val="dk1"/>
              </a:buClr>
              <a:buSzPts val="1100"/>
              <a:buFont typeface="Arial"/>
              <a:buNone/>
            </a:pPr>
            <a:r>
              <a:rPr lang="en" sz="1400">
                <a:solidFill>
                  <a:srgbClr val="374151"/>
                </a:solidFill>
                <a:latin typeface="Comfortaa"/>
                <a:ea typeface="Comfortaa"/>
                <a:cs typeface="Comfortaa"/>
                <a:sym typeface="Comfortaa"/>
              </a:rPr>
              <a:t>Feature selection mainly reduces the dimensionality of the data while simultaneously increasing model accuracy. Here, it can be done using techniques such as principal component analysis (PCA) and correlation-based feature selection (CFS).</a:t>
            </a:r>
            <a:endParaRPr sz="1400">
              <a:solidFill>
                <a:srgbClr val="374151"/>
              </a:solidFill>
              <a:latin typeface="Comfortaa"/>
              <a:ea typeface="Comfortaa"/>
              <a:cs typeface="Comfortaa"/>
              <a:sym typeface="Comfortaa"/>
            </a:endParaRPr>
          </a:p>
          <a:p>
            <a:pPr indent="0" lvl="0" marL="0" rtl="0" algn="just">
              <a:lnSpc>
                <a:spcPct val="115000"/>
              </a:lnSpc>
              <a:spcBef>
                <a:spcPts val="1200"/>
              </a:spcBef>
              <a:spcAft>
                <a:spcPts val="1200"/>
              </a:spcAft>
              <a:buClr>
                <a:schemeClr val="dk1"/>
              </a:buClr>
              <a:buSzPts val="1100"/>
              <a:buFont typeface="Arial"/>
              <a:buNone/>
            </a:pPr>
            <a:r>
              <a:rPr lang="en" sz="1400">
                <a:solidFill>
                  <a:srgbClr val="374151"/>
                </a:solidFill>
                <a:latin typeface="Comfortaa"/>
                <a:ea typeface="Comfortaa"/>
                <a:cs typeface="Comfortaa"/>
                <a:sym typeface="Comfortaa"/>
              </a:rPr>
              <a:t>With the help of preprocessing, data augmentation and feature selection, we can greatly improve the accuracy of our models and better predict forest fires.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e1efd05c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e1efd05c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e1efd05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e1efd05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e1efd05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e1efd05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30e53c50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30e53c50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0b7dd3ab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0b7dd3ab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14f498a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e14f498a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dc2224d3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dc2224d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2cd087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2cd0877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0b7dd3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0b7dd3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0b7dd3ab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0b7dd3ab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2fb19d1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2fb19d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0b7dd3a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0b7dd3a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95200"/>
            <a:ext cx="9144003" cy="5333901"/>
          </a:xfrm>
          <a:prstGeom prst="rect">
            <a:avLst/>
          </a:prstGeom>
          <a:noFill/>
          <a:ln>
            <a:noFill/>
          </a:ln>
        </p:spPr>
      </p:pic>
      <p:sp>
        <p:nvSpPr>
          <p:cNvPr id="11" name="Google Shape;11;p2"/>
          <p:cNvSpPr txBox="1"/>
          <p:nvPr>
            <p:ph type="ctrTitle"/>
          </p:nvPr>
        </p:nvSpPr>
        <p:spPr>
          <a:xfrm>
            <a:off x="311708" y="744575"/>
            <a:ext cx="8520600" cy="2052600"/>
          </a:xfrm>
          <a:prstGeom prst="rect">
            <a:avLst/>
          </a:prstGeom>
          <a:solidFill>
            <a:srgbClr val="FFFFFF">
              <a:alpha val="57470"/>
            </a:srgbClr>
          </a:solidFill>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solidFill>
            <a:srgbClr val="FFFFFF">
              <a:alpha val="57470"/>
            </a:srgbClr>
          </a:solidFill>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pic>
        <p:nvPicPr>
          <p:cNvPr id="58" name="Google Shape;58;p11"/>
          <p:cNvPicPr preferRelativeResize="0"/>
          <p:nvPr/>
        </p:nvPicPr>
        <p:blipFill>
          <a:blip r:embed="rId2">
            <a:alphaModFix amt="15000"/>
          </a:blip>
          <a:stretch>
            <a:fillRect/>
          </a:stretch>
        </p:blipFill>
        <p:spPr>
          <a:xfrm>
            <a:off x="0" y="-95200"/>
            <a:ext cx="9143997" cy="5333901"/>
          </a:xfrm>
          <a:prstGeom prst="rect">
            <a:avLst/>
          </a:prstGeom>
          <a:noFill/>
          <a:ln>
            <a:noFill/>
          </a:ln>
        </p:spPr>
      </p:pic>
      <p:sp>
        <p:nvSpPr>
          <p:cNvPr id="59" name="Google Shape;5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 name="Google Shape;6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pic>
        <p:nvPicPr>
          <p:cNvPr id="63" name="Google Shape;63;p12"/>
          <p:cNvPicPr preferRelativeResize="0"/>
          <p:nvPr/>
        </p:nvPicPr>
        <p:blipFill>
          <a:blip r:embed="rId2">
            <a:alphaModFix amt="15000"/>
          </a:blip>
          <a:stretch>
            <a:fillRect/>
          </a:stretch>
        </p:blipFill>
        <p:spPr>
          <a:xfrm>
            <a:off x="0" y="-95200"/>
            <a:ext cx="9143997" cy="5333901"/>
          </a:xfrm>
          <a:prstGeom prst="rect">
            <a:avLst/>
          </a:prstGeom>
          <a:noFill/>
          <a:ln>
            <a:noFill/>
          </a:ln>
        </p:spPr>
      </p:pic>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69000"/>
          </a:blip>
          <a:stretch>
            <a:fillRect/>
          </a:stretch>
        </p:blipFill>
        <p:spPr>
          <a:xfrm>
            <a:off x="0" y="-95200"/>
            <a:ext cx="9144003" cy="5333901"/>
          </a:xfrm>
          <a:prstGeom prst="rect">
            <a:avLst/>
          </a:prstGeom>
          <a:noFill/>
          <a:ln>
            <a:noFill/>
          </a:ln>
        </p:spPr>
      </p:pic>
      <p:sp>
        <p:nvSpPr>
          <p:cNvPr id="16" name="Google Shape;16;p3"/>
          <p:cNvSpPr txBox="1"/>
          <p:nvPr>
            <p:ph type="title"/>
          </p:nvPr>
        </p:nvSpPr>
        <p:spPr>
          <a:xfrm>
            <a:off x="311700" y="2150850"/>
            <a:ext cx="8520600" cy="841800"/>
          </a:xfrm>
          <a:prstGeom prst="rect">
            <a:avLst/>
          </a:prstGeom>
          <a:solidFill>
            <a:srgbClr val="FFFFFF">
              <a:alpha val="26699"/>
            </a:srgbClr>
          </a:solidFill>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pic>
        <p:nvPicPr>
          <p:cNvPr id="19" name="Google Shape;19;p4"/>
          <p:cNvPicPr preferRelativeResize="0"/>
          <p:nvPr/>
        </p:nvPicPr>
        <p:blipFill>
          <a:blip r:embed="rId2">
            <a:alphaModFix amt="17000"/>
          </a:blip>
          <a:stretch>
            <a:fillRect/>
          </a:stretch>
        </p:blipFill>
        <p:spPr>
          <a:xfrm>
            <a:off x="0" y="-95200"/>
            <a:ext cx="9144003" cy="5333901"/>
          </a:xfrm>
          <a:prstGeom prst="rect">
            <a:avLst/>
          </a:prstGeom>
          <a:noFill/>
          <a:ln>
            <a:noFill/>
          </a:ln>
        </p:spPr>
      </p:pic>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a:off x="0" y="417275"/>
            <a:ext cx="166800" cy="628200"/>
          </a:xfrm>
          <a:prstGeom prst="rect">
            <a:avLst/>
          </a:prstGeom>
          <a:solidFill>
            <a:srgbClr val="104722"/>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mt="16000"/>
          </a:blip>
          <a:stretch>
            <a:fillRect/>
          </a:stretch>
        </p:blipFill>
        <p:spPr>
          <a:xfrm>
            <a:off x="0" y="-95200"/>
            <a:ext cx="9144003" cy="5333901"/>
          </a:xfrm>
          <a:prstGeom prst="rect">
            <a:avLst/>
          </a:prstGeom>
          <a:noFill/>
          <a:ln>
            <a:noFill/>
          </a:ln>
        </p:spPr>
      </p:pic>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p:nvPr/>
        </p:nvSpPr>
        <p:spPr>
          <a:xfrm>
            <a:off x="0" y="417275"/>
            <a:ext cx="166800" cy="628200"/>
          </a:xfrm>
          <a:prstGeom prst="rect">
            <a:avLst/>
          </a:prstGeom>
          <a:solidFill>
            <a:srgbClr val="104722"/>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6"/>
          <p:cNvPicPr preferRelativeResize="0"/>
          <p:nvPr/>
        </p:nvPicPr>
        <p:blipFill>
          <a:blip r:embed="rId2">
            <a:alphaModFix amt="15000"/>
          </a:blip>
          <a:stretch>
            <a:fillRect/>
          </a:stretch>
        </p:blipFill>
        <p:spPr>
          <a:xfrm>
            <a:off x="0" y="-95200"/>
            <a:ext cx="9143997" cy="5333901"/>
          </a:xfrm>
          <a:prstGeom prst="rect">
            <a:avLst/>
          </a:prstGeom>
          <a:noFill/>
          <a:ln>
            <a:noFill/>
          </a:ln>
        </p:spPr>
      </p:pic>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0" y="417275"/>
            <a:ext cx="166800" cy="628200"/>
          </a:xfrm>
          <a:prstGeom prst="rect">
            <a:avLst/>
          </a:prstGeom>
          <a:solidFill>
            <a:srgbClr val="104722"/>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pic>
        <p:nvPicPr>
          <p:cNvPr id="37" name="Google Shape;37;p7"/>
          <p:cNvPicPr preferRelativeResize="0"/>
          <p:nvPr/>
        </p:nvPicPr>
        <p:blipFill>
          <a:blip r:embed="rId2">
            <a:alphaModFix amt="15000"/>
          </a:blip>
          <a:stretch>
            <a:fillRect/>
          </a:stretch>
        </p:blipFill>
        <p:spPr>
          <a:xfrm>
            <a:off x="0" y="-95200"/>
            <a:ext cx="9144003" cy="5333901"/>
          </a:xfrm>
          <a:prstGeom prst="rect">
            <a:avLst/>
          </a:prstGeom>
          <a:noFill/>
          <a:ln>
            <a:noFill/>
          </a:ln>
        </p:spPr>
      </p:pic>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p:nvPr/>
        </p:nvSpPr>
        <p:spPr>
          <a:xfrm>
            <a:off x="0" y="417275"/>
            <a:ext cx="166800" cy="628200"/>
          </a:xfrm>
          <a:prstGeom prst="rect">
            <a:avLst/>
          </a:prstGeom>
          <a:solidFill>
            <a:srgbClr val="104722"/>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pic>
        <p:nvPicPr>
          <p:cNvPr id="43" name="Google Shape;43;p8"/>
          <p:cNvPicPr preferRelativeResize="0"/>
          <p:nvPr/>
        </p:nvPicPr>
        <p:blipFill>
          <a:blip r:embed="rId2">
            <a:alphaModFix amt="70000"/>
          </a:blip>
          <a:stretch>
            <a:fillRect/>
          </a:stretch>
        </p:blipFill>
        <p:spPr>
          <a:xfrm>
            <a:off x="0" y="-95200"/>
            <a:ext cx="9144003" cy="5333901"/>
          </a:xfrm>
          <a:prstGeom prst="rect">
            <a:avLst/>
          </a:prstGeom>
          <a:noFill/>
          <a:ln>
            <a:noFill/>
          </a:ln>
        </p:spPr>
      </p:pic>
      <p:sp>
        <p:nvSpPr>
          <p:cNvPr id="44" name="Google Shape;44;p8"/>
          <p:cNvSpPr txBox="1"/>
          <p:nvPr>
            <p:ph type="title"/>
          </p:nvPr>
        </p:nvSpPr>
        <p:spPr>
          <a:xfrm>
            <a:off x="490250" y="450150"/>
            <a:ext cx="6367800" cy="4090800"/>
          </a:xfrm>
          <a:prstGeom prst="rect">
            <a:avLst/>
          </a:prstGeom>
          <a:solidFill>
            <a:srgbClr val="FFFFFF">
              <a:alpha val="26699"/>
            </a:srgbClr>
          </a:solidFill>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pic>
        <p:nvPicPr>
          <p:cNvPr id="47" name="Google Shape;47;p9"/>
          <p:cNvPicPr preferRelativeResize="0"/>
          <p:nvPr/>
        </p:nvPicPr>
        <p:blipFill>
          <a:blip r:embed="rId2">
            <a:alphaModFix amt="15000"/>
          </a:blip>
          <a:stretch>
            <a:fillRect/>
          </a:stretch>
        </p:blipFill>
        <p:spPr>
          <a:xfrm>
            <a:off x="0" y="-95200"/>
            <a:ext cx="9144003" cy="5333901"/>
          </a:xfrm>
          <a:prstGeom prst="rect">
            <a:avLst/>
          </a:prstGeom>
          <a:noFill/>
          <a:ln>
            <a:noFill/>
          </a:ln>
        </p:spPr>
      </p:pic>
      <p:sp>
        <p:nvSpPr>
          <p:cNvPr id="48" name="Google Shape;4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pic>
        <p:nvPicPr>
          <p:cNvPr id="54" name="Google Shape;54;p10"/>
          <p:cNvPicPr preferRelativeResize="0"/>
          <p:nvPr/>
        </p:nvPicPr>
        <p:blipFill>
          <a:blip r:embed="rId2">
            <a:alphaModFix amt="15000"/>
          </a:blip>
          <a:stretch>
            <a:fillRect/>
          </a:stretch>
        </p:blipFill>
        <p:spPr>
          <a:xfrm>
            <a:off x="0" y="-95200"/>
            <a:ext cx="9144003" cy="5333901"/>
          </a:xfrm>
          <a:prstGeom prst="rect">
            <a:avLst/>
          </a:prstGeom>
          <a:noFill/>
          <a:ln>
            <a:noFill/>
          </a:ln>
        </p:spPr>
      </p:pic>
      <p:sp>
        <p:nvSpPr>
          <p:cNvPr id="55" name="Google Shape;5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1pPr>
            <a:lvl2pPr lvl="1">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2pPr>
            <a:lvl3pPr lvl="2">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3pPr>
            <a:lvl4pPr lvl="3">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4pPr>
            <a:lvl5pPr lvl="4">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5pPr>
            <a:lvl6pPr lvl="5">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6pPr>
            <a:lvl7pPr lvl="6">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7pPr>
            <a:lvl8pPr lvl="7">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8pPr>
            <a:lvl9pPr lvl="8">
              <a:spcBef>
                <a:spcPts val="0"/>
              </a:spcBef>
              <a:spcAft>
                <a:spcPts val="0"/>
              </a:spcAft>
              <a:buClr>
                <a:srgbClr val="434343"/>
              </a:buClr>
              <a:buSzPts val="2800"/>
              <a:buFont typeface="Comfortaa"/>
              <a:buNone/>
              <a:defRPr b="1" sz="2800">
                <a:solidFill>
                  <a:srgbClr val="434343"/>
                </a:solidFill>
                <a:latin typeface="Comfortaa"/>
                <a:ea typeface="Comfortaa"/>
                <a:cs typeface="Comfortaa"/>
                <a:sym typeface="Comforta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434343"/>
              </a:buClr>
              <a:buSzPts val="1800"/>
              <a:buFont typeface="Comfortaa"/>
              <a:buChar char="●"/>
              <a:defRPr sz="1800">
                <a:solidFill>
                  <a:srgbClr val="434343"/>
                </a:solidFill>
                <a:latin typeface="Comfortaa"/>
                <a:ea typeface="Comfortaa"/>
                <a:cs typeface="Comfortaa"/>
                <a:sym typeface="Comfortaa"/>
              </a:defRPr>
            </a:lvl1pPr>
            <a:lvl2pPr indent="-317500" lvl="1" marL="9144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2pPr>
            <a:lvl3pPr indent="-317500" lvl="2" marL="13716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3pPr>
            <a:lvl4pPr indent="-317500" lvl="3" marL="18288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4pPr>
            <a:lvl5pPr indent="-317500" lvl="4" marL="22860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5pPr>
            <a:lvl6pPr indent="-317500" lvl="5" marL="27432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6pPr>
            <a:lvl7pPr indent="-317500" lvl="6" marL="32004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7pPr>
            <a:lvl8pPr indent="-317500" lvl="7" marL="36576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8pPr>
            <a:lvl9pPr indent="-317500" lvl="8" marL="4114800">
              <a:lnSpc>
                <a:spcPct val="115000"/>
              </a:lnSpc>
              <a:spcBef>
                <a:spcPts val="0"/>
              </a:spcBef>
              <a:spcAft>
                <a:spcPts val="0"/>
              </a:spcAft>
              <a:buClr>
                <a:srgbClr val="434343"/>
              </a:buClr>
              <a:buSzPts val="1400"/>
              <a:buFont typeface="Comfortaa"/>
              <a:buChar char="■"/>
              <a:defRPr>
                <a:solidFill>
                  <a:srgbClr val="434343"/>
                </a:solidFill>
                <a:latin typeface="Comfortaa"/>
                <a:ea typeface="Comfortaa"/>
                <a:cs typeface="Comfortaa"/>
                <a:sym typeface="Comforta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i.org/10.1016/j.comnet.2021.1080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jp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Outline and Steps to Accomplish Project</a:t>
            </a:r>
            <a:endParaRPr/>
          </a:p>
        </p:txBody>
      </p:sp>
      <p:sp>
        <p:nvSpPr>
          <p:cNvPr id="70" name="Google Shape;70;p13"/>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Deep Learning Firefighters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FLAME 2 Dataset Examples</a:t>
            </a:r>
            <a:endParaRPr/>
          </a:p>
        </p:txBody>
      </p:sp>
      <p:pic>
        <p:nvPicPr>
          <p:cNvPr id="140" name="Google Shape;140;p22"/>
          <p:cNvPicPr preferRelativeResize="0"/>
          <p:nvPr/>
        </p:nvPicPr>
        <p:blipFill>
          <a:blip r:embed="rId3">
            <a:alphaModFix/>
          </a:blip>
          <a:stretch>
            <a:fillRect/>
          </a:stretch>
        </p:blipFill>
        <p:spPr>
          <a:xfrm>
            <a:off x="191850" y="1609675"/>
            <a:ext cx="2725050" cy="2678525"/>
          </a:xfrm>
          <a:prstGeom prst="rect">
            <a:avLst/>
          </a:prstGeom>
          <a:noFill/>
          <a:ln>
            <a:noFill/>
          </a:ln>
        </p:spPr>
      </p:pic>
      <p:sp>
        <p:nvSpPr>
          <p:cNvPr id="141" name="Google Shape;141;p22"/>
          <p:cNvSpPr/>
          <p:nvPr/>
        </p:nvSpPr>
        <p:spPr>
          <a:xfrm>
            <a:off x="191925" y="1111194"/>
            <a:ext cx="27249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Thumbnail Overview </a:t>
            </a:r>
            <a:endParaRPr b="1" sz="1600">
              <a:solidFill>
                <a:schemeClr val="lt1"/>
              </a:solidFill>
              <a:latin typeface="Comfortaa"/>
              <a:ea typeface="Comfortaa"/>
              <a:cs typeface="Comfortaa"/>
              <a:sym typeface="Comfortaa"/>
            </a:endParaRPr>
          </a:p>
        </p:txBody>
      </p:sp>
      <p:sp>
        <p:nvSpPr>
          <p:cNvPr id="142" name="Google Shape;142;p22"/>
          <p:cNvSpPr/>
          <p:nvPr/>
        </p:nvSpPr>
        <p:spPr>
          <a:xfrm>
            <a:off x="3300825" y="1111200"/>
            <a:ext cx="56232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“FIRE” vs. “NO FIRE” Images</a:t>
            </a:r>
            <a:endParaRPr b="1" sz="1600">
              <a:solidFill>
                <a:schemeClr val="lt1"/>
              </a:solidFill>
              <a:latin typeface="Comfortaa"/>
              <a:ea typeface="Comfortaa"/>
              <a:cs typeface="Comfortaa"/>
              <a:sym typeface="Comfortaa"/>
            </a:endParaRPr>
          </a:p>
        </p:txBody>
      </p:sp>
      <p:sp>
        <p:nvSpPr>
          <p:cNvPr id="143" name="Google Shape;143;p22"/>
          <p:cNvSpPr txBox="1"/>
          <p:nvPr/>
        </p:nvSpPr>
        <p:spPr>
          <a:xfrm>
            <a:off x="3300825" y="4333250"/>
            <a:ext cx="26196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000">
                <a:latin typeface="Comfortaa"/>
                <a:ea typeface="Comfortaa"/>
                <a:cs typeface="Comfortaa"/>
                <a:sym typeface="Comfortaa"/>
              </a:rPr>
              <a:t>Labeled “FIRE” and “SMOKE” in Training Set</a:t>
            </a:r>
            <a:endParaRPr sz="1000">
              <a:latin typeface="Comfortaa"/>
              <a:ea typeface="Comfortaa"/>
              <a:cs typeface="Comfortaa"/>
              <a:sym typeface="Comfortaa"/>
            </a:endParaRPr>
          </a:p>
        </p:txBody>
      </p:sp>
      <p:sp>
        <p:nvSpPr>
          <p:cNvPr id="144" name="Google Shape;144;p22"/>
          <p:cNvSpPr txBox="1"/>
          <p:nvPr/>
        </p:nvSpPr>
        <p:spPr>
          <a:xfrm>
            <a:off x="6304375" y="4333250"/>
            <a:ext cx="26196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000">
                <a:latin typeface="Comfortaa"/>
                <a:ea typeface="Comfortaa"/>
                <a:cs typeface="Comfortaa"/>
                <a:sym typeface="Comfortaa"/>
              </a:rPr>
              <a:t>Labeled “NO FIRE”  and “NO SMOKE” in Training Set</a:t>
            </a:r>
            <a:endParaRPr sz="1000">
              <a:latin typeface="Comfortaa"/>
              <a:ea typeface="Comfortaa"/>
              <a:cs typeface="Comfortaa"/>
              <a:sym typeface="Comfortaa"/>
            </a:endParaRPr>
          </a:p>
        </p:txBody>
      </p:sp>
      <p:sp>
        <p:nvSpPr>
          <p:cNvPr id="145" name="Google Shape;145;p22"/>
          <p:cNvSpPr txBox="1"/>
          <p:nvPr/>
        </p:nvSpPr>
        <p:spPr>
          <a:xfrm>
            <a:off x="244575" y="4333250"/>
            <a:ext cx="26196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000">
                <a:latin typeface="Comfortaa"/>
                <a:ea typeface="Comfortaa"/>
                <a:cs typeface="Comfortaa"/>
                <a:sym typeface="Comfortaa"/>
              </a:rPr>
              <a:t>Collection of screenshots of different aspects of </a:t>
            </a:r>
            <a:r>
              <a:rPr lang="en" sz="1000">
                <a:latin typeface="Comfortaa"/>
                <a:ea typeface="Comfortaa"/>
                <a:cs typeface="Comfortaa"/>
                <a:sym typeface="Comfortaa"/>
              </a:rPr>
              <a:t>dataset</a:t>
            </a:r>
            <a:r>
              <a:rPr lang="en" sz="1000">
                <a:latin typeface="Comfortaa"/>
                <a:ea typeface="Comfortaa"/>
                <a:cs typeface="Comfortaa"/>
                <a:sym typeface="Comfortaa"/>
              </a:rPr>
              <a:t> in one thumbnail</a:t>
            </a:r>
            <a:endParaRPr sz="1000">
              <a:latin typeface="Comfortaa"/>
              <a:ea typeface="Comfortaa"/>
              <a:cs typeface="Comfortaa"/>
              <a:sym typeface="Comfortaa"/>
            </a:endParaRPr>
          </a:p>
        </p:txBody>
      </p:sp>
      <p:pic>
        <p:nvPicPr>
          <p:cNvPr id="146" name="Google Shape;146;p22"/>
          <p:cNvPicPr preferRelativeResize="0"/>
          <p:nvPr/>
        </p:nvPicPr>
        <p:blipFill>
          <a:blip r:embed="rId4">
            <a:alphaModFix/>
          </a:blip>
          <a:stretch>
            <a:fillRect/>
          </a:stretch>
        </p:blipFill>
        <p:spPr>
          <a:xfrm>
            <a:off x="3300825" y="1609675"/>
            <a:ext cx="2724900" cy="2724900"/>
          </a:xfrm>
          <a:prstGeom prst="rect">
            <a:avLst/>
          </a:prstGeom>
          <a:noFill/>
          <a:ln>
            <a:noFill/>
          </a:ln>
        </p:spPr>
      </p:pic>
      <p:pic>
        <p:nvPicPr>
          <p:cNvPr id="147" name="Google Shape;147;p22"/>
          <p:cNvPicPr preferRelativeResize="0"/>
          <p:nvPr/>
        </p:nvPicPr>
        <p:blipFill>
          <a:blip r:embed="rId5">
            <a:alphaModFix/>
          </a:blip>
          <a:stretch>
            <a:fillRect/>
          </a:stretch>
        </p:blipFill>
        <p:spPr>
          <a:xfrm>
            <a:off x="6198925" y="1609675"/>
            <a:ext cx="2725050" cy="272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CMS Global Fire Atlas Dataset</a:t>
            </a:r>
            <a:endParaRPr/>
          </a:p>
        </p:txBody>
      </p:sp>
      <p:graphicFrame>
        <p:nvGraphicFramePr>
          <p:cNvPr id="153" name="Google Shape;153;p23"/>
          <p:cNvGraphicFramePr/>
          <p:nvPr/>
        </p:nvGraphicFramePr>
        <p:xfrm>
          <a:off x="311688" y="1075475"/>
          <a:ext cx="3000000" cy="3000000"/>
        </p:xfrm>
        <a:graphic>
          <a:graphicData uri="http://schemas.openxmlformats.org/drawingml/2006/table">
            <a:tbl>
              <a:tblPr>
                <a:noFill/>
                <a:tableStyleId>{E01B8937-B9A5-40F5-9684-3D5665BFDA87}</a:tableStyleId>
              </a:tblPr>
              <a:tblGrid>
                <a:gridCol w="3019275"/>
                <a:gridCol w="5543050"/>
              </a:tblGrid>
              <a:tr h="278725">
                <a:tc>
                  <a:txBody>
                    <a:bodyPr/>
                    <a:lstStyle/>
                    <a:p>
                      <a:pPr indent="0" lvl="0" marL="0" rtl="0" algn="l">
                        <a:lnSpc>
                          <a:spcPct val="115000"/>
                        </a:lnSpc>
                        <a:spcBef>
                          <a:spcPts val="0"/>
                        </a:spcBef>
                        <a:spcAft>
                          <a:spcPts val="0"/>
                        </a:spcAft>
                        <a:buNone/>
                      </a:pPr>
                      <a:r>
                        <a:rPr b="1" lang="en" sz="1100">
                          <a:latin typeface="Comfortaa"/>
                          <a:ea typeface="Comfortaa"/>
                          <a:cs typeface="Comfortaa"/>
                          <a:sym typeface="Comfortaa"/>
                        </a:rPr>
                        <a:t>Name		</a:t>
                      </a:r>
                      <a:endParaRPr b="1" sz="1100">
                        <a:latin typeface="Comfortaa"/>
                        <a:ea typeface="Comfortaa"/>
                        <a:cs typeface="Comfortaa"/>
                        <a:sym typeface="Comfortaa"/>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100">
                          <a:latin typeface="Comfortaa"/>
                          <a:ea typeface="Comfortaa"/>
                          <a:cs typeface="Comfortaa"/>
                          <a:sym typeface="Comfortaa"/>
                        </a:rPr>
                        <a:t>Description	</a:t>
                      </a:r>
                      <a:endParaRPr b="1" sz="1100">
                        <a:latin typeface="Comfortaa"/>
                        <a:ea typeface="Comfortaa"/>
                        <a:cs typeface="Comfortaa"/>
                        <a:sym typeface="Comfortaa"/>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18900">
                <a:tc>
                  <a:txBody>
                    <a:bodyPr/>
                    <a:lstStyle/>
                    <a:p>
                      <a:pPr indent="0" lvl="0" marL="0" rtl="0" algn="l">
                        <a:lnSpc>
                          <a:spcPct val="100000"/>
                        </a:lnSpc>
                        <a:spcBef>
                          <a:spcPts val="0"/>
                        </a:spcBef>
                        <a:spcAft>
                          <a:spcPts val="0"/>
                        </a:spcAft>
                        <a:buNone/>
                      </a:pPr>
                      <a:r>
                        <a:rPr lang="en" sz="1000">
                          <a:latin typeface="Comfortaa"/>
                          <a:ea typeface="Comfortaa"/>
                          <a:cs typeface="Comfortaa"/>
                          <a:sym typeface="Comfortaa"/>
                        </a:rPr>
                        <a:t>Global_fire_atlas_V1_</a:t>
                      </a:r>
                      <a:r>
                        <a:rPr b="1" lang="en" sz="1000">
                          <a:latin typeface="Comfortaa"/>
                          <a:ea typeface="Comfortaa"/>
                          <a:cs typeface="Comfortaa"/>
                          <a:sym typeface="Comfortaa"/>
                        </a:rPr>
                        <a:t>X</a:t>
                      </a:r>
                      <a:r>
                        <a:rPr lang="en" sz="1000">
                          <a:latin typeface="Comfortaa"/>
                          <a:ea typeface="Comfortaa"/>
                          <a:cs typeface="Comfortaa"/>
                          <a:sym typeface="Comfortaa"/>
                        </a:rPr>
                        <a:t>_</a:t>
                      </a:r>
                      <a:r>
                        <a:rPr b="1" lang="en" sz="1000">
                          <a:latin typeface="Comfortaa"/>
                          <a:ea typeface="Comfortaa"/>
                          <a:cs typeface="Comfortaa"/>
                          <a:sym typeface="Comfortaa"/>
                        </a:rPr>
                        <a:t>YYYY</a:t>
                      </a:r>
                      <a:r>
                        <a:rPr lang="en" sz="1000">
                          <a:latin typeface="Comfortaa"/>
                          <a:ea typeface="Comfortaa"/>
                          <a:cs typeface="Comfortaa"/>
                          <a:sym typeface="Comfortaa"/>
                        </a:rPr>
                        <a:t>.zip		</a:t>
                      </a:r>
                      <a:endParaRPr sz="1000">
                        <a:latin typeface="Comfortaa"/>
                        <a:ea typeface="Comfortaa"/>
                        <a:cs typeface="Comfortaa"/>
                        <a:sym typeface="Comfortaa"/>
                      </a:endParaRPr>
                    </a:p>
                    <a:p>
                      <a:pPr indent="0" lvl="0" marL="0" rtl="0" algn="l">
                        <a:lnSpc>
                          <a:spcPct val="100000"/>
                        </a:lnSpc>
                        <a:spcBef>
                          <a:spcPts val="1200"/>
                        </a:spcBef>
                        <a:spcAft>
                          <a:spcPts val="1200"/>
                        </a:spcAft>
                        <a:buNone/>
                      </a:pPr>
                      <a:r>
                        <a:rPr lang="en" sz="1000">
                          <a:latin typeface="Comfortaa"/>
                          <a:ea typeface="Comfortaa"/>
                          <a:cs typeface="Comfortaa"/>
                          <a:sym typeface="Comfortaa"/>
                        </a:rPr>
                        <a:t>(28 Shapefiles)</a:t>
                      </a:r>
                      <a:endParaRPr sz="1000">
                        <a:latin typeface="Comfortaa"/>
                        <a:ea typeface="Comfortaa"/>
                        <a:cs typeface="Comfortaa"/>
                        <a:sym typeface="Comforta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lang="en" sz="900">
                          <a:latin typeface="Comfortaa"/>
                          <a:ea typeface="Comfortaa"/>
                          <a:cs typeface="Comfortaa"/>
                          <a:sym typeface="Comfortaa"/>
                        </a:rPr>
                        <a:t>These files are </a:t>
                      </a:r>
                      <a:r>
                        <a:rPr b="1" lang="en" sz="900">
                          <a:latin typeface="Comfortaa"/>
                          <a:ea typeface="Comfortaa"/>
                          <a:cs typeface="Comfortaa"/>
                          <a:sym typeface="Comfortaa"/>
                        </a:rPr>
                        <a:t>annual Shapefiles</a:t>
                      </a:r>
                      <a:r>
                        <a:rPr lang="en" sz="900">
                          <a:latin typeface="Comfortaa"/>
                          <a:ea typeface="Comfortaa"/>
                          <a:cs typeface="Comfortaa"/>
                          <a:sym typeface="Comfortaa"/>
                        </a:rPr>
                        <a:t> (.shp) in compressed .zip format where:</a:t>
                      </a:r>
                      <a:endParaRPr sz="900">
                        <a:latin typeface="Comfortaa"/>
                        <a:ea typeface="Comfortaa"/>
                        <a:cs typeface="Comfortaa"/>
                        <a:sym typeface="Comfortaa"/>
                      </a:endParaRPr>
                    </a:p>
                    <a:p>
                      <a:pPr indent="-285750" lvl="0" marL="457200" rtl="0" algn="l">
                        <a:lnSpc>
                          <a:spcPct val="100000"/>
                        </a:lnSpc>
                        <a:spcBef>
                          <a:spcPts val="1200"/>
                        </a:spcBef>
                        <a:spcAft>
                          <a:spcPts val="0"/>
                        </a:spcAft>
                        <a:buSzPts val="900"/>
                        <a:buFont typeface="Comfortaa"/>
                        <a:buChar char="●"/>
                      </a:pPr>
                      <a:r>
                        <a:rPr b="1" lang="en" sz="900">
                          <a:latin typeface="Comfortaa"/>
                          <a:ea typeface="Comfortaa"/>
                          <a:cs typeface="Comfortaa"/>
                          <a:sym typeface="Comfortaa"/>
                        </a:rPr>
                        <a:t>X</a:t>
                      </a:r>
                      <a:r>
                        <a:rPr lang="en" sz="900">
                          <a:latin typeface="Comfortaa"/>
                          <a:ea typeface="Comfortaa"/>
                          <a:cs typeface="Comfortaa"/>
                          <a:sym typeface="Comfortaa"/>
                        </a:rPr>
                        <a:t> is </a:t>
                      </a:r>
                      <a:r>
                        <a:rPr b="1" lang="en" sz="900">
                          <a:latin typeface="Comfortaa"/>
                          <a:ea typeface="Comfortaa"/>
                          <a:cs typeface="Comfortaa"/>
                          <a:sym typeface="Comfortaa"/>
                        </a:rPr>
                        <a:t>perimeter</a:t>
                      </a:r>
                      <a:r>
                        <a:rPr lang="en" sz="900">
                          <a:latin typeface="Comfortaa"/>
                          <a:ea typeface="Comfortaa"/>
                          <a:cs typeface="Comfortaa"/>
                          <a:sym typeface="Comfortaa"/>
                        </a:rPr>
                        <a:t> or </a:t>
                      </a:r>
                      <a:r>
                        <a:rPr b="1" lang="en" sz="900">
                          <a:latin typeface="Comfortaa"/>
                          <a:ea typeface="Comfortaa"/>
                          <a:cs typeface="Comfortaa"/>
                          <a:sym typeface="Comfortaa"/>
                        </a:rPr>
                        <a:t>ignitions</a:t>
                      </a:r>
                      <a:r>
                        <a:rPr lang="en" sz="900">
                          <a:latin typeface="Comfortaa"/>
                          <a:ea typeface="Comfortaa"/>
                          <a:cs typeface="Comfortaa"/>
                          <a:sym typeface="Comfortaa"/>
                        </a:rPr>
                        <a:t> and </a:t>
                      </a:r>
                      <a:r>
                        <a:rPr b="1" lang="en" sz="900">
                          <a:latin typeface="Comfortaa"/>
                          <a:ea typeface="Comfortaa"/>
                          <a:cs typeface="Comfortaa"/>
                          <a:sym typeface="Comfortaa"/>
                        </a:rPr>
                        <a:t>YYYY</a:t>
                      </a:r>
                      <a:r>
                        <a:rPr lang="en" sz="900">
                          <a:latin typeface="Comfortaa"/>
                          <a:ea typeface="Comfortaa"/>
                          <a:cs typeface="Comfortaa"/>
                          <a:sym typeface="Comfortaa"/>
                        </a:rPr>
                        <a:t> is 2003-2016.		</a:t>
                      </a:r>
                      <a:endParaRPr sz="900">
                        <a:latin typeface="Comfortaa"/>
                        <a:ea typeface="Comfortaa"/>
                        <a:cs typeface="Comfortaa"/>
                        <a:sym typeface="Comfortaa"/>
                      </a:endParaRPr>
                    </a:p>
                    <a:p>
                      <a:pPr indent="-285750" lvl="0" marL="457200" rtl="0" algn="l">
                        <a:lnSpc>
                          <a:spcPct val="100000"/>
                        </a:lnSpc>
                        <a:spcBef>
                          <a:spcPts val="0"/>
                        </a:spcBef>
                        <a:spcAft>
                          <a:spcPts val="0"/>
                        </a:spcAft>
                        <a:buSzPts val="900"/>
                        <a:buFont typeface="Comfortaa"/>
                        <a:buChar char="●"/>
                      </a:pPr>
                      <a:r>
                        <a:rPr b="1" lang="en" sz="900">
                          <a:latin typeface="Comfortaa"/>
                          <a:ea typeface="Comfortaa"/>
                          <a:cs typeface="Comfortaa"/>
                          <a:sym typeface="Comfortaa"/>
                        </a:rPr>
                        <a:t>The perimeter files are polygon areas.</a:t>
                      </a:r>
                      <a:r>
                        <a:rPr lang="en" sz="900">
                          <a:latin typeface="Comfortaa"/>
                          <a:ea typeface="Comfortaa"/>
                          <a:cs typeface="Comfortaa"/>
                          <a:sym typeface="Comfortaa"/>
                        </a:rPr>
                        <a:t>		</a:t>
                      </a:r>
                      <a:endParaRPr sz="900">
                        <a:latin typeface="Comfortaa"/>
                        <a:ea typeface="Comfortaa"/>
                        <a:cs typeface="Comfortaa"/>
                        <a:sym typeface="Comfortaa"/>
                      </a:endParaRPr>
                    </a:p>
                    <a:p>
                      <a:pPr indent="-285750" lvl="0" marL="457200" rtl="0" algn="l">
                        <a:lnSpc>
                          <a:spcPct val="100000"/>
                        </a:lnSpc>
                        <a:spcBef>
                          <a:spcPts val="0"/>
                        </a:spcBef>
                        <a:spcAft>
                          <a:spcPts val="0"/>
                        </a:spcAft>
                        <a:buSzPts val="900"/>
                        <a:buFont typeface="Comfortaa"/>
                        <a:buChar char="●"/>
                      </a:pPr>
                      <a:r>
                        <a:rPr b="1" lang="en" sz="900">
                          <a:latin typeface="Comfortaa"/>
                          <a:ea typeface="Comfortaa"/>
                          <a:cs typeface="Comfortaa"/>
                          <a:sym typeface="Comfortaa"/>
                        </a:rPr>
                        <a:t>The ignition files provide the point locations of the pixel where a fire started.</a:t>
                      </a:r>
                      <a:r>
                        <a:rPr lang="en" sz="900">
                          <a:latin typeface="Comfortaa"/>
                          <a:ea typeface="Comfortaa"/>
                          <a:cs typeface="Comfortaa"/>
                          <a:sym typeface="Comfortaa"/>
                        </a:rPr>
                        <a:t>	</a:t>
                      </a:r>
                      <a:endParaRPr sz="900">
                        <a:latin typeface="Comfortaa"/>
                        <a:ea typeface="Comfortaa"/>
                        <a:cs typeface="Comfortaa"/>
                        <a:sym typeface="Comforta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68650">
                <a:tc>
                  <a:txBody>
                    <a:bodyPr/>
                    <a:lstStyle/>
                    <a:p>
                      <a:pPr indent="0" lvl="0" marL="0" rtl="0" algn="l">
                        <a:lnSpc>
                          <a:spcPct val="100000"/>
                        </a:lnSpc>
                        <a:spcBef>
                          <a:spcPts val="0"/>
                        </a:spcBef>
                        <a:spcAft>
                          <a:spcPts val="0"/>
                        </a:spcAft>
                        <a:buNone/>
                      </a:pPr>
                      <a:r>
                        <a:rPr lang="en" sz="1000">
                          <a:latin typeface="Comfortaa"/>
                          <a:ea typeface="Comfortaa"/>
                          <a:cs typeface="Comfortaa"/>
                          <a:sym typeface="Comfortaa"/>
                        </a:rPr>
                        <a:t>Global_fire_atlas_X_yearly_YYYY.tif</a:t>
                      </a:r>
                      <a:endParaRPr sz="1000">
                        <a:latin typeface="Comfortaa"/>
                        <a:ea typeface="Comfortaa"/>
                        <a:cs typeface="Comfortaa"/>
                        <a:sym typeface="Comfortaa"/>
                      </a:endParaRPr>
                    </a:p>
                    <a:p>
                      <a:pPr indent="0" lvl="0" marL="0" rtl="0" algn="l">
                        <a:lnSpc>
                          <a:spcPct val="100000"/>
                        </a:lnSpc>
                        <a:spcBef>
                          <a:spcPts val="1200"/>
                        </a:spcBef>
                        <a:spcAft>
                          <a:spcPts val="1200"/>
                        </a:spcAft>
                        <a:buNone/>
                      </a:pPr>
                      <a:r>
                        <a:rPr lang="en" sz="1000">
                          <a:latin typeface="Comfortaa"/>
                          <a:ea typeface="Comfortaa"/>
                          <a:cs typeface="Comfortaa"/>
                          <a:sym typeface="Comfortaa"/>
                        </a:rPr>
                        <a:t>(56 yearly files)	</a:t>
                      </a:r>
                      <a:endParaRPr sz="1000">
                        <a:latin typeface="Comfortaa"/>
                        <a:ea typeface="Comfortaa"/>
                        <a:cs typeface="Comfortaa"/>
                        <a:sym typeface="Comforta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b="1" lang="en" sz="900">
                          <a:latin typeface="Comfortaa"/>
                          <a:ea typeface="Comfortaa"/>
                          <a:cs typeface="Comfortaa"/>
                          <a:sym typeface="Comfortaa"/>
                        </a:rPr>
                        <a:t>Yearly data</a:t>
                      </a:r>
                      <a:r>
                        <a:rPr lang="en" sz="900">
                          <a:latin typeface="Comfortaa"/>
                          <a:ea typeface="Comfortaa"/>
                          <a:cs typeface="Comfortaa"/>
                          <a:sym typeface="Comfortaa"/>
                        </a:rPr>
                        <a:t> in GeoTIFF (.tif) format (500-m) where:		</a:t>
                      </a:r>
                      <a:endParaRPr sz="900">
                        <a:latin typeface="Comfortaa"/>
                        <a:ea typeface="Comfortaa"/>
                        <a:cs typeface="Comfortaa"/>
                        <a:sym typeface="Comfortaa"/>
                      </a:endParaRPr>
                    </a:p>
                    <a:p>
                      <a:pPr indent="-285750" lvl="0" marL="457200" rtl="0" algn="l">
                        <a:lnSpc>
                          <a:spcPct val="100000"/>
                        </a:lnSpc>
                        <a:spcBef>
                          <a:spcPts val="1200"/>
                        </a:spcBef>
                        <a:spcAft>
                          <a:spcPts val="0"/>
                        </a:spcAft>
                        <a:buSzPts val="900"/>
                        <a:buFont typeface="Comfortaa"/>
                        <a:buChar char="●"/>
                      </a:pPr>
                      <a:r>
                        <a:rPr lang="en" sz="900">
                          <a:latin typeface="Comfortaa"/>
                          <a:ea typeface="Comfortaa"/>
                          <a:cs typeface="Comfortaa"/>
                          <a:sym typeface="Comfortaa"/>
                        </a:rPr>
                        <a:t> </a:t>
                      </a:r>
                      <a:r>
                        <a:rPr b="1" lang="en" sz="900">
                          <a:latin typeface="Comfortaa"/>
                          <a:ea typeface="Comfortaa"/>
                          <a:cs typeface="Comfortaa"/>
                          <a:sym typeface="Comfortaa"/>
                        </a:rPr>
                        <a:t>X</a:t>
                      </a:r>
                      <a:r>
                        <a:rPr lang="en" sz="900">
                          <a:latin typeface="Comfortaa"/>
                          <a:ea typeface="Comfortaa"/>
                          <a:cs typeface="Comfortaa"/>
                          <a:sym typeface="Comfortaa"/>
                        </a:rPr>
                        <a:t> is </a:t>
                      </a:r>
                      <a:r>
                        <a:rPr b="1" lang="en" sz="900">
                          <a:latin typeface="Comfortaa"/>
                          <a:ea typeface="Comfortaa"/>
                          <a:cs typeface="Comfortaa"/>
                          <a:sym typeface="Comfortaa"/>
                        </a:rPr>
                        <a:t>day of burn, fire line, speed, or direction, </a:t>
                      </a:r>
                      <a:r>
                        <a:rPr lang="en" sz="900">
                          <a:latin typeface="Comfortaa"/>
                          <a:ea typeface="Comfortaa"/>
                          <a:cs typeface="Comfortaa"/>
                          <a:sym typeface="Comfortaa"/>
                        </a:rPr>
                        <a:t>and		</a:t>
                      </a:r>
                      <a:endParaRPr sz="900">
                        <a:latin typeface="Comfortaa"/>
                        <a:ea typeface="Comfortaa"/>
                        <a:cs typeface="Comfortaa"/>
                        <a:sym typeface="Comfortaa"/>
                      </a:endParaRPr>
                    </a:p>
                    <a:p>
                      <a:pPr indent="-285750" lvl="0" marL="457200" rtl="0" algn="l">
                        <a:lnSpc>
                          <a:spcPct val="100000"/>
                        </a:lnSpc>
                        <a:spcBef>
                          <a:spcPts val="0"/>
                        </a:spcBef>
                        <a:spcAft>
                          <a:spcPts val="0"/>
                        </a:spcAft>
                        <a:buSzPts val="900"/>
                        <a:buFont typeface="Comfortaa"/>
                        <a:buChar char="●"/>
                      </a:pPr>
                      <a:r>
                        <a:rPr b="1" lang="en" sz="900">
                          <a:latin typeface="Comfortaa"/>
                          <a:ea typeface="Comfortaa"/>
                          <a:cs typeface="Comfortaa"/>
                          <a:sym typeface="Comfortaa"/>
                        </a:rPr>
                        <a:t>YYYY</a:t>
                      </a:r>
                      <a:r>
                        <a:rPr lang="en" sz="900">
                          <a:latin typeface="Comfortaa"/>
                          <a:ea typeface="Comfortaa"/>
                          <a:cs typeface="Comfortaa"/>
                          <a:sym typeface="Comfortaa"/>
                        </a:rPr>
                        <a:t> is 2003-2016.		</a:t>
                      </a:r>
                      <a:endParaRPr sz="900">
                        <a:latin typeface="Comfortaa"/>
                        <a:ea typeface="Comfortaa"/>
                        <a:cs typeface="Comfortaa"/>
                        <a:sym typeface="Comfortaa"/>
                      </a:endParaRPr>
                    </a:p>
                    <a:p>
                      <a:pPr indent="0" lvl="0" marL="0" rtl="0" algn="l">
                        <a:lnSpc>
                          <a:spcPct val="100000"/>
                        </a:lnSpc>
                        <a:spcBef>
                          <a:spcPts val="1200"/>
                        </a:spcBef>
                        <a:spcAft>
                          <a:spcPts val="0"/>
                        </a:spcAft>
                        <a:buNone/>
                      </a:pPr>
                      <a:r>
                        <a:rPr lang="en" sz="900">
                          <a:latin typeface="Comfortaa"/>
                          <a:ea typeface="Comfortaa"/>
                          <a:cs typeface="Comfortaa"/>
                          <a:sym typeface="Comfortaa"/>
                        </a:rPr>
                        <a:t>These underlying 500-m gridded layers reflect the day-to-day behavior of the individual fires.	</a:t>
                      </a:r>
                      <a:endParaRPr sz="900">
                        <a:latin typeface="Comfortaa"/>
                        <a:ea typeface="Comfortaa"/>
                        <a:cs typeface="Comfortaa"/>
                        <a:sym typeface="Comforta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29325">
                <a:tc>
                  <a:txBody>
                    <a:bodyPr/>
                    <a:lstStyle/>
                    <a:p>
                      <a:pPr indent="0" lvl="0" marL="0" rtl="0" algn="l">
                        <a:lnSpc>
                          <a:spcPct val="100000"/>
                        </a:lnSpc>
                        <a:spcBef>
                          <a:spcPts val="0"/>
                        </a:spcBef>
                        <a:spcAft>
                          <a:spcPts val="0"/>
                        </a:spcAft>
                        <a:buNone/>
                      </a:pPr>
                      <a:r>
                        <a:rPr lang="en" sz="1000">
                          <a:latin typeface="Comfortaa"/>
                          <a:ea typeface="Comfortaa"/>
                          <a:cs typeface="Comfortaa"/>
                          <a:sym typeface="Comfortaa"/>
                        </a:rPr>
                        <a:t>Global_fire_atlas_X_monthly_YYYY.tif</a:t>
                      </a:r>
                      <a:endParaRPr sz="1000">
                        <a:latin typeface="Comfortaa"/>
                        <a:ea typeface="Comfortaa"/>
                        <a:cs typeface="Comfortaa"/>
                        <a:sym typeface="Comfortaa"/>
                      </a:endParaRPr>
                    </a:p>
                    <a:p>
                      <a:pPr indent="0" lvl="0" marL="0" rtl="0" algn="l">
                        <a:lnSpc>
                          <a:spcPct val="100000"/>
                        </a:lnSpc>
                        <a:spcBef>
                          <a:spcPts val="0"/>
                        </a:spcBef>
                        <a:spcAft>
                          <a:spcPts val="0"/>
                        </a:spcAft>
                        <a:buNone/>
                      </a:pPr>
                      <a:r>
                        <a:rPr lang="en" sz="1000">
                          <a:latin typeface="Comfortaa"/>
                          <a:ea typeface="Comfortaa"/>
                          <a:cs typeface="Comfortaa"/>
                          <a:sym typeface="Comfortaa"/>
                        </a:rPr>
                        <a:t>(98 monthly files)</a:t>
                      </a:r>
                      <a:endParaRPr sz="1000">
                        <a:latin typeface="Comfortaa"/>
                        <a:ea typeface="Comfortaa"/>
                        <a:cs typeface="Comfortaa"/>
                        <a:sym typeface="Comfortaa"/>
                      </a:endParaRPr>
                    </a:p>
                    <a:p>
                      <a:pPr indent="0" lvl="0" marL="0" rtl="0" algn="l">
                        <a:lnSpc>
                          <a:spcPct val="100000"/>
                        </a:lnSpc>
                        <a:spcBef>
                          <a:spcPts val="0"/>
                        </a:spcBef>
                        <a:spcAft>
                          <a:spcPts val="0"/>
                        </a:spcAft>
                        <a:buNone/>
                      </a:pPr>
                      <a:r>
                        <a:rPr lang="en" sz="1000">
                          <a:latin typeface="Comfortaa"/>
                          <a:ea typeface="Comfortaa"/>
                          <a:cs typeface="Comfortaa"/>
                          <a:sym typeface="Comfortaa"/>
                        </a:rPr>
                        <a:t>			</a:t>
                      </a:r>
                      <a:endParaRPr sz="1000">
                        <a:latin typeface="Comfortaa"/>
                        <a:ea typeface="Comfortaa"/>
                        <a:cs typeface="Comfortaa"/>
                        <a:sym typeface="Comforta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00000"/>
                        </a:lnSpc>
                        <a:spcBef>
                          <a:spcPts val="0"/>
                        </a:spcBef>
                        <a:spcAft>
                          <a:spcPts val="0"/>
                        </a:spcAft>
                        <a:buNone/>
                      </a:pPr>
                      <a:r>
                        <a:rPr b="1" lang="en" sz="900">
                          <a:latin typeface="Comfortaa"/>
                          <a:ea typeface="Comfortaa"/>
                          <a:cs typeface="Comfortaa"/>
                          <a:sym typeface="Comfortaa"/>
                        </a:rPr>
                        <a:t>Monthly data</a:t>
                      </a:r>
                      <a:r>
                        <a:rPr lang="en" sz="900">
                          <a:latin typeface="Comfortaa"/>
                          <a:ea typeface="Comfortaa"/>
                          <a:cs typeface="Comfortaa"/>
                          <a:sym typeface="Comfortaa"/>
                        </a:rPr>
                        <a:t> in GeoTIFF (.tif) format (0.25-degree) where:		</a:t>
                      </a:r>
                      <a:endParaRPr sz="900">
                        <a:latin typeface="Comfortaa"/>
                        <a:ea typeface="Comfortaa"/>
                        <a:cs typeface="Comfortaa"/>
                        <a:sym typeface="Comfortaa"/>
                      </a:endParaRPr>
                    </a:p>
                    <a:p>
                      <a:pPr indent="-285750" lvl="0" marL="457200" rtl="0" algn="l">
                        <a:lnSpc>
                          <a:spcPct val="100000"/>
                        </a:lnSpc>
                        <a:spcBef>
                          <a:spcPts val="1200"/>
                        </a:spcBef>
                        <a:spcAft>
                          <a:spcPts val="0"/>
                        </a:spcAft>
                        <a:buSzPts val="900"/>
                        <a:buFont typeface="Comfortaa"/>
                        <a:buChar char="●"/>
                      </a:pPr>
                      <a:r>
                        <a:rPr b="1" lang="en" sz="900">
                          <a:latin typeface="Comfortaa"/>
                          <a:ea typeface="Comfortaa"/>
                          <a:cs typeface="Comfortaa"/>
                          <a:sym typeface="Comfortaa"/>
                        </a:rPr>
                        <a:t>X</a:t>
                      </a:r>
                      <a:r>
                        <a:rPr lang="en" sz="900">
                          <a:latin typeface="Comfortaa"/>
                          <a:ea typeface="Comfortaa"/>
                          <a:cs typeface="Comfortaa"/>
                          <a:sym typeface="Comfortaa"/>
                        </a:rPr>
                        <a:t> is </a:t>
                      </a:r>
                      <a:r>
                        <a:rPr b="1" lang="en" sz="900">
                          <a:latin typeface="Comfortaa"/>
                          <a:ea typeface="Comfortaa"/>
                          <a:cs typeface="Comfortaa"/>
                          <a:sym typeface="Comfortaa"/>
                        </a:rPr>
                        <a:t>ignitions, size, duration, fire line, speed, direction, or spread</a:t>
                      </a:r>
                      <a:r>
                        <a:rPr lang="en" sz="900">
                          <a:latin typeface="Comfortaa"/>
                          <a:ea typeface="Comfortaa"/>
                          <a:cs typeface="Comfortaa"/>
                          <a:sym typeface="Comfortaa"/>
                        </a:rPr>
                        <a:t>, and	</a:t>
                      </a:r>
                      <a:endParaRPr sz="900">
                        <a:latin typeface="Comfortaa"/>
                        <a:ea typeface="Comfortaa"/>
                        <a:cs typeface="Comfortaa"/>
                        <a:sym typeface="Comfortaa"/>
                      </a:endParaRPr>
                    </a:p>
                    <a:p>
                      <a:pPr indent="-285750" lvl="0" marL="457200" rtl="0" algn="l">
                        <a:lnSpc>
                          <a:spcPct val="100000"/>
                        </a:lnSpc>
                        <a:spcBef>
                          <a:spcPts val="0"/>
                        </a:spcBef>
                        <a:spcAft>
                          <a:spcPts val="0"/>
                        </a:spcAft>
                        <a:buSzPts val="900"/>
                        <a:buFont typeface="Comfortaa"/>
                        <a:buChar char="●"/>
                      </a:pPr>
                      <a:r>
                        <a:rPr b="1" lang="en" sz="900">
                          <a:latin typeface="Comfortaa"/>
                          <a:ea typeface="Comfortaa"/>
                          <a:cs typeface="Comfortaa"/>
                          <a:sym typeface="Comfortaa"/>
                        </a:rPr>
                        <a:t>YYYY</a:t>
                      </a:r>
                      <a:r>
                        <a:rPr lang="en" sz="900">
                          <a:latin typeface="Comfortaa"/>
                          <a:ea typeface="Comfortaa"/>
                          <a:cs typeface="Comfortaa"/>
                          <a:sym typeface="Comfortaa"/>
                        </a:rPr>
                        <a:t> is 2003-2016.			</a:t>
                      </a:r>
                      <a:endParaRPr sz="900">
                        <a:latin typeface="Comfortaa"/>
                        <a:ea typeface="Comfortaa"/>
                        <a:cs typeface="Comfortaa"/>
                        <a:sym typeface="Comfortaa"/>
                      </a:endParaRPr>
                    </a:p>
                    <a:p>
                      <a:pPr indent="0" lvl="0" marL="0" rtl="0" algn="l">
                        <a:lnSpc>
                          <a:spcPct val="100000"/>
                        </a:lnSpc>
                        <a:spcBef>
                          <a:spcPts val="1200"/>
                        </a:spcBef>
                        <a:spcAft>
                          <a:spcPts val="0"/>
                        </a:spcAft>
                        <a:buNone/>
                      </a:pPr>
                      <a:r>
                        <a:rPr lang="en" sz="900">
                          <a:latin typeface="Comfortaa"/>
                          <a:ea typeface="Comfortaa"/>
                          <a:cs typeface="Comfortaa"/>
                          <a:sym typeface="Comfortaa"/>
                        </a:rPr>
                        <a:t>Monthly data are provided as one 12-band geotiff per year.			</a:t>
                      </a:r>
                      <a:endParaRPr sz="900">
                        <a:latin typeface="Comfortaa"/>
                        <a:ea typeface="Comfortaa"/>
                        <a:cs typeface="Comfortaa"/>
                        <a:sym typeface="Comfortaa"/>
                      </a:endParaRPr>
                    </a:p>
                    <a:p>
                      <a:pPr indent="0" lvl="0" marL="0" rtl="0" algn="l">
                        <a:lnSpc>
                          <a:spcPct val="100000"/>
                        </a:lnSpc>
                        <a:spcBef>
                          <a:spcPts val="1200"/>
                        </a:spcBef>
                        <a:spcAft>
                          <a:spcPts val="0"/>
                        </a:spcAft>
                        <a:buNone/>
                      </a:pPr>
                      <a:r>
                        <a:rPr lang="en" sz="900">
                          <a:latin typeface="Comfortaa"/>
                          <a:ea typeface="Comfortaa"/>
                          <a:cs typeface="Comfortaa"/>
                          <a:sym typeface="Comfortaa"/>
                        </a:rPr>
                        <a:t>The monthly data are averages taken based on the fraction of burned area of each individual fire within the respective month and 0.25-degree grid cell.</a:t>
                      </a:r>
                      <a:endParaRPr sz="900">
                        <a:latin typeface="Comfortaa"/>
                        <a:ea typeface="Comfortaa"/>
                        <a:cs typeface="Comfortaa"/>
                        <a:sym typeface="Comforta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Perimeters and Attributes of CSA Atlas</a:t>
            </a:r>
            <a:endParaRPr/>
          </a:p>
        </p:txBody>
      </p:sp>
      <p:graphicFrame>
        <p:nvGraphicFramePr>
          <p:cNvPr id="159" name="Google Shape;159;p24"/>
          <p:cNvGraphicFramePr/>
          <p:nvPr/>
        </p:nvGraphicFramePr>
        <p:xfrm>
          <a:off x="453150" y="1322525"/>
          <a:ext cx="3000000" cy="3000000"/>
        </p:xfrm>
        <a:graphic>
          <a:graphicData uri="http://schemas.openxmlformats.org/drawingml/2006/table">
            <a:tbl>
              <a:tblPr>
                <a:noFill/>
                <a:tableStyleId>{A64D7362-0A45-4DCB-978D-C427EB07353A}</a:tableStyleId>
              </a:tblPr>
              <a:tblGrid>
                <a:gridCol w="2730625"/>
                <a:gridCol w="5648525"/>
              </a:tblGrid>
              <a:tr h="195375">
                <a:tc>
                  <a:txBody>
                    <a:bodyPr/>
                    <a:lstStyle/>
                    <a:p>
                      <a:pPr indent="0" lvl="0" marL="0" rtl="0" algn="l">
                        <a:spcBef>
                          <a:spcPts val="0"/>
                        </a:spcBef>
                        <a:spcAft>
                          <a:spcPts val="0"/>
                        </a:spcAft>
                        <a:buNone/>
                      </a:pPr>
                      <a:r>
                        <a:rPr lang="en"/>
                        <a:t>Latitude and Longitude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Latitudinal</a:t>
                      </a:r>
                      <a:r>
                        <a:rPr lang="en"/>
                        <a:t> and </a:t>
                      </a:r>
                      <a:r>
                        <a:rPr lang="en"/>
                        <a:t>Longitudinal coordinates.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195375">
                <a:tc>
                  <a:txBody>
                    <a:bodyPr/>
                    <a:lstStyle/>
                    <a:p>
                      <a:pPr indent="0" lvl="0" marL="0" rtl="0" algn="l">
                        <a:spcBef>
                          <a:spcPts val="0"/>
                        </a:spcBef>
                        <a:spcAft>
                          <a:spcPts val="0"/>
                        </a:spcAft>
                        <a:buNone/>
                      </a:pPr>
                      <a:r>
                        <a:rPr lang="en"/>
                        <a:t>Size and perimeter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In km squares.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195375">
                <a:tc>
                  <a:txBody>
                    <a:bodyPr/>
                    <a:lstStyle/>
                    <a:p>
                      <a:pPr indent="0" lvl="0" marL="0" rtl="0" algn="l">
                        <a:spcBef>
                          <a:spcPts val="0"/>
                        </a:spcBef>
                        <a:spcAft>
                          <a:spcPts val="0"/>
                        </a:spcAft>
                        <a:buNone/>
                      </a:pPr>
                      <a:r>
                        <a:rPr lang="en"/>
                        <a:t>Start and End date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Start and end date of the fire spread.</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195375">
                <a:tc>
                  <a:txBody>
                    <a:bodyPr/>
                    <a:lstStyle/>
                    <a:p>
                      <a:pPr indent="0" lvl="0" marL="0" rtl="0" algn="l">
                        <a:spcBef>
                          <a:spcPts val="0"/>
                        </a:spcBef>
                        <a:spcAft>
                          <a:spcPts val="0"/>
                        </a:spcAft>
                        <a:buNone/>
                      </a:pPr>
                      <a:r>
                        <a:rPr lang="en"/>
                        <a:t>Expansion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Rate of expansion in km per hour.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246400">
                <a:tc>
                  <a:txBody>
                    <a:bodyPr/>
                    <a:lstStyle/>
                    <a:p>
                      <a:pPr indent="0" lvl="0" marL="0" rtl="0" algn="l">
                        <a:spcBef>
                          <a:spcPts val="0"/>
                        </a:spcBef>
                        <a:spcAft>
                          <a:spcPts val="0"/>
                        </a:spcAft>
                        <a:buNone/>
                      </a:pPr>
                      <a:r>
                        <a:rPr lang="en"/>
                        <a:t>Fire line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Average daily fire length.</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195375">
                <a:tc>
                  <a:txBody>
                    <a:bodyPr/>
                    <a:lstStyle/>
                    <a:p>
                      <a:pPr indent="0" lvl="0" marL="0" rtl="0" algn="l">
                        <a:spcBef>
                          <a:spcPts val="0"/>
                        </a:spcBef>
                        <a:spcAft>
                          <a:spcPts val="0"/>
                        </a:spcAft>
                        <a:buNone/>
                      </a:pPr>
                      <a:r>
                        <a:rPr lang="en"/>
                        <a:t>Expansion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Average Daily fire expansion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195375">
                <a:tc>
                  <a:txBody>
                    <a:bodyPr/>
                    <a:lstStyle/>
                    <a:p>
                      <a:pPr indent="0" lvl="0" marL="0" rtl="0" algn="l">
                        <a:spcBef>
                          <a:spcPts val="0"/>
                        </a:spcBef>
                        <a:spcAft>
                          <a:spcPts val="0"/>
                        </a:spcAft>
                        <a:buNone/>
                      </a:pPr>
                      <a:r>
                        <a:rPr lang="en"/>
                        <a:t>Speed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Speed of fire spread</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369850">
                <a:tc>
                  <a:txBody>
                    <a:bodyPr/>
                    <a:lstStyle/>
                    <a:p>
                      <a:pPr indent="0" lvl="0" marL="0" rtl="0" algn="l">
                        <a:spcBef>
                          <a:spcPts val="0"/>
                        </a:spcBef>
                        <a:spcAft>
                          <a:spcPts val="0"/>
                        </a:spcAft>
                        <a:buNone/>
                      </a:pPr>
                      <a:r>
                        <a:rPr lang="en"/>
                        <a:t>direction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a:t>Dominant direction of spread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195375">
                <a:tc>
                  <a:txBody>
                    <a:bodyPr/>
                    <a:lstStyle/>
                    <a:p>
                      <a:pPr indent="0" lvl="0" marL="0" rtl="0" algn="l">
                        <a:spcBef>
                          <a:spcPts val="0"/>
                        </a:spcBef>
                        <a:spcAft>
                          <a:spcPts val="0"/>
                        </a:spcAft>
                        <a:buNone/>
                      </a:pPr>
                      <a:r>
                        <a:rPr lang="en"/>
                        <a:t>L</a:t>
                      </a:r>
                      <a:r>
                        <a:rPr lang="en"/>
                        <a:t>and cover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a:t>Dominant land cover type (numerical)</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CSA Atlas DataBase</a:t>
            </a:r>
            <a:endParaRPr/>
          </a:p>
        </p:txBody>
      </p:sp>
      <p:pic>
        <p:nvPicPr>
          <p:cNvPr id="165" name="Google Shape;165;p25"/>
          <p:cNvPicPr preferRelativeResize="0"/>
          <p:nvPr/>
        </p:nvPicPr>
        <p:blipFill>
          <a:blip r:embed="rId3">
            <a:alphaModFix/>
          </a:blip>
          <a:stretch>
            <a:fillRect/>
          </a:stretch>
        </p:blipFill>
        <p:spPr>
          <a:xfrm>
            <a:off x="152400" y="1338299"/>
            <a:ext cx="8839199" cy="313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CMS Global Fire Atlas Examples</a:t>
            </a:r>
            <a:endParaRPr/>
          </a:p>
        </p:txBody>
      </p:sp>
      <p:pic>
        <p:nvPicPr>
          <p:cNvPr id="171" name="Google Shape;171;p26"/>
          <p:cNvPicPr preferRelativeResize="0"/>
          <p:nvPr/>
        </p:nvPicPr>
        <p:blipFill>
          <a:blip r:embed="rId3">
            <a:alphaModFix/>
          </a:blip>
          <a:stretch>
            <a:fillRect/>
          </a:stretch>
        </p:blipFill>
        <p:spPr>
          <a:xfrm>
            <a:off x="4624150" y="1017725"/>
            <a:ext cx="4367449" cy="2002625"/>
          </a:xfrm>
          <a:prstGeom prst="rect">
            <a:avLst/>
          </a:prstGeom>
          <a:noFill/>
          <a:ln>
            <a:noFill/>
          </a:ln>
        </p:spPr>
      </p:pic>
      <p:pic>
        <p:nvPicPr>
          <p:cNvPr id="172" name="Google Shape;172;p26"/>
          <p:cNvPicPr preferRelativeResize="0"/>
          <p:nvPr/>
        </p:nvPicPr>
        <p:blipFill>
          <a:blip r:embed="rId4">
            <a:alphaModFix/>
          </a:blip>
          <a:stretch>
            <a:fillRect/>
          </a:stretch>
        </p:blipFill>
        <p:spPr>
          <a:xfrm>
            <a:off x="232300" y="3172750"/>
            <a:ext cx="4152150" cy="1818350"/>
          </a:xfrm>
          <a:prstGeom prst="rect">
            <a:avLst/>
          </a:prstGeom>
          <a:noFill/>
          <a:ln>
            <a:noFill/>
          </a:ln>
        </p:spPr>
      </p:pic>
      <p:pic>
        <p:nvPicPr>
          <p:cNvPr id="173" name="Google Shape;173;p26"/>
          <p:cNvPicPr preferRelativeResize="0"/>
          <p:nvPr/>
        </p:nvPicPr>
        <p:blipFill>
          <a:blip r:embed="rId5">
            <a:alphaModFix/>
          </a:blip>
          <a:stretch>
            <a:fillRect/>
          </a:stretch>
        </p:blipFill>
        <p:spPr>
          <a:xfrm>
            <a:off x="4536850" y="3172750"/>
            <a:ext cx="4454750" cy="1818350"/>
          </a:xfrm>
          <a:prstGeom prst="rect">
            <a:avLst/>
          </a:prstGeom>
          <a:noFill/>
          <a:ln>
            <a:noFill/>
          </a:ln>
        </p:spPr>
      </p:pic>
      <p:pic>
        <p:nvPicPr>
          <p:cNvPr id="174" name="Google Shape;174;p26"/>
          <p:cNvPicPr preferRelativeResize="0"/>
          <p:nvPr/>
        </p:nvPicPr>
        <p:blipFill>
          <a:blip r:embed="rId6">
            <a:alphaModFix/>
          </a:blip>
          <a:stretch>
            <a:fillRect/>
          </a:stretch>
        </p:blipFill>
        <p:spPr>
          <a:xfrm>
            <a:off x="232300" y="1017725"/>
            <a:ext cx="4152150" cy="1985875"/>
          </a:xfrm>
          <a:prstGeom prst="rect">
            <a:avLst/>
          </a:prstGeom>
          <a:noFill/>
          <a:ln>
            <a:noFill/>
          </a:ln>
        </p:spPr>
      </p:pic>
      <p:sp>
        <p:nvSpPr>
          <p:cNvPr id="175" name="Google Shape;175;p26"/>
          <p:cNvSpPr txBox="1"/>
          <p:nvPr/>
        </p:nvSpPr>
        <p:spPr>
          <a:xfrm>
            <a:off x="1297675" y="1297650"/>
            <a:ext cx="221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omfortaa"/>
                <a:ea typeface="Comfortaa"/>
                <a:cs typeface="Comfortaa"/>
                <a:sym typeface="Comfortaa"/>
              </a:rPr>
              <a:t>DAY OF BURN</a:t>
            </a:r>
            <a:endParaRPr>
              <a:solidFill>
                <a:schemeClr val="lt1"/>
              </a:solidFill>
              <a:latin typeface="Comfortaa"/>
              <a:ea typeface="Comfortaa"/>
              <a:cs typeface="Comfortaa"/>
              <a:sym typeface="Comfortaa"/>
            </a:endParaRPr>
          </a:p>
        </p:txBody>
      </p:sp>
      <p:sp>
        <p:nvSpPr>
          <p:cNvPr id="176" name="Google Shape;176;p26"/>
          <p:cNvSpPr txBox="1"/>
          <p:nvPr/>
        </p:nvSpPr>
        <p:spPr>
          <a:xfrm>
            <a:off x="1297825" y="3387775"/>
            <a:ext cx="221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omfortaa"/>
                <a:ea typeface="Comfortaa"/>
                <a:cs typeface="Comfortaa"/>
                <a:sym typeface="Comfortaa"/>
              </a:rPr>
              <a:t>PERIMETER</a:t>
            </a:r>
            <a:endParaRPr>
              <a:solidFill>
                <a:schemeClr val="dk1"/>
              </a:solidFill>
              <a:latin typeface="Comfortaa"/>
              <a:ea typeface="Comfortaa"/>
              <a:cs typeface="Comfortaa"/>
              <a:sym typeface="Comfortaa"/>
            </a:endParaRPr>
          </a:p>
        </p:txBody>
      </p:sp>
      <p:sp>
        <p:nvSpPr>
          <p:cNvPr id="177" name="Google Shape;177;p26"/>
          <p:cNvSpPr txBox="1"/>
          <p:nvPr/>
        </p:nvSpPr>
        <p:spPr>
          <a:xfrm>
            <a:off x="5910250" y="3387775"/>
            <a:ext cx="221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omfortaa"/>
                <a:ea typeface="Comfortaa"/>
                <a:cs typeface="Comfortaa"/>
                <a:sym typeface="Comfortaa"/>
              </a:rPr>
              <a:t>DURATION</a:t>
            </a:r>
            <a:endParaRPr>
              <a:solidFill>
                <a:schemeClr val="lt1"/>
              </a:solidFill>
              <a:latin typeface="Comfortaa"/>
              <a:ea typeface="Comfortaa"/>
              <a:cs typeface="Comfortaa"/>
              <a:sym typeface="Comfortaa"/>
            </a:endParaRPr>
          </a:p>
        </p:txBody>
      </p:sp>
      <p:sp>
        <p:nvSpPr>
          <p:cNvPr id="178" name="Google Shape;178;p26"/>
          <p:cNvSpPr txBox="1"/>
          <p:nvPr/>
        </p:nvSpPr>
        <p:spPr>
          <a:xfrm>
            <a:off x="5910250" y="1297650"/>
            <a:ext cx="221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Comfortaa"/>
                <a:ea typeface="Comfortaa"/>
                <a:cs typeface="Comfortaa"/>
                <a:sym typeface="Comfortaa"/>
              </a:rPr>
              <a:t>AIR FLOW DIRECTION</a:t>
            </a:r>
            <a:endParaRPr>
              <a:solidFill>
                <a:schemeClr val="lt1"/>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Initial Steps: </a:t>
            </a:r>
            <a:endParaRPr/>
          </a:p>
          <a:p>
            <a:pPr indent="0" lvl="0" marL="0" rtl="0" algn="ctr">
              <a:spcBef>
                <a:spcPts val="0"/>
              </a:spcBef>
              <a:spcAft>
                <a:spcPts val="0"/>
              </a:spcAft>
              <a:buNone/>
            </a:pPr>
            <a:r>
              <a:rPr lang="en"/>
              <a:t>Research and Importing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Existing Literature</a:t>
            </a:r>
            <a:endParaRPr/>
          </a:p>
        </p:txBody>
      </p:sp>
      <p:sp>
        <p:nvSpPr>
          <p:cNvPr id="189" name="Google Shape;189;p28"/>
          <p:cNvSpPr txBox="1"/>
          <p:nvPr>
            <p:ph idx="1" type="body"/>
          </p:nvPr>
        </p:nvSpPr>
        <p:spPr>
          <a:xfrm>
            <a:off x="311700" y="1152475"/>
            <a:ext cx="8520600" cy="3638400"/>
          </a:xfrm>
          <a:prstGeom prst="rect">
            <a:avLst/>
          </a:prstGeom>
          <a:solidFill>
            <a:schemeClr val="lt1"/>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Fire can be difficult to detect due to its dynamic and ever-changing state.  However, many studies have shown success with the use of varying versions of a </a:t>
            </a:r>
            <a:r>
              <a:rPr lang="en"/>
              <a:t>convolutional</a:t>
            </a:r>
            <a:r>
              <a:rPr lang="en"/>
              <a:t> neural network (CNN).  </a:t>
            </a:r>
            <a:endParaRPr/>
          </a:p>
          <a:p>
            <a:pPr indent="-342900" lvl="0" marL="457200" rtl="0" algn="l">
              <a:spcBef>
                <a:spcPts val="1200"/>
              </a:spcBef>
              <a:spcAft>
                <a:spcPts val="0"/>
              </a:spcAft>
              <a:buSzPts val="1800"/>
              <a:buChar char="-"/>
            </a:pPr>
            <a:r>
              <a:rPr lang="en"/>
              <a:t>Cheng [1]: utilized a fast </a:t>
            </a:r>
            <a:r>
              <a:rPr lang="en"/>
              <a:t>R-CNN</a:t>
            </a:r>
            <a:r>
              <a:rPr lang="en"/>
              <a:t> which is a two-stage detection algorithm.  The first stage was to </a:t>
            </a:r>
            <a:r>
              <a:rPr lang="en"/>
              <a:t>detect</a:t>
            </a:r>
            <a:r>
              <a:rPr lang="en"/>
              <a:t> the regions that most </a:t>
            </a:r>
            <a:r>
              <a:rPr lang="en"/>
              <a:t>likely</a:t>
            </a:r>
            <a:r>
              <a:rPr lang="en"/>
              <a:t> contain a fire.  The second stage was responsible for classifying those regions as containing a fire or not.  Cheng’s results surpass previous models </a:t>
            </a:r>
            <a:r>
              <a:rPr lang="en"/>
              <a:t>with</a:t>
            </a:r>
            <a:r>
              <a:rPr lang="en"/>
              <a:t> an accuracy rate of 97.83%.</a:t>
            </a:r>
            <a:endParaRPr/>
          </a:p>
          <a:p>
            <a:pPr indent="-342900" lvl="0" marL="457200" rtl="0" algn="l">
              <a:spcBef>
                <a:spcPts val="0"/>
              </a:spcBef>
              <a:spcAft>
                <a:spcPts val="0"/>
              </a:spcAft>
              <a:buSzPts val="1800"/>
              <a:buChar char="-"/>
            </a:pPr>
            <a:r>
              <a:rPr lang="en"/>
              <a:t>Shamsoshoara et al. [2]: applied a deep convolutional neural network (DCNN) which processes the red, green, and blue layers of an image simultaneously.  This model saw a 76.23% accuracy on the test 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Data: FLAME Datasets</a:t>
            </a:r>
            <a:endParaRPr/>
          </a:p>
        </p:txBody>
      </p:sp>
      <p:grpSp>
        <p:nvGrpSpPr>
          <p:cNvPr id="195" name="Google Shape;195;p29"/>
          <p:cNvGrpSpPr/>
          <p:nvPr/>
        </p:nvGrpSpPr>
        <p:grpSpPr>
          <a:xfrm>
            <a:off x="425450" y="1284000"/>
            <a:ext cx="7931125" cy="529500"/>
            <a:chOff x="425450" y="1284000"/>
            <a:chExt cx="7931125" cy="529500"/>
          </a:xfrm>
        </p:grpSpPr>
        <p:sp>
          <p:nvSpPr>
            <p:cNvPr id="196" name="Google Shape;196;p29"/>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Establish file paths to image folders</a:t>
              </a:r>
              <a:endParaRPr>
                <a:latin typeface="Comfortaa"/>
                <a:ea typeface="Comfortaa"/>
                <a:cs typeface="Comfortaa"/>
                <a:sym typeface="Comfortaa"/>
              </a:endParaRPr>
            </a:p>
          </p:txBody>
        </p:sp>
        <p:sp>
          <p:nvSpPr>
            <p:cNvPr id="197" name="Google Shape;197;p29"/>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1</a:t>
              </a:r>
              <a:endParaRPr sz="1800">
                <a:solidFill>
                  <a:schemeClr val="lt1"/>
                </a:solidFill>
                <a:latin typeface="Comfortaa"/>
                <a:ea typeface="Comfortaa"/>
                <a:cs typeface="Comfortaa"/>
                <a:sym typeface="Comfortaa"/>
              </a:endParaRPr>
            </a:p>
          </p:txBody>
        </p:sp>
      </p:grpSp>
      <p:grpSp>
        <p:nvGrpSpPr>
          <p:cNvPr id="198" name="Google Shape;198;p29"/>
          <p:cNvGrpSpPr/>
          <p:nvPr/>
        </p:nvGrpSpPr>
        <p:grpSpPr>
          <a:xfrm>
            <a:off x="425450" y="2027600"/>
            <a:ext cx="7931125" cy="529500"/>
            <a:chOff x="425450" y="1284000"/>
            <a:chExt cx="7931125" cy="529500"/>
          </a:xfrm>
        </p:grpSpPr>
        <p:sp>
          <p:nvSpPr>
            <p:cNvPr id="199" name="Google Shape;199;p29"/>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Iterate through train and test datasets - establish dataframes for each containing…</a:t>
              </a:r>
              <a:endParaRPr>
                <a:latin typeface="Comfortaa"/>
                <a:ea typeface="Comfortaa"/>
                <a:cs typeface="Comfortaa"/>
                <a:sym typeface="Comfortaa"/>
              </a:endParaRPr>
            </a:p>
          </p:txBody>
        </p:sp>
        <p:sp>
          <p:nvSpPr>
            <p:cNvPr id="200" name="Google Shape;200;p29"/>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2</a:t>
              </a:r>
              <a:endParaRPr sz="1800">
                <a:solidFill>
                  <a:schemeClr val="lt1"/>
                </a:solidFill>
                <a:latin typeface="Comfortaa"/>
                <a:ea typeface="Comfortaa"/>
                <a:cs typeface="Comfortaa"/>
                <a:sym typeface="Comfortaa"/>
              </a:endParaRPr>
            </a:p>
          </p:txBody>
        </p:sp>
      </p:grpSp>
      <p:grpSp>
        <p:nvGrpSpPr>
          <p:cNvPr id="201" name="Google Shape;201;p29"/>
          <p:cNvGrpSpPr/>
          <p:nvPr/>
        </p:nvGrpSpPr>
        <p:grpSpPr>
          <a:xfrm>
            <a:off x="1392726" y="2771199"/>
            <a:ext cx="6963661" cy="529500"/>
            <a:chOff x="425450" y="1284000"/>
            <a:chExt cx="7217725" cy="529500"/>
          </a:xfrm>
        </p:grpSpPr>
        <p:sp>
          <p:nvSpPr>
            <p:cNvPr id="202" name="Google Shape;202;p29"/>
            <p:cNvSpPr/>
            <p:nvPr/>
          </p:nvSpPr>
          <p:spPr>
            <a:xfrm>
              <a:off x="897075" y="1284000"/>
              <a:ext cx="67461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File name</a:t>
              </a:r>
              <a:endParaRPr>
                <a:latin typeface="Comfortaa"/>
                <a:ea typeface="Comfortaa"/>
                <a:cs typeface="Comfortaa"/>
                <a:sym typeface="Comfortaa"/>
              </a:endParaRPr>
            </a:p>
          </p:txBody>
        </p:sp>
        <p:sp>
          <p:nvSpPr>
            <p:cNvPr id="203" name="Google Shape;203;p29"/>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a</a:t>
              </a:r>
              <a:endParaRPr sz="1800">
                <a:solidFill>
                  <a:schemeClr val="lt1"/>
                </a:solidFill>
                <a:latin typeface="Comfortaa"/>
                <a:ea typeface="Comfortaa"/>
                <a:cs typeface="Comfortaa"/>
                <a:sym typeface="Comfortaa"/>
              </a:endParaRPr>
            </a:p>
          </p:txBody>
        </p:sp>
      </p:grpSp>
      <p:grpSp>
        <p:nvGrpSpPr>
          <p:cNvPr id="204" name="Google Shape;204;p29"/>
          <p:cNvGrpSpPr/>
          <p:nvPr/>
        </p:nvGrpSpPr>
        <p:grpSpPr>
          <a:xfrm>
            <a:off x="1439301" y="3514799"/>
            <a:ext cx="6963661" cy="529500"/>
            <a:chOff x="425450" y="1284000"/>
            <a:chExt cx="7217725" cy="529500"/>
          </a:xfrm>
        </p:grpSpPr>
        <p:sp>
          <p:nvSpPr>
            <p:cNvPr id="205" name="Google Shape;205;p29"/>
            <p:cNvSpPr/>
            <p:nvPr/>
          </p:nvSpPr>
          <p:spPr>
            <a:xfrm>
              <a:off x="897075" y="1284000"/>
              <a:ext cx="67461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Label</a:t>
              </a:r>
              <a:endParaRPr>
                <a:latin typeface="Comfortaa"/>
                <a:ea typeface="Comfortaa"/>
                <a:cs typeface="Comfortaa"/>
                <a:sym typeface="Comfortaa"/>
              </a:endParaRPr>
            </a:p>
          </p:txBody>
        </p:sp>
        <p:sp>
          <p:nvSpPr>
            <p:cNvPr id="206" name="Google Shape;206;p29"/>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b</a:t>
              </a:r>
              <a:endParaRPr sz="1800">
                <a:solidFill>
                  <a:schemeClr val="lt1"/>
                </a:solidFill>
                <a:latin typeface="Comfortaa"/>
                <a:ea typeface="Comfortaa"/>
                <a:cs typeface="Comfortaa"/>
                <a:sym typeface="Comfortaa"/>
              </a:endParaRPr>
            </a:p>
          </p:txBody>
        </p:sp>
      </p:grpSp>
      <p:grpSp>
        <p:nvGrpSpPr>
          <p:cNvPr id="207" name="Google Shape;207;p29"/>
          <p:cNvGrpSpPr/>
          <p:nvPr/>
        </p:nvGrpSpPr>
        <p:grpSpPr>
          <a:xfrm>
            <a:off x="1439301" y="4258399"/>
            <a:ext cx="6963661" cy="529500"/>
            <a:chOff x="425450" y="1284000"/>
            <a:chExt cx="7217725" cy="529500"/>
          </a:xfrm>
        </p:grpSpPr>
        <p:sp>
          <p:nvSpPr>
            <p:cNvPr id="208" name="Google Shape;208;p29"/>
            <p:cNvSpPr/>
            <p:nvPr/>
          </p:nvSpPr>
          <p:spPr>
            <a:xfrm>
              <a:off x="897075" y="1284000"/>
              <a:ext cx="67461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Additional relevant features / metadata</a:t>
              </a:r>
              <a:endParaRPr>
                <a:latin typeface="Comfortaa"/>
                <a:ea typeface="Comfortaa"/>
                <a:cs typeface="Comfortaa"/>
                <a:sym typeface="Comfortaa"/>
              </a:endParaRPr>
            </a:p>
          </p:txBody>
        </p:sp>
        <p:sp>
          <p:nvSpPr>
            <p:cNvPr id="209" name="Google Shape;209;p29"/>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c</a:t>
              </a:r>
              <a:endParaRPr sz="1800">
                <a:solidFill>
                  <a:schemeClr val="lt1"/>
                </a:solidFill>
                <a:latin typeface="Comfortaa"/>
                <a:ea typeface="Comfortaa"/>
                <a:cs typeface="Comfortaa"/>
                <a:sym typeface="Comfortaa"/>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Data: CMS Global Fire Atlas Dataset</a:t>
            </a:r>
            <a:endParaRPr/>
          </a:p>
        </p:txBody>
      </p:sp>
      <p:grpSp>
        <p:nvGrpSpPr>
          <p:cNvPr id="215" name="Google Shape;215;p30"/>
          <p:cNvGrpSpPr/>
          <p:nvPr/>
        </p:nvGrpSpPr>
        <p:grpSpPr>
          <a:xfrm>
            <a:off x="425450" y="1055400"/>
            <a:ext cx="7931125" cy="529500"/>
            <a:chOff x="425450" y="1284000"/>
            <a:chExt cx="7931125" cy="529500"/>
          </a:xfrm>
        </p:grpSpPr>
        <p:sp>
          <p:nvSpPr>
            <p:cNvPr id="216" name="Google Shape;216;p30"/>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Since Shape files consist of .shp, .shx, and .dbf formats…</a:t>
              </a:r>
              <a:endParaRPr>
                <a:latin typeface="Comfortaa"/>
                <a:ea typeface="Comfortaa"/>
                <a:cs typeface="Comfortaa"/>
                <a:sym typeface="Comfortaa"/>
              </a:endParaRPr>
            </a:p>
          </p:txBody>
        </p:sp>
        <p:sp>
          <p:nvSpPr>
            <p:cNvPr id="217" name="Google Shape;217;p30"/>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1</a:t>
              </a:r>
              <a:endParaRPr sz="1800">
                <a:solidFill>
                  <a:schemeClr val="lt1"/>
                </a:solidFill>
                <a:latin typeface="Comfortaa"/>
                <a:ea typeface="Comfortaa"/>
                <a:cs typeface="Comfortaa"/>
                <a:sym typeface="Comfortaa"/>
              </a:endParaRPr>
            </a:p>
          </p:txBody>
        </p:sp>
      </p:grpSp>
      <p:grpSp>
        <p:nvGrpSpPr>
          <p:cNvPr id="218" name="Google Shape;218;p30"/>
          <p:cNvGrpSpPr/>
          <p:nvPr/>
        </p:nvGrpSpPr>
        <p:grpSpPr>
          <a:xfrm>
            <a:off x="425450" y="3018675"/>
            <a:ext cx="7931125" cy="529500"/>
            <a:chOff x="425450" y="1284000"/>
            <a:chExt cx="7931125" cy="529500"/>
          </a:xfrm>
        </p:grpSpPr>
        <p:sp>
          <p:nvSpPr>
            <p:cNvPr id="219" name="Google Shape;219;p30"/>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For Yearly and Monthly Files…</a:t>
              </a:r>
              <a:endParaRPr>
                <a:latin typeface="Comfortaa"/>
                <a:ea typeface="Comfortaa"/>
                <a:cs typeface="Comfortaa"/>
                <a:sym typeface="Comfortaa"/>
              </a:endParaRPr>
            </a:p>
          </p:txBody>
        </p:sp>
        <p:sp>
          <p:nvSpPr>
            <p:cNvPr id="220" name="Google Shape;220;p30"/>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2</a:t>
              </a:r>
              <a:endParaRPr sz="1800">
                <a:solidFill>
                  <a:schemeClr val="lt1"/>
                </a:solidFill>
                <a:latin typeface="Comfortaa"/>
                <a:ea typeface="Comfortaa"/>
                <a:cs typeface="Comfortaa"/>
                <a:sym typeface="Comfortaa"/>
              </a:endParaRPr>
            </a:p>
          </p:txBody>
        </p:sp>
      </p:grpSp>
      <p:grpSp>
        <p:nvGrpSpPr>
          <p:cNvPr id="221" name="Google Shape;221;p30"/>
          <p:cNvGrpSpPr/>
          <p:nvPr/>
        </p:nvGrpSpPr>
        <p:grpSpPr>
          <a:xfrm>
            <a:off x="1392926" y="3706544"/>
            <a:ext cx="6963661" cy="416081"/>
            <a:chOff x="425450" y="1284000"/>
            <a:chExt cx="7217725" cy="529500"/>
          </a:xfrm>
        </p:grpSpPr>
        <p:sp>
          <p:nvSpPr>
            <p:cNvPr id="222" name="Google Shape;222;p30"/>
            <p:cNvSpPr/>
            <p:nvPr/>
          </p:nvSpPr>
          <p:spPr>
            <a:xfrm>
              <a:off x="897075" y="1284000"/>
              <a:ext cx="67461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Reading the GeoTiff files as an image using rasterio to run analytics</a:t>
              </a:r>
              <a:endParaRPr>
                <a:latin typeface="Comfortaa"/>
                <a:ea typeface="Comfortaa"/>
                <a:cs typeface="Comfortaa"/>
                <a:sym typeface="Comfortaa"/>
              </a:endParaRPr>
            </a:p>
          </p:txBody>
        </p:sp>
        <p:sp>
          <p:nvSpPr>
            <p:cNvPr id="223" name="Google Shape;223;p30"/>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a</a:t>
              </a:r>
              <a:endParaRPr sz="1800">
                <a:solidFill>
                  <a:schemeClr val="lt1"/>
                </a:solidFill>
                <a:latin typeface="Comfortaa"/>
                <a:ea typeface="Comfortaa"/>
                <a:cs typeface="Comfortaa"/>
                <a:sym typeface="Comfortaa"/>
              </a:endParaRPr>
            </a:p>
          </p:txBody>
        </p:sp>
      </p:grpSp>
      <p:grpSp>
        <p:nvGrpSpPr>
          <p:cNvPr id="224" name="Google Shape;224;p30"/>
          <p:cNvGrpSpPr/>
          <p:nvPr/>
        </p:nvGrpSpPr>
        <p:grpSpPr>
          <a:xfrm>
            <a:off x="1392926" y="4323143"/>
            <a:ext cx="6963661" cy="416081"/>
            <a:chOff x="425450" y="1284000"/>
            <a:chExt cx="7217725" cy="529500"/>
          </a:xfrm>
        </p:grpSpPr>
        <p:sp>
          <p:nvSpPr>
            <p:cNvPr id="225" name="Google Shape;225;p30"/>
            <p:cNvSpPr/>
            <p:nvPr/>
          </p:nvSpPr>
          <p:spPr>
            <a:xfrm>
              <a:off x="897075" y="1284000"/>
              <a:ext cx="67461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solidFill>
                    <a:schemeClr val="dk1"/>
                  </a:solidFill>
                  <a:latin typeface="Comfortaa"/>
                  <a:ea typeface="Comfortaa"/>
                  <a:cs typeface="Comfortaa"/>
                  <a:sym typeface="Comfortaa"/>
                </a:rPr>
                <a:t>Loading them into visualization tools for effective visualization</a:t>
              </a:r>
              <a:endParaRPr>
                <a:latin typeface="Comfortaa"/>
                <a:ea typeface="Comfortaa"/>
                <a:cs typeface="Comfortaa"/>
                <a:sym typeface="Comfortaa"/>
              </a:endParaRPr>
            </a:p>
          </p:txBody>
        </p:sp>
        <p:sp>
          <p:nvSpPr>
            <p:cNvPr id="226" name="Google Shape;226;p30"/>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b</a:t>
              </a:r>
              <a:endParaRPr sz="1800">
                <a:solidFill>
                  <a:schemeClr val="lt1"/>
                </a:solidFill>
                <a:latin typeface="Comfortaa"/>
                <a:ea typeface="Comfortaa"/>
                <a:cs typeface="Comfortaa"/>
                <a:sym typeface="Comfortaa"/>
              </a:endParaRPr>
            </a:p>
          </p:txBody>
        </p:sp>
      </p:grpSp>
      <p:grpSp>
        <p:nvGrpSpPr>
          <p:cNvPr id="227" name="Google Shape;227;p30"/>
          <p:cNvGrpSpPr/>
          <p:nvPr/>
        </p:nvGrpSpPr>
        <p:grpSpPr>
          <a:xfrm>
            <a:off x="1392926" y="1747599"/>
            <a:ext cx="6963661" cy="416081"/>
            <a:chOff x="425450" y="1284000"/>
            <a:chExt cx="7217725" cy="529500"/>
          </a:xfrm>
        </p:grpSpPr>
        <p:sp>
          <p:nvSpPr>
            <p:cNvPr id="228" name="Google Shape;228;p30"/>
            <p:cNvSpPr/>
            <p:nvPr/>
          </p:nvSpPr>
          <p:spPr>
            <a:xfrm>
              <a:off x="897075" y="1284000"/>
              <a:ext cx="67461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Unpacking them using the geopandas for better readability of pixel polygons and analysis for different attributes.</a:t>
              </a:r>
              <a:endParaRPr>
                <a:latin typeface="Comfortaa"/>
                <a:ea typeface="Comfortaa"/>
                <a:cs typeface="Comfortaa"/>
                <a:sym typeface="Comfortaa"/>
              </a:endParaRPr>
            </a:p>
          </p:txBody>
        </p:sp>
        <p:sp>
          <p:nvSpPr>
            <p:cNvPr id="229" name="Google Shape;229;p30"/>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a</a:t>
              </a:r>
              <a:endParaRPr sz="1800">
                <a:solidFill>
                  <a:schemeClr val="lt1"/>
                </a:solidFill>
                <a:latin typeface="Comfortaa"/>
                <a:ea typeface="Comfortaa"/>
                <a:cs typeface="Comfortaa"/>
                <a:sym typeface="Comfortaa"/>
              </a:endParaRPr>
            </a:p>
          </p:txBody>
        </p:sp>
      </p:grpSp>
      <p:grpSp>
        <p:nvGrpSpPr>
          <p:cNvPr id="230" name="Google Shape;230;p30"/>
          <p:cNvGrpSpPr/>
          <p:nvPr/>
        </p:nvGrpSpPr>
        <p:grpSpPr>
          <a:xfrm>
            <a:off x="1392926" y="2305394"/>
            <a:ext cx="6963661" cy="416081"/>
            <a:chOff x="425450" y="1284000"/>
            <a:chExt cx="7217725" cy="529500"/>
          </a:xfrm>
        </p:grpSpPr>
        <p:sp>
          <p:nvSpPr>
            <p:cNvPr id="231" name="Google Shape;231;p30"/>
            <p:cNvSpPr/>
            <p:nvPr/>
          </p:nvSpPr>
          <p:spPr>
            <a:xfrm>
              <a:off x="897075" y="1284000"/>
              <a:ext cx="67461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solidFill>
                    <a:schemeClr val="dk1"/>
                  </a:solidFill>
                  <a:latin typeface="Comfortaa"/>
                  <a:ea typeface="Comfortaa"/>
                  <a:cs typeface="Comfortaa"/>
                  <a:sym typeface="Comfortaa"/>
                </a:rPr>
                <a:t>Converting the db file to pandas dataframe</a:t>
              </a:r>
              <a:endParaRPr>
                <a:latin typeface="Comfortaa"/>
                <a:ea typeface="Comfortaa"/>
                <a:cs typeface="Comfortaa"/>
                <a:sym typeface="Comfortaa"/>
              </a:endParaRPr>
            </a:p>
          </p:txBody>
        </p:sp>
        <p:sp>
          <p:nvSpPr>
            <p:cNvPr id="232" name="Google Shape;232;p30"/>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b</a:t>
              </a:r>
              <a:endParaRPr sz="1800">
                <a:solidFill>
                  <a:schemeClr val="lt1"/>
                </a:solidFill>
                <a:latin typeface="Comfortaa"/>
                <a:ea typeface="Comfortaa"/>
                <a:cs typeface="Comfortaa"/>
                <a:sym typeface="Comforta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EDA: FLAME Datasets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FLAME Datasets</a:t>
            </a:r>
            <a:endParaRPr/>
          </a:p>
        </p:txBody>
      </p:sp>
      <p:grpSp>
        <p:nvGrpSpPr>
          <p:cNvPr id="243" name="Google Shape;243;p32"/>
          <p:cNvGrpSpPr/>
          <p:nvPr/>
        </p:nvGrpSpPr>
        <p:grpSpPr>
          <a:xfrm>
            <a:off x="425450" y="1284000"/>
            <a:ext cx="7931125" cy="529500"/>
            <a:chOff x="425450" y="1284000"/>
            <a:chExt cx="7931125" cy="529500"/>
          </a:xfrm>
        </p:grpSpPr>
        <p:sp>
          <p:nvSpPr>
            <p:cNvPr id="244" name="Google Shape;244;p32"/>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View sampling of images (true and false labels)</a:t>
              </a:r>
              <a:endParaRPr>
                <a:latin typeface="Comfortaa"/>
                <a:ea typeface="Comfortaa"/>
                <a:cs typeface="Comfortaa"/>
                <a:sym typeface="Comfortaa"/>
              </a:endParaRPr>
            </a:p>
          </p:txBody>
        </p:sp>
        <p:sp>
          <p:nvSpPr>
            <p:cNvPr id="245" name="Google Shape;245;p32"/>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1</a:t>
              </a:r>
              <a:endParaRPr sz="1800">
                <a:solidFill>
                  <a:schemeClr val="lt1"/>
                </a:solidFill>
                <a:latin typeface="Comfortaa"/>
                <a:ea typeface="Comfortaa"/>
                <a:cs typeface="Comfortaa"/>
                <a:sym typeface="Comfortaa"/>
              </a:endParaRPr>
            </a:p>
          </p:txBody>
        </p:sp>
      </p:grpSp>
      <p:grpSp>
        <p:nvGrpSpPr>
          <p:cNvPr id="246" name="Google Shape;246;p32"/>
          <p:cNvGrpSpPr/>
          <p:nvPr/>
        </p:nvGrpSpPr>
        <p:grpSpPr>
          <a:xfrm>
            <a:off x="425450" y="2027600"/>
            <a:ext cx="7931125" cy="529500"/>
            <a:chOff x="425450" y="1284000"/>
            <a:chExt cx="7931125" cy="529500"/>
          </a:xfrm>
        </p:grpSpPr>
        <p:sp>
          <p:nvSpPr>
            <p:cNvPr id="247" name="Google Shape;247;p32"/>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Examine image sizing (graphically)</a:t>
              </a:r>
              <a:endParaRPr>
                <a:latin typeface="Comfortaa"/>
                <a:ea typeface="Comfortaa"/>
                <a:cs typeface="Comfortaa"/>
                <a:sym typeface="Comfortaa"/>
              </a:endParaRPr>
            </a:p>
          </p:txBody>
        </p:sp>
        <p:sp>
          <p:nvSpPr>
            <p:cNvPr id="248" name="Google Shape;248;p32"/>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2</a:t>
              </a:r>
              <a:endParaRPr sz="1800">
                <a:solidFill>
                  <a:schemeClr val="lt1"/>
                </a:solidFill>
                <a:latin typeface="Comfortaa"/>
                <a:ea typeface="Comfortaa"/>
                <a:cs typeface="Comfortaa"/>
                <a:sym typeface="Comfortaa"/>
              </a:endParaRPr>
            </a:p>
          </p:txBody>
        </p:sp>
      </p:grpSp>
      <p:grpSp>
        <p:nvGrpSpPr>
          <p:cNvPr id="249" name="Google Shape;249;p32"/>
          <p:cNvGrpSpPr/>
          <p:nvPr/>
        </p:nvGrpSpPr>
        <p:grpSpPr>
          <a:xfrm>
            <a:off x="425450" y="2771200"/>
            <a:ext cx="7931125" cy="529500"/>
            <a:chOff x="425450" y="1284000"/>
            <a:chExt cx="7931125" cy="529500"/>
          </a:xfrm>
        </p:grpSpPr>
        <p:sp>
          <p:nvSpPr>
            <p:cNvPr id="250" name="Google Shape;250;p32"/>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Examine image label distribution</a:t>
              </a:r>
              <a:endParaRPr>
                <a:latin typeface="Comfortaa"/>
                <a:ea typeface="Comfortaa"/>
                <a:cs typeface="Comfortaa"/>
                <a:sym typeface="Comfortaa"/>
              </a:endParaRPr>
            </a:p>
          </p:txBody>
        </p:sp>
        <p:sp>
          <p:nvSpPr>
            <p:cNvPr id="251" name="Google Shape;251;p32"/>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3</a:t>
              </a:r>
              <a:endParaRPr sz="1800">
                <a:solidFill>
                  <a:schemeClr val="lt1"/>
                </a:solidFill>
                <a:latin typeface="Comfortaa"/>
                <a:ea typeface="Comfortaa"/>
                <a:cs typeface="Comfortaa"/>
                <a:sym typeface="Comfortaa"/>
              </a:endParaRPr>
            </a:p>
          </p:txBody>
        </p:sp>
      </p:grpSp>
      <p:grpSp>
        <p:nvGrpSpPr>
          <p:cNvPr id="252" name="Google Shape;252;p32"/>
          <p:cNvGrpSpPr/>
          <p:nvPr/>
        </p:nvGrpSpPr>
        <p:grpSpPr>
          <a:xfrm>
            <a:off x="425450" y="3514800"/>
            <a:ext cx="7931125" cy="529500"/>
            <a:chOff x="425450" y="1284000"/>
            <a:chExt cx="7931125" cy="529500"/>
          </a:xfrm>
        </p:grpSpPr>
        <p:sp>
          <p:nvSpPr>
            <p:cNvPr id="253" name="Google Shape;253;p32"/>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Examine pixel data (RGB channels) by label</a:t>
              </a:r>
              <a:endParaRPr>
                <a:latin typeface="Comfortaa"/>
                <a:ea typeface="Comfortaa"/>
                <a:cs typeface="Comfortaa"/>
                <a:sym typeface="Comfortaa"/>
              </a:endParaRPr>
            </a:p>
          </p:txBody>
        </p:sp>
        <p:sp>
          <p:nvSpPr>
            <p:cNvPr id="254" name="Google Shape;254;p32"/>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4</a:t>
              </a:r>
              <a:endParaRPr sz="1800">
                <a:solidFill>
                  <a:schemeClr val="lt1"/>
                </a:solidFill>
                <a:latin typeface="Comfortaa"/>
                <a:ea typeface="Comfortaa"/>
                <a:cs typeface="Comfortaa"/>
                <a:sym typeface="Comfortaa"/>
              </a:endParaRPr>
            </a:p>
          </p:txBody>
        </p:sp>
      </p:grpSp>
      <p:grpSp>
        <p:nvGrpSpPr>
          <p:cNvPr id="255" name="Google Shape;255;p32"/>
          <p:cNvGrpSpPr/>
          <p:nvPr/>
        </p:nvGrpSpPr>
        <p:grpSpPr>
          <a:xfrm>
            <a:off x="425450" y="4258400"/>
            <a:ext cx="7931125" cy="529500"/>
            <a:chOff x="425450" y="1284000"/>
            <a:chExt cx="7931125" cy="529500"/>
          </a:xfrm>
        </p:grpSpPr>
        <p:sp>
          <p:nvSpPr>
            <p:cNvPr id="256" name="Google Shape;256;p32"/>
            <p:cNvSpPr/>
            <p:nvPr/>
          </p:nvSpPr>
          <p:spPr>
            <a:xfrm>
              <a:off x="897075" y="1284000"/>
              <a:ext cx="7459500" cy="5295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Compute “mean image” - overall and by label</a:t>
              </a:r>
              <a:endParaRPr>
                <a:latin typeface="Comfortaa"/>
                <a:ea typeface="Comfortaa"/>
                <a:cs typeface="Comfortaa"/>
                <a:sym typeface="Comfortaa"/>
              </a:endParaRPr>
            </a:p>
          </p:txBody>
        </p:sp>
        <p:sp>
          <p:nvSpPr>
            <p:cNvPr id="257" name="Google Shape;257;p32"/>
            <p:cNvSpPr/>
            <p:nvPr/>
          </p:nvSpPr>
          <p:spPr>
            <a:xfrm>
              <a:off x="425450" y="1284000"/>
              <a:ext cx="760500" cy="5295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5</a:t>
              </a:r>
              <a:endParaRPr sz="1800">
                <a:solidFill>
                  <a:schemeClr val="lt1"/>
                </a:solidFill>
                <a:latin typeface="Comfortaa"/>
                <a:ea typeface="Comfortaa"/>
                <a:cs typeface="Comfortaa"/>
                <a:sym typeface="Comforta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EDA: CMS Global Fire Atlas Dataset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CMS Global Fire Atlas Dataset</a:t>
            </a:r>
            <a:endParaRPr/>
          </a:p>
        </p:txBody>
      </p:sp>
      <p:grpSp>
        <p:nvGrpSpPr>
          <p:cNvPr id="268" name="Google Shape;268;p34"/>
          <p:cNvGrpSpPr/>
          <p:nvPr/>
        </p:nvGrpSpPr>
        <p:grpSpPr>
          <a:xfrm>
            <a:off x="501650" y="1284000"/>
            <a:ext cx="7854925" cy="630900"/>
            <a:chOff x="501650" y="1284000"/>
            <a:chExt cx="7854925" cy="630900"/>
          </a:xfrm>
        </p:grpSpPr>
        <p:sp>
          <p:nvSpPr>
            <p:cNvPr id="269" name="Google Shape;269;p34"/>
            <p:cNvSpPr/>
            <p:nvPr/>
          </p:nvSpPr>
          <p:spPr>
            <a:xfrm>
              <a:off x="897075" y="1284000"/>
              <a:ext cx="7459500" cy="6309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EDA on Distribution of wildfire across the globe using the GeoTIFF Data file     and analyzing attributes like day of burn, fire line, speed, or direction.</a:t>
              </a:r>
              <a:endParaRPr>
                <a:latin typeface="Comfortaa"/>
                <a:ea typeface="Comfortaa"/>
                <a:cs typeface="Comfortaa"/>
                <a:sym typeface="Comfortaa"/>
              </a:endParaRPr>
            </a:p>
          </p:txBody>
        </p:sp>
        <p:sp>
          <p:nvSpPr>
            <p:cNvPr id="270" name="Google Shape;270;p34"/>
            <p:cNvSpPr/>
            <p:nvPr/>
          </p:nvSpPr>
          <p:spPr>
            <a:xfrm>
              <a:off x="501650" y="1284000"/>
              <a:ext cx="760500" cy="6309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1</a:t>
              </a:r>
              <a:endParaRPr sz="1800">
                <a:solidFill>
                  <a:schemeClr val="lt1"/>
                </a:solidFill>
                <a:latin typeface="Comfortaa"/>
                <a:ea typeface="Comfortaa"/>
                <a:cs typeface="Comfortaa"/>
                <a:sym typeface="Comfortaa"/>
              </a:endParaRPr>
            </a:p>
          </p:txBody>
        </p:sp>
      </p:grpSp>
      <p:grpSp>
        <p:nvGrpSpPr>
          <p:cNvPr id="271" name="Google Shape;271;p34"/>
          <p:cNvGrpSpPr/>
          <p:nvPr/>
        </p:nvGrpSpPr>
        <p:grpSpPr>
          <a:xfrm>
            <a:off x="501650" y="2027600"/>
            <a:ext cx="7854925" cy="630900"/>
            <a:chOff x="501650" y="2027600"/>
            <a:chExt cx="7854925" cy="630900"/>
          </a:xfrm>
        </p:grpSpPr>
        <p:sp>
          <p:nvSpPr>
            <p:cNvPr id="272" name="Google Shape;272;p34"/>
            <p:cNvSpPr/>
            <p:nvPr/>
          </p:nvSpPr>
          <p:spPr>
            <a:xfrm>
              <a:off x="897075" y="2027600"/>
              <a:ext cx="7459500" cy="6309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Exploring the correlation between fire size and duration, or between fire ignition locations and their spread directions.</a:t>
              </a:r>
              <a:endParaRPr>
                <a:latin typeface="Comfortaa"/>
                <a:ea typeface="Comfortaa"/>
                <a:cs typeface="Comfortaa"/>
                <a:sym typeface="Comfortaa"/>
              </a:endParaRPr>
            </a:p>
          </p:txBody>
        </p:sp>
        <p:sp>
          <p:nvSpPr>
            <p:cNvPr id="273" name="Google Shape;273;p34"/>
            <p:cNvSpPr/>
            <p:nvPr/>
          </p:nvSpPr>
          <p:spPr>
            <a:xfrm>
              <a:off x="501650" y="2027600"/>
              <a:ext cx="760500" cy="6309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2</a:t>
              </a:r>
              <a:endParaRPr sz="1800">
                <a:solidFill>
                  <a:schemeClr val="lt1"/>
                </a:solidFill>
                <a:latin typeface="Comfortaa"/>
                <a:ea typeface="Comfortaa"/>
                <a:cs typeface="Comfortaa"/>
                <a:sym typeface="Comfortaa"/>
              </a:endParaRPr>
            </a:p>
          </p:txBody>
        </p:sp>
      </p:grpSp>
      <p:grpSp>
        <p:nvGrpSpPr>
          <p:cNvPr id="274" name="Google Shape;274;p34"/>
          <p:cNvGrpSpPr/>
          <p:nvPr/>
        </p:nvGrpSpPr>
        <p:grpSpPr>
          <a:xfrm>
            <a:off x="501650" y="2771200"/>
            <a:ext cx="7854925" cy="632700"/>
            <a:chOff x="501650" y="2771200"/>
            <a:chExt cx="7854925" cy="632700"/>
          </a:xfrm>
        </p:grpSpPr>
        <p:sp>
          <p:nvSpPr>
            <p:cNvPr id="275" name="Google Shape;275;p34"/>
            <p:cNvSpPr/>
            <p:nvPr/>
          </p:nvSpPr>
          <p:spPr>
            <a:xfrm>
              <a:off x="897075" y="2771200"/>
              <a:ext cx="7459500" cy="6327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Analyzing the data files across different years, to understand how wildfire has changed over the year to understand the course of change with environmental factors</a:t>
              </a:r>
              <a:endParaRPr>
                <a:latin typeface="Comfortaa"/>
                <a:ea typeface="Comfortaa"/>
                <a:cs typeface="Comfortaa"/>
                <a:sym typeface="Comfortaa"/>
              </a:endParaRPr>
            </a:p>
          </p:txBody>
        </p:sp>
        <p:sp>
          <p:nvSpPr>
            <p:cNvPr id="276" name="Google Shape;276;p34"/>
            <p:cNvSpPr/>
            <p:nvPr/>
          </p:nvSpPr>
          <p:spPr>
            <a:xfrm>
              <a:off x="501650" y="2771200"/>
              <a:ext cx="760500" cy="6309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3</a:t>
              </a:r>
              <a:endParaRPr sz="1800">
                <a:solidFill>
                  <a:schemeClr val="lt1"/>
                </a:solidFill>
                <a:latin typeface="Comfortaa"/>
                <a:ea typeface="Comfortaa"/>
                <a:cs typeface="Comfortaa"/>
                <a:sym typeface="Comfortaa"/>
              </a:endParaRPr>
            </a:p>
          </p:txBody>
        </p:sp>
      </p:grpSp>
      <p:grpSp>
        <p:nvGrpSpPr>
          <p:cNvPr id="277" name="Google Shape;277;p34"/>
          <p:cNvGrpSpPr/>
          <p:nvPr/>
        </p:nvGrpSpPr>
        <p:grpSpPr>
          <a:xfrm>
            <a:off x="501650" y="3514800"/>
            <a:ext cx="7854925" cy="632700"/>
            <a:chOff x="501650" y="3514800"/>
            <a:chExt cx="7854925" cy="632700"/>
          </a:xfrm>
        </p:grpSpPr>
        <p:sp>
          <p:nvSpPr>
            <p:cNvPr id="278" name="Google Shape;278;p34"/>
            <p:cNvSpPr/>
            <p:nvPr/>
          </p:nvSpPr>
          <p:spPr>
            <a:xfrm>
              <a:off x="897075" y="3514800"/>
              <a:ext cx="7459500" cy="6327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Visualize the data files in a spatial context, such as a map. Analyze the spatial patterns and distributions of the fires across different regions or continents</a:t>
              </a:r>
              <a:endParaRPr>
                <a:latin typeface="Comfortaa"/>
                <a:ea typeface="Comfortaa"/>
                <a:cs typeface="Comfortaa"/>
                <a:sym typeface="Comfortaa"/>
              </a:endParaRPr>
            </a:p>
          </p:txBody>
        </p:sp>
        <p:sp>
          <p:nvSpPr>
            <p:cNvPr id="279" name="Google Shape;279;p34"/>
            <p:cNvSpPr/>
            <p:nvPr/>
          </p:nvSpPr>
          <p:spPr>
            <a:xfrm>
              <a:off x="501650" y="3514800"/>
              <a:ext cx="760500" cy="6309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4</a:t>
              </a:r>
              <a:endParaRPr sz="1800">
                <a:solidFill>
                  <a:schemeClr val="lt1"/>
                </a:solidFill>
                <a:latin typeface="Comfortaa"/>
                <a:ea typeface="Comfortaa"/>
                <a:cs typeface="Comfortaa"/>
                <a:sym typeface="Comfortaa"/>
              </a:endParaRPr>
            </a:p>
          </p:txBody>
        </p:sp>
      </p:grpSp>
      <p:grpSp>
        <p:nvGrpSpPr>
          <p:cNvPr id="280" name="Google Shape;280;p34"/>
          <p:cNvGrpSpPr/>
          <p:nvPr/>
        </p:nvGrpSpPr>
        <p:grpSpPr>
          <a:xfrm>
            <a:off x="501650" y="4258400"/>
            <a:ext cx="7854925" cy="630900"/>
            <a:chOff x="501650" y="4258400"/>
            <a:chExt cx="7854925" cy="630900"/>
          </a:xfrm>
        </p:grpSpPr>
        <p:sp>
          <p:nvSpPr>
            <p:cNvPr id="281" name="Google Shape;281;p34"/>
            <p:cNvSpPr/>
            <p:nvPr/>
          </p:nvSpPr>
          <p:spPr>
            <a:xfrm>
              <a:off x="897075" y="4258400"/>
              <a:ext cx="7459500" cy="6309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Hierarchical clustering, to group similar fires together based on their characteristics, such as size, duration, ignition location, etc.</a:t>
              </a:r>
              <a:endParaRPr>
                <a:latin typeface="Comfortaa"/>
                <a:ea typeface="Comfortaa"/>
                <a:cs typeface="Comfortaa"/>
                <a:sym typeface="Comfortaa"/>
              </a:endParaRPr>
            </a:p>
          </p:txBody>
        </p:sp>
        <p:sp>
          <p:nvSpPr>
            <p:cNvPr id="282" name="Google Shape;282;p34"/>
            <p:cNvSpPr/>
            <p:nvPr/>
          </p:nvSpPr>
          <p:spPr>
            <a:xfrm>
              <a:off x="501650" y="4258400"/>
              <a:ext cx="760500" cy="6309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5</a:t>
              </a:r>
              <a:endParaRPr sz="1800">
                <a:solidFill>
                  <a:schemeClr val="lt1"/>
                </a:solidFill>
                <a:latin typeface="Comfortaa"/>
                <a:ea typeface="Comfortaa"/>
                <a:cs typeface="Comfortaa"/>
                <a:sym typeface="Comforta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Global Fire Atlas Dataset (cont’d)</a:t>
            </a:r>
            <a:endParaRPr/>
          </a:p>
        </p:txBody>
      </p:sp>
      <p:grpSp>
        <p:nvGrpSpPr>
          <p:cNvPr id="288" name="Google Shape;288;p35"/>
          <p:cNvGrpSpPr/>
          <p:nvPr/>
        </p:nvGrpSpPr>
        <p:grpSpPr>
          <a:xfrm>
            <a:off x="501650" y="1284000"/>
            <a:ext cx="7854925" cy="630900"/>
            <a:chOff x="501650" y="1284000"/>
            <a:chExt cx="7854925" cy="630900"/>
          </a:xfrm>
        </p:grpSpPr>
        <p:sp>
          <p:nvSpPr>
            <p:cNvPr id="289" name="Google Shape;289;p35"/>
            <p:cNvSpPr/>
            <p:nvPr/>
          </p:nvSpPr>
          <p:spPr>
            <a:xfrm>
              <a:off x="897075" y="1284000"/>
              <a:ext cx="7459500" cy="630900"/>
            </a:xfrm>
            <a:prstGeom prst="rect">
              <a:avLst/>
            </a:prstGeom>
            <a:solidFill>
              <a:schemeClr val="lt1"/>
            </a:solidFill>
            <a:ln cap="flat" cmpd="sng" w="9525">
              <a:solidFill>
                <a:srgbClr val="104722"/>
              </a:solidFill>
              <a:prstDash val="solid"/>
              <a:round/>
              <a:headEnd len="sm" w="sm" type="none"/>
              <a:tailEnd len="sm" w="sm" type="none"/>
            </a:ln>
          </p:spPr>
          <p:txBody>
            <a:bodyPr anchorCtr="0" anchor="ctr" bIns="91425" lIns="91425" spcFirstLastPara="1" rIns="91425" wrap="square" tIns="91425">
              <a:noAutofit/>
            </a:bodyPr>
            <a:lstStyle/>
            <a:p>
              <a:pPr indent="0" lvl="0" marL="285750" rtl="0" algn="l">
                <a:spcBef>
                  <a:spcPts val="0"/>
                </a:spcBef>
                <a:spcAft>
                  <a:spcPts val="0"/>
                </a:spcAft>
                <a:buNone/>
              </a:pPr>
              <a:r>
                <a:rPr lang="en">
                  <a:latin typeface="Comfortaa"/>
                  <a:ea typeface="Comfortaa"/>
                  <a:cs typeface="Comfortaa"/>
                  <a:sym typeface="Comfortaa"/>
                </a:rPr>
                <a:t>Use time series analysis using techniques like ARIMA and bi-LSTM models for exponential smoothing and forecasting the fire activity over the time, also while analyzing the seasonal decomposition.</a:t>
              </a:r>
              <a:endParaRPr>
                <a:latin typeface="Comfortaa"/>
                <a:ea typeface="Comfortaa"/>
                <a:cs typeface="Comfortaa"/>
                <a:sym typeface="Comfortaa"/>
              </a:endParaRPr>
            </a:p>
          </p:txBody>
        </p:sp>
        <p:sp>
          <p:nvSpPr>
            <p:cNvPr id="290" name="Google Shape;290;p35"/>
            <p:cNvSpPr/>
            <p:nvPr/>
          </p:nvSpPr>
          <p:spPr>
            <a:xfrm>
              <a:off x="501650" y="1284000"/>
              <a:ext cx="760500" cy="630900"/>
            </a:xfrm>
            <a:prstGeom prst="homePlate">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Comfortaa"/>
                  <a:ea typeface="Comfortaa"/>
                  <a:cs typeface="Comfortaa"/>
                  <a:sym typeface="Comfortaa"/>
                </a:rPr>
                <a:t>6</a:t>
              </a:r>
              <a:endParaRPr sz="1800">
                <a:solidFill>
                  <a:schemeClr val="lt1"/>
                </a:solidFill>
                <a:latin typeface="Comfortaa"/>
                <a:ea typeface="Comfortaa"/>
                <a:cs typeface="Comfortaa"/>
                <a:sym typeface="Comforta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Processing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a:t>
            </a:r>
            <a:endParaRPr/>
          </a:p>
        </p:txBody>
      </p:sp>
      <p:graphicFrame>
        <p:nvGraphicFramePr>
          <p:cNvPr id="301" name="Google Shape;301;p37"/>
          <p:cNvGraphicFramePr/>
          <p:nvPr/>
        </p:nvGraphicFramePr>
        <p:xfrm>
          <a:off x="311700" y="1141896"/>
          <a:ext cx="3000000" cy="3000000"/>
        </p:xfrm>
        <a:graphic>
          <a:graphicData uri="http://schemas.openxmlformats.org/drawingml/2006/table">
            <a:tbl>
              <a:tblPr>
                <a:noFill/>
                <a:tableStyleId>{A64D7362-0A45-4DCB-978D-C427EB07353A}</a:tableStyleId>
              </a:tblPr>
              <a:tblGrid>
                <a:gridCol w="1275950"/>
                <a:gridCol w="2447175"/>
                <a:gridCol w="2447175"/>
                <a:gridCol w="2447175"/>
              </a:tblGrid>
              <a:tr h="592300">
                <a:tc>
                  <a:txBody>
                    <a:bodyPr/>
                    <a:lstStyle/>
                    <a:p>
                      <a:pPr indent="0" lvl="0" marL="0" rtl="0" algn="l">
                        <a:spcBef>
                          <a:spcPts val="0"/>
                        </a:spcBef>
                        <a:spcAft>
                          <a:spcPts val="0"/>
                        </a:spcAft>
                        <a:buNone/>
                      </a:pPr>
                      <a:r>
                        <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b="1" lang="en">
                          <a:solidFill>
                            <a:schemeClr val="lt1"/>
                          </a:solidFill>
                          <a:latin typeface="Comfortaa"/>
                          <a:ea typeface="Comfortaa"/>
                          <a:cs typeface="Comfortaa"/>
                          <a:sym typeface="Comfortaa"/>
                        </a:rPr>
                        <a:t>Preprocessing</a:t>
                      </a:r>
                      <a:endParaRPr b="1">
                        <a:solidFill>
                          <a:schemeClr val="lt1"/>
                        </a:solidFill>
                        <a:latin typeface="Comfortaa"/>
                        <a:ea typeface="Comfortaa"/>
                        <a:cs typeface="Comfortaa"/>
                        <a:sym typeface="Comfortaa"/>
                      </a:endParaRPr>
                    </a:p>
                  </a:txBody>
                  <a:tcPr marT="91425" marB="91425" marR="91425" marL="91425">
                    <a:solidFill>
                      <a:srgbClr val="104722"/>
                    </a:solidFill>
                  </a:tcPr>
                </a:tc>
                <a:tc>
                  <a:txBody>
                    <a:bodyPr/>
                    <a:lstStyle/>
                    <a:p>
                      <a:pPr indent="0" lvl="0" marL="0" rtl="0" algn="l">
                        <a:spcBef>
                          <a:spcPts val="0"/>
                        </a:spcBef>
                        <a:spcAft>
                          <a:spcPts val="0"/>
                        </a:spcAft>
                        <a:buNone/>
                      </a:pPr>
                      <a:r>
                        <a:rPr b="1" lang="en">
                          <a:solidFill>
                            <a:schemeClr val="lt1"/>
                          </a:solidFill>
                          <a:latin typeface="Comfortaa"/>
                          <a:ea typeface="Comfortaa"/>
                          <a:cs typeface="Comfortaa"/>
                          <a:sym typeface="Comfortaa"/>
                        </a:rPr>
                        <a:t>Data Augmentation</a:t>
                      </a:r>
                      <a:endParaRPr b="1">
                        <a:solidFill>
                          <a:schemeClr val="lt1"/>
                        </a:solidFill>
                        <a:latin typeface="Comfortaa"/>
                        <a:ea typeface="Comfortaa"/>
                        <a:cs typeface="Comfortaa"/>
                        <a:sym typeface="Comfortaa"/>
                      </a:endParaRPr>
                    </a:p>
                    <a:p>
                      <a:pPr indent="0" lvl="0" marL="0" rtl="0" algn="l">
                        <a:spcBef>
                          <a:spcPts val="0"/>
                        </a:spcBef>
                        <a:spcAft>
                          <a:spcPts val="0"/>
                        </a:spcAft>
                        <a:buNone/>
                      </a:pPr>
                      <a:r>
                        <a:rPr b="1" lang="en">
                          <a:solidFill>
                            <a:schemeClr val="lt1"/>
                          </a:solidFill>
                          <a:latin typeface="Comfortaa"/>
                          <a:ea typeface="Comfortaa"/>
                          <a:cs typeface="Comfortaa"/>
                          <a:sym typeface="Comfortaa"/>
                        </a:rPr>
                        <a:t>(optional)</a:t>
                      </a:r>
                      <a:endParaRPr b="1">
                        <a:solidFill>
                          <a:schemeClr val="lt1"/>
                        </a:solidFill>
                        <a:latin typeface="Comfortaa"/>
                        <a:ea typeface="Comfortaa"/>
                        <a:cs typeface="Comfortaa"/>
                        <a:sym typeface="Comfortaa"/>
                      </a:endParaRPr>
                    </a:p>
                  </a:txBody>
                  <a:tcPr marT="91425" marB="91425" marR="91425" marL="91425">
                    <a:solidFill>
                      <a:srgbClr val="104722"/>
                    </a:solidFill>
                  </a:tcPr>
                </a:tc>
                <a:tc>
                  <a:txBody>
                    <a:bodyPr/>
                    <a:lstStyle/>
                    <a:p>
                      <a:pPr indent="0" lvl="0" marL="0" rtl="0" algn="l">
                        <a:spcBef>
                          <a:spcPts val="0"/>
                        </a:spcBef>
                        <a:spcAft>
                          <a:spcPts val="0"/>
                        </a:spcAft>
                        <a:buNone/>
                      </a:pPr>
                      <a:r>
                        <a:rPr b="1" lang="en">
                          <a:solidFill>
                            <a:schemeClr val="lt1"/>
                          </a:solidFill>
                          <a:latin typeface="Comfortaa"/>
                          <a:ea typeface="Comfortaa"/>
                          <a:cs typeface="Comfortaa"/>
                          <a:sym typeface="Comfortaa"/>
                        </a:rPr>
                        <a:t>Feature Selection</a:t>
                      </a:r>
                      <a:endParaRPr b="1">
                        <a:solidFill>
                          <a:schemeClr val="lt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en">
                          <a:solidFill>
                            <a:schemeClr val="lt1"/>
                          </a:solidFill>
                          <a:latin typeface="Comfortaa"/>
                          <a:ea typeface="Comfortaa"/>
                          <a:cs typeface="Comfortaa"/>
                          <a:sym typeface="Comfortaa"/>
                        </a:rPr>
                        <a:t>(optional)</a:t>
                      </a:r>
                      <a:endParaRPr b="1">
                        <a:solidFill>
                          <a:schemeClr val="lt1"/>
                        </a:solidFill>
                        <a:latin typeface="Comfortaa"/>
                        <a:ea typeface="Comfortaa"/>
                        <a:cs typeface="Comfortaa"/>
                        <a:sym typeface="Comfortaa"/>
                      </a:endParaRPr>
                    </a:p>
                  </a:txBody>
                  <a:tcPr marT="91425" marB="91425" marR="91425" marL="91425">
                    <a:solidFill>
                      <a:srgbClr val="104722"/>
                    </a:solidFill>
                  </a:tcPr>
                </a:tc>
              </a:tr>
              <a:tr h="592300">
                <a:tc>
                  <a:txBody>
                    <a:bodyPr/>
                    <a:lstStyle/>
                    <a:p>
                      <a:pPr indent="0" lvl="0" marL="0" rtl="0" algn="l">
                        <a:spcBef>
                          <a:spcPts val="0"/>
                        </a:spcBef>
                        <a:spcAft>
                          <a:spcPts val="0"/>
                        </a:spcAft>
                        <a:buNone/>
                      </a:pPr>
                      <a:r>
                        <a:rPr b="1" lang="en">
                          <a:latin typeface="Comfortaa"/>
                          <a:ea typeface="Comfortaa"/>
                          <a:cs typeface="Comfortaa"/>
                          <a:sym typeface="Comfortaa"/>
                        </a:rPr>
                        <a:t>Overall Reasoning</a:t>
                      </a:r>
                      <a:endParaRPr b="1">
                        <a:latin typeface="Comfortaa"/>
                        <a:ea typeface="Comfortaa"/>
                        <a:cs typeface="Comfortaa"/>
                        <a:sym typeface="Comfortaa"/>
                      </a:endParaRPr>
                    </a:p>
                  </a:txBody>
                  <a:tcPr marT="91425" marB="91425" marR="91425" marL="91425">
                    <a:solidFill>
                      <a:schemeClr val="lt1"/>
                    </a:solidFill>
                  </a:tcPr>
                </a:tc>
                <a:tc>
                  <a:txBody>
                    <a:bodyPr/>
                    <a:lstStyle/>
                    <a:p>
                      <a:pPr indent="0" lvl="0" marL="0" rtl="0" algn="l">
                        <a:spcBef>
                          <a:spcPts val="0"/>
                        </a:spcBef>
                        <a:spcAft>
                          <a:spcPts val="0"/>
                        </a:spcAft>
                        <a:buNone/>
                      </a:pPr>
                      <a:r>
                        <a:rPr lang="en" sz="1300">
                          <a:solidFill>
                            <a:srgbClr val="434343"/>
                          </a:solidFill>
                          <a:latin typeface="Comfortaa"/>
                          <a:ea typeface="Comfortaa"/>
                          <a:cs typeface="Comfortaa"/>
                          <a:sym typeface="Comfortaa"/>
                        </a:rPr>
                        <a:t>Ensures data consistency and makes analysis easier</a:t>
                      </a:r>
                      <a:endParaRPr sz="1300">
                        <a:solidFill>
                          <a:srgbClr val="434343"/>
                        </a:solidFill>
                        <a:latin typeface="Comfortaa"/>
                        <a:ea typeface="Comfortaa"/>
                        <a:cs typeface="Comfortaa"/>
                        <a:sym typeface="Comfortaa"/>
                      </a:endParaRPr>
                    </a:p>
                  </a:txBody>
                  <a:tcPr marT="91425" marB="91425" marR="91425" marL="91425">
                    <a:solidFill>
                      <a:schemeClr val="lt1"/>
                    </a:solidFill>
                  </a:tcPr>
                </a:tc>
                <a:tc>
                  <a:txBody>
                    <a:bodyPr/>
                    <a:lstStyle/>
                    <a:p>
                      <a:pPr indent="0" lvl="0" marL="0" rtl="0" algn="l">
                        <a:spcBef>
                          <a:spcPts val="0"/>
                        </a:spcBef>
                        <a:spcAft>
                          <a:spcPts val="0"/>
                        </a:spcAft>
                        <a:buNone/>
                      </a:pPr>
                      <a:r>
                        <a:rPr lang="en" sz="1300">
                          <a:solidFill>
                            <a:srgbClr val="434343"/>
                          </a:solidFill>
                          <a:latin typeface="Comfortaa"/>
                          <a:ea typeface="Comfortaa"/>
                          <a:cs typeface="Comfortaa"/>
                          <a:sym typeface="Comfortaa"/>
                        </a:rPr>
                        <a:t>Generates new data from existing, which increases dataset size and model accuracy</a:t>
                      </a:r>
                      <a:endParaRPr sz="1300">
                        <a:solidFill>
                          <a:srgbClr val="434343"/>
                        </a:solidFill>
                        <a:latin typeface="Comfortaa"/>
                        <a:ea typeface="Comfortaa"/>
                        <a:cs typeface="Comfortaa"/>
                        <a:sym typeface="Comfortaa"/>
                      </a:endParaRPr>
                    </a:p>
                  </a:txBody>
                  <a:tcPr marT="91425" marB="91425" marR="91425" marL="91425">
                    <a:solidFill>
                      <a:schemeClr val="lt1"/>
                    </a:solidFill>
                  </a:tcPr>
                </a:tc>
                <a:tc>
                  <a:txBody>
                    <a:bodyPr/>
                    <a:lstStyle/>
                    <a:p>
                      <a:pPr indent="0" lvl="0" marL="0" rtl="0" algn="l">
                        <a:spcBef>
                          <a:spcPts val="0"/>
                        </a:spcBef>
                        <a:spcAft>
                          <a:spcPts val="0"/>
                        </a:spcAft>
                        <a:buNone/>
                      </a:pPr>
                      <a:r>
                        <a:rPr lang="en" sz="1300">
                          <a:solidFill>
                            <a:srgbClr val="434343"/>
                          </a:solidFill>
                          <a:latin typeface="Comfortaa"/>
                          <a:ea typeface="Comfortaa"/>
                          <a:cs typeface="Comfortaa"/>
                          <a:sym typeface="Comfortaa"/>
                        </a:rPr>
                        <a:t>Reduce dimensionality of data and increase model </a:t>
                      </a:r>
                      <a:r>
                        <a:rPr lang="en" sz="1300">
                          <a:solidFill>
                            <a:srgbClr val="434343"/>
                          </a:solidFill>
                          <a:latin typeface="Comfortaa"/>
                          <a:ea typeface="Comfortaa"/>
                          <a:cs typeface="Comfortaa"/>
                          <a:sym typeface="Comfortaa"/>
                        </a:rPr>
                        <a:t>accuracy</a:t>
                      </a:r>
                      <a:endParaRPr sz="1300">
                        <a:solidFill>
                          <a:srgbClr val="434343"/>
                        </a:solidFill>
                        <a:latin typeface="Comfortaa"/>
                        <a:ea typeface="Comfortaa"/>
                        <a:cs typeface="Comfortaa"/>
                        <a:sym typeface="Comfortaa"/>
                      </a:endParaRPr>
                    </a:p>
                  </a:txBody>
                  <a:tcPr marT="91425" marB="91425" marR="91425" marL="91425">
                    <a:solidFill>
                      <a:schemeClr val="lt1"/>
                    </a:solidFill>
                  </a:tcPr>
                </a:tc>
              </a:tr>
              <a:tr h="2059450">
                <a:tc>
                  <a:txBody>
                    <a:bodyPr/>
                    <a:lstStyle/>
                    <a:p>
                      <a:pPr indent="0" lvl="0" marL="0" rtl="0" algn="l">
                        <a:spcBef>
                          <a:spcPts val="0"/>
                        </a:spcBef>
                        <a:spcAft>
                          <a:spcPts val="0"/>
                        </a:spcAft>
                        <a:buNone/>
                      </a:pPr>
                      <a:r>
                        <a:rPr b="1" lang="en">
                          <a:latin typeface="Comfortaa"/>
                          <a:ea typeface="Comfortaa"/>
                          <a:cs typeface="Comfortaa"/>
                          <a:sym typeface="Comfortaa"/>
                        </a:rPr>
                        <a:t>Options to Pursue</a:t>
                      </a:r>
                      <a:endParaRPr b="1">
                        <a:latin typeface="Comfortaa"/>
                        <a:ea typeface="Comfortaa"/>
                        <a:cs typeface="Comfortaa"/>
                        <a:sym typeface="Comfortaa"/>
                      </a:endParaRPr>
                    </a:p>
                  </a:txBody>
                  <a:tcPr marT="91425" marB="91425" marR="91425" marL="91425">
                    <a:solidFill>
                      <a:schemeClr val="lt1"/>
                    </a:solidFill>
                  </a:tcPr>
                </a:tc>
                <a:tc>
                  <a:txBody>
                    <a:bodyPr/>
                    <a:lstStyle/>
                    <a:p>
                      <a:pPr indent="-311150" lvl="0" marL="285750" rtl="0" algn="l">
                        <a:lnSpc>
                          <a:spcPct val="115000"/>
                        </a:lnSpc>
                        <a:spcBef>
                          <a:spcPts val="0"/>
                        </a:spcBef>
                        <a:spcAft>
                          <a:spcPts val="0"/>
                        </a:spcAft>
                        <a:buClr>
                          <a:srgbClr val="434343"/>
                        </a:buClr>
                        <a:buSzPts val="1300"/>
                        <a:buFont typeface="Comfortaa"/>
                        <a:buChar char="●"/>
                      </a:pPr>
                      <a:r>
                        <a:rPr lang="en" sz="1300">
                          <a:solidFill>
                            <a:srgbClr val="434343"/>
                          </a:solidFill>
                          <a:latin typeface="Comfortaa"/>
                          <a:ea typeface="Comfortaa"/>
                          <a:cs typeface="Comfortaa"/>
                          <a:sym typeface="Comfortaa"/>
                        </a:rPr>
                        <a:t>S</a:t>
                      </a:r>
                      <a:r>
                        <a:rPr lang="en" sz="1300">
                          <a:solidFill>
                            <a:srgbClr val="434343"/>
                          </a:solidFill>
                          <a:latin typeface="Comfortaa"/>
                          <a:ea typeface="Comfortaa"/>
                          <a:cs typeface="Comfortaa"/>
                          <a:sym typeface="Comfortaa"/>
                        </a:rPr>
                        <a:t>tandardize images to the same height and width</a:t>
                      </a:r>
                      <a:endParaRPr sz="1300">
                        <a:solidFill>
                          <a:srgbClr val="434343"/>
                        </a:solidFill>
                        <a:latin typeface="Comfortaa"/>
                        <a:ea typeface="Comfortaa"/>
                        <a:cs typeface="Comfortaa"/>
                        <a:sym typeface="Comfortaa"/>
                      </a:endParaRPr>
                    </a:p>
                  </a:txBody>
                  <a:tcPr marT="91425" marB="91425" marR="91425" marL="91425">
                    <a:solidFill>
                      <a:schemeClr val="lt1"/>
                    </a:solidFill>
                  </a:tcPr>
                </a:tc>
                <a:tc>
                  <a:txBody>
                    <a:bodyPr/>
                    <a:lstStyle/>
                    <a:p>
                      <a:pPr indent="-311150" lvl="0" marL="285750" rtl="0" algn="l">
                        <a:lnSpc>
                          <a:spcPct val="115000"/>
                        </a:lnSpc>
                        <a:spcBef>
                          <a:spcPts val="0"/>
                        </a:spcBef>
                        <a:spcAft>
                          <a:spcPts val="0"/>
                        </a:spcAft>
                        <a:buClr>
                          <a:srgbClr val="434343"/>
                        </a:buClr>
                        <a:buSzPts val="1300"/>
                        <a:buFont typeface="Comfortaa"/>
                        <a:buChar char="●"/>
                      </a:pPr>
                      <a:r>
                        <a:rPr lang="en" sz="1300">
                          <a:solidFill>
                            <a:srgbClr val="374151"/>
                          </a:solidFill>
                          <a:latin typeface="Comfortaa"/>
                          <a:ea typeface="Comfortaa"/>
                          <a:cs typeface="Comfortaa"/>
                          <a:sym typeface="Comfortaa"/>
                        </a:rPr>
                        <a:t>D</a:t>
                      </a:r>
                      <a:r>
                        <a:rPr lang="en" sz="1300">
                          <a:solidFill>
                            <a:srgbClr val="374151"/>
                          </a:solidFill>
                          <a:latin typeface="Comfortaa"/>
                          <a:ea typeface="Comfortaa"/>
                          <a:cs typeface="Comfortaa"/>
                          <a:sym typeface="Comfortaa"/>
                        </a:rPr>
                        <a:t>e-texturize</a:t>
                      </a:r>
                      <a:endParaRPr sz="1300">
                        <a:solidFill>
                          <a:srgbClr val="374151"/>
                        </a:solidFill>
                        <a:latin typeface="Comfortaa"/>
                        <a:ea typeface="Comfortaa"/>
                        <a:cs typeface="Comfortaa"/>
                        <a:sym typeface="Comfortaa"/>
                      </a:endParaRPr>
                    </a:p>
                    <a:p>
                      <a:pPr indent="-311150" lvl="0" marL="285750" rtl="0" algn="l">
                        <a:lnSpc>
                          <a:spcPct val="115000"/>
                        </a:lnSpc>
                        <a:spcBef>
                          <a:spcPts val="0"/>
                        </a:spcBef>
                        <a:spcAft>
                          <a:spcPts val="0"/>
                        </a:spcAft>
                        <a:buClr>
                          <a:srgbClr val="434343"/>
                        </a:buClr>
                        <a:buSzPts val="1300"/>
                        <a:buFont typeface="Comfortaa"/>
                        <a:buChar char="●"/>
                      </a:pPr>
                      <a:r>
                        <a:rPr lang="en" sz="1300">
                          <a:solidFill>
                            <a:srgbClr val="374151"/>
                          </a:solidFill>
                          <a:latin typeface="Comfortaa"/>
                          <a:ea typeface="Comfortaa"/>
                          <a:cs typeface="Comfortaa"/>
                          <a:sym typeface="Comfortaa"/>
                        </a:rPr>
                        <a:t>Decolorize</a:t>
                      </a:r>
                      <a:endParaRPr sz="1300">
                        <a:solidFill>
                          <a:srgbClr val="374151"/>
                        </a:solidFill>
                        <a:latin typeface="Comfortaa"/>
                        <a:ea typeface="Comfortaa"/>
                        <a:cs typeface="Comfortaa"/>
                        <a:sym typeface="Comfortaa"/>
                      </a:endParaRPr>
                    </a:p>
                    <a:p>
                      <a:pPr indent="-311150" lvl="0" marL="285750" rtl="0" algn="l">
                        <a:lnSpc>
                          <a:spcPct val="115000"/>
                        </a:lnSpc>
                        <a:spcBef>
                          <a:spcPts val="0"/>
                        </a:spcBef>
                        <a:spcAft>
                          <a:spcPts val="0"/>
                        </a:spcAft>
                        <a:buClr>
                          <a:srgbClr val="434343"/>
                        </a:buClr>
                        <a:buSzPts val="1300"/>
                        <a:buFont typeface="Comfortaa"/>
                        <a:buChar char="●"/>
                      </a:pPr>
                      <a:r>
                        <a:rPr lang="en" sz="1300">
                          <a:solidFill>
                            <a:srgbClr val="374151"/>
                          </a:solidFill>
                          <a:latin typeface="Comfortaa"/>
                          <a:ea typeface="Comfortaa"/>
                          <a:cs typeface="Comfortaa"/>
                          <a:sym typeface="Comfortaa"/>
                        </a:rPr>
                        <a:t>Edge enhance</a:t>
                      </a:r>
                      <a:endParaRPr sz="1300">
                        <a:solidFill>
                          <a:srgbClr val="374151"/>
                        </a:solidFill>
                        <a:latin typeface="Comfortaa"/>
                        <a:ea typeface="Comfortaa"/>
                        <a:cs typeface="Comfortaa"/>
                        <a:sym typeface="Comfortaa"/>
                      </a:endParaRPr>
                    </a:p>
                    <a:p>
                      <a:pPr indent="-311150" lvl="0" marL="285750" rtl="0" algn="l">
                        <a:lnSpc>
                          <a:spcPct val="115000"/>
                        </a:lnSpc>
                        <a:spcBef>
                          <a:spcPts val="0"/>
                        </a:spcBef>
                        <a:spcAft>
                          <a:spcPts val="0"/>
                        </a:spcAft>
                        <a:buClr>
                          <a:srgbClr val="434343"/>
                        </a:buClr>
                        <a:buSzPts val="1300"/>
                        <a:buFont typeface="Comfortaa"/>
                        <a:buChar char="●"/>
                      </a:pPr>
                      <a:r>
                        <a:rPr lang="en" sz="1300">
                          <a:solidFill>
                            <a:srgbClr val="374151"/>
                          </a:solidFill>
                          <a:latin typeface="Comfortaa"/>
                          <a:ea typeface="Comfortaa"/>
                          <a:cs typeface="Comfortaa"/>
                          <a:sym typeface="Comfortaa"/>
                        </a:rPr>
                        <a:t>Salient edge maps</a:t>
                      </a:r>
                      <a:endParaRPr sz="1300">
                        <a:solidFill>
                          <a:srgbClr val="374151"/>
                        </a:solidFill>
                        <a:latin typeface="Comfortaa"/>
                        <a:ea typeface="Comfortaa"/>
                        <a:cs typeface="Comfortaa"/>
                        <a:sym typeface="Comfortaa"/>
                      </a:endParaRPr>
                    </a:p>
                    <a:p>
                      <a:pPr indent="-311150" lvl="0" marL="285750" rtl="0" algn="l">
                        <a:lnSpc>
                          <a:spcPct val="115000"/>
                        </a:lnSpc>
                        <a:spcBef>
                          <a:spcPts val="0"/>
                        </a:spcBef>
                        <a:spcAft>
                          <a:spcPts val="0"/>
                        </a:spcAft>
                        <a:buClr>
                          <a:srgbClr val="434343"/>
                        </a:buClr>
                        <a:buSzPts val="1300"/>
                        <a:buFont typeface="Comfortaa"/>
                        <a:buChar char="●"/>
                      </a:pPr>
                      <a:r>
                        <a:rPr lang="en" sz="1300">
                          <a:solidFill>
                            <a:srgbClr val="374151"/>
                          </a:solidFill>
                          <a:latin typeface="Comfortaa"/>
                          <a:ea typeface="Comfortaa"/>
                          <a:cs typeface="Comfortaa"/>
                          <a:sym typeface="Comfortaa"/>
                        </a:rPr>
                        <a:t>Flipping/rotating images</a:t>
                      </a:r>
                      <a:endParaRPr sz="1300">
                        <a:solidFill>
                          <a:srgbClr val="434343"/>
                        </a:solidFill>
                        <a:latin typeface="Comfortaa"/>
                        <a:ea typeface="Comfortaa"/>
                        <a:cs typeface="Comfortaa"/>
                        <a:sym typeface="Comfortaa"/>
                      </a:endParaRPr>
                    </a:p>
                  </a:txBody>
                  <a:tcPr marT="91425" marB="91425" marR="91425" marL="91425">
                    <a:solidFill>
                      <a:schemeClr val="lt1"/>
                    </a:solidFill>
                  </a:tcPr>
                </a:tc>
                <a:tc>
                  <a:txBody>
                    <a:bodyPr/>
                    <a:lstStyle/>
                    <a:p>
                      <a:pPr indent="-311150" lvl="0" marL="285750" rtl="0" algn="l">
                        <a:lnSpc>
                          <a:spcPct val="115000"/>
                        </a:lnSpc>
                        <a:spcBef>
                          <a:spcPts val="0"/>
                        </a:spcBef>
                        <a:spcAft>
                          <a:spcPts val="0"/>
                        </a:spcAft>
                        <a:buClr>
                          <a:srgbClr val="434343"/>
                        </a:buClr>
                        <a:buSzPts val="1300"/>
                        <a:buFont typeface="Comfortaa"/>
                        <a:buChar char="●"/>
                      </a:pPr>
                      <a:r>
                        <a:rPr lang="en" sz="1300">
                          <a:solidFill>
                            <a:srgbClr val="374151"/>
                          </a:solidFill>
                          <a:latin typeface="Comfortaa"/>
                          <a:ea typeface="Comfortaa"/>
                          <a:cs typeface="Comfortaa"/>
                          <a:sym typeface="Comfortaa"/>
                        </a:rPr>
                        <a:t>Principal Component Analysis (PCA)</a:t>
                      </a:r>
                      <a:endParaRPr sz="1300">
                        <a:solidFill>
                          <a:srgbClr val="374151"/>
                        </a:solidFill>
                        <a:latin typeface="Comfortaa"/>
                        <a:ea typeface="Comfortaa"/>
                        <a:cs typeface="Comfortaa"/>
                        <a:sym typeface="Comfortaa"/>
                      </a:endParaRPr>
                    </a:p>
                    <a:p>
                      <a:pPr indent="-311150" lvl="0" marL="285750" rtl="0" algn="l">
                        <a:lnSpc>
                          <a:spcPct val="115000"/>
                        </a:lnSpc>
                        <a:spcBef>
                          <a:spcPts val="0"/>
                        </a:spcBef>
                        <a:spcAft>
                          <a:spcPts val="0"/>
                        </a:spcAft>
                        <a:buClr>
                          <a:srgbClr val="374151"/>
                        </a:buClr>
                        <a:buSzPts val="1300"/>
                        <a:buFont typeface="Comfortaa"/>
                        <a:buChar char="●"/>
                      </a:pPr>
                      <a:r>
                        <a:rPr lang="en" sz="1300">
                          <a:solidFill>
                            <a:srgbClr val="374151"/>
                          </a:solidFill>
                          <a:latin typeface="Comfortaa"/>
                          <a:ea typeface="Comfortaa"/>
                          <a:cs typeface="Comfortaa"/>
                          <a:sym typeface="Comfortaa"/>
                        </a:rPr>
                        <a:t>Correlation-Based Feature Selection (CFS)</a:t>
                      </a:r>
                      <a:endParaRPr sz="1300">
                        <a:solidFill>
                          <a:srgbClr val="374151"/>
                        </a:solidFill>
                        <a:latin typeface="Comfortaa"/>
                        <a:ea typeface="Comfortaa"/>
                        <a:cs typeface="Comfortaa"/>
                        <a:sym typeface="Comfortaa"/>
                      </a:endParaRPr>
                    </a:p>
                  </a:txBody>
                  <a:tcPr marT="91425" marB="91425" marR="91425" marL="91425">
                    <a:solidFill>
                      <a:schemeClr val="l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 Training, Testing, and Eval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Testing, and Results Evaluation</a:t>
            </a:r>
            <a:endParaRPr/>
          </a:p>
        </p:txBody>
      </p:sp>
      <p:sp>
        <p:nvSpPr>
          <p:cNvPr id="312" name="Google Shape;312;p39"/>
          <p:cNvSpPr/>
          <p:nvPr/>
        </p:nvSpPr>
        <p:spPr>
          <a:xfrm>
            <a:off x="223300" y="1187750"/>
            <a:ext cx="2916600" cy="572700"/>
          </a:xfrm>
          <a:prstGeom prst="chevron">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Model Training</a:t>
            </a:r>
            <a:endParaRPr b="1" sz="1600">
              <a:solidFill>
                <a:schemeClr val="lt1"/>
              </a:solidFill>
              <a:latin typeface="Comfortaa"/>
              <a:ea typeface="Comfortaa"/>
              <a:cs typeface="Comfortaa"/>
              <a:sym typeface="Comfortaa"/>
            </a:endParaRPr>
          </a:p>
        </p:txBody>
      </p:sp>
      <p:sp>
        <p:nvSpPr>
          <p:cNvPr id="313" name="Google Shape;313;p39"/>
          <p:cNvSpPr/>
          <p:nvPr/>
        </p:nvSpPr>
        <p:spPr>
          <a:xfrm>
            <a:off x="2944375" y="1187750"/>
            <a:ext cx="2916600" cy="572700"/>
          </a:xfrm>
          <a:prstGeom prst="chevron">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Model Testing</a:t>
            </a:r>
            <a:endParaRPr b="1" sz="1600">
              <a:solidFill>
                <a:schemeClr val="lt1"/>
              </a:solidFill>
              <a:latin typeface="Comfortaa"/>
              <a:ea typeface="Comfortaa"/>
              <a:cs typeface="Comfortaa"/>
              <a:sym typeface="Comfortaa"/>
            </a:endParaRPr>
          </a:p>
        </p:txBody>
      </p:sp>
      <p:sp>
        <p:nvSpPr>
          <p:cNvPr id="314" name="Google Shape;314;p39"/>
          <p:cNvSpPr/>
          <p:nvPr/>
        </p:nvSpPr>
        <p:spPr>
          <a:xfrm>
            <a:off x="5665450" y="1187750"/>
            <a:ext cx="2916600" cy="572700"/>
          </a:xfrm>
          <a:prstGeom prst="chevron">
            <a:avLst>
              <a:gd fmla="val 50000" name="adj"/>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Results Evaluation</a:t>
            </a:r>
            <a:endParaRPr b="1" sz="1600">
              <a:solidFill>
                <a:schemeClr val="lt1"/>
              </a:solidFill>
              <a:latin typeface="Comfortaa"/>
              <a:ea typeface="Comfortaa"/>
              <a:cs typeface="Comfortaa"/>
              <a:sym typeface="Comfortaa"/>
            </a:endParaRPr>
          </a:p>
        </p:txBody>
      </p:sp>
      <p:sp>
        <p:nvSpPr>
          <p:cNvPr id="315" name="Google Shape;315;p39"/>
          <p:cNvSpPr txBox="1"/>
          <p:nvPr/>
        </p:nvSpPr>
        <p:spPr>
          <a:xfrm>
            <a:off x="223300" y="1794150"/>
            <a:ext cx="2651700" cy="19239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Create models for…</a:t>
            </a:r>
            <a:endParaRPr>
              <a:solidFill>
                <a:srgbClr val="434343"/>
              </a:solidFill>
              <a:latin typeface="Comfortaa"/>
              <a:ea typeface="Comfortaa"/>
              <a:cs typeface="Comfortaa"/>
              <a:sym typeface="Comfortaa"/>
            </a:endParaRPr>
          </a:p>
          <a:p>
            <a:pPr indent="-304800" lvl="1" marL="9144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Detecting presence of forest fire</a:t>
            </a:r>
            <a:endParaRPr sz="1200">
              <a:solidFill>
                <a:srgbClr val="434343"/>
              </a:solidFill>
              <a:latin typeface="Comfortaa"/>
              <a:ea typeface="Comfortaa"/>
              <a:cs typeface="Comfortaa"/>
              <a:sym typeface="Comfortaa"/>
            </a:endParaRPr>
          </a:p>
          <a:p>
            <a:pPr indent="-304800" lvl="1" marL="914400" rtl="0" algn="l">
              <a:spcBef>
                <a:spcPts val="0"/>
              </a:spcBef>
              <a:spcAft>
                <a:spcPts val="0"/>
              </a:spcAft>
              <a:buClr>
                <a:srgbClr val="434343"/>
              </a:buClr>
              <a:buSzPts val="1200"/>
              <a:buFont typeface="Comfortaa"/>
              <a:buChar char="○"/>
            </a:pPr>
            <a:r>
              <a:rPr lang="en" sz="1200">
                <a:solidFill>
                  <a:srgbClr val="434343"/>
                </a:solidFill>
                <a:latin typeface="Comfortaa"/>
                <a:ea typeface="Comfortaa"/>
                <a:cs typeface="Comfortaa"/>
                <a:sym typeface="Comfortaa"/>
              </a:rPr>
              <a:t>Border / </a:t>
            </a:r>
            <a:r>
              <a:rPr lang="en" sz="1200">
                <a:solidFill>
                  <a:srgbClr val="434343"/>
                </a:solidFill>
                <a:latin typeface="Comfortaa"/>
                <a:ea typeface="Comfortaa"/>
                <a:cs typeface="Comfortaa"/>
                <a:sym typeface="Comfortaa"/>
              </a:rPr>
              <a:t>boundary</a:t>
            </a:r>
            <a:r>
              <a:rPr lang="en" sz="1200">
                <a:solidFill>
                  <a:srgbClr val="434343"/>
                </a:solidFill>
                <a:latin typeface="Comfortaa"/>
                <a:ea typeface="Comfortaa"/>
                <a:cs typeface="Comfortaa"/>
                <a:sym typeface="Comfortaa"/>
              </a:rPr>
              <a:t> detection of forest fire</a:t>
            </a:r>
            <a:endParaRPr sz="1200">
              <a:solidFill>
                <a:srgbClr val="434343"/>
              </a:solidFill>
              <a:latin typeface="Comfortaa"/>
              <a:ea typeface="Comfortaa"/>
              <a:cs typeface="Comfortaa"/>
              <a:sym typeface="Comfortaa"/>
            </a:endParaRPr>
          </a:p>
          <a:p>
            <a:pPr indent="-311150" lvl="0" marL="457200" rtl="0" algn="l">
              <a:spcBef>
                <a:spcPts val="0"/>
              </a:spcBef>
              <a:spcAft>
                <a:spcPts val="0"/>
              </a:spcAft>
              <a:buClr>
                <a:srgbClr val="434343"/>
              </a:buClr>
              <a:buSzPts val="1300"/>
              <a:buFont typeface="Comfortaa"/>
              <a:buChar char="●"/>
            </a:pPr>
            <a:r>
              <a:rPr lang="en" sz="1300">
                <a:solidFill>
                  <a:srgbClr val="434343"/>
                </a:solidFill>
                <a:latin typeface="Comfortaa"/>
                <a:ea typeface="Comfortaa"/>
                <a:cs typeface="Comfortaa"/>
                <a:sym typeface="Comfortaa"/>
              </a:rPr>
              <a:t>Identify ideal hyperparameters (gridsearch)</a:t>
            </a:r>
            <a:endParaRPr sz="1300">
              <a:solidFill>
                <a:srgbClr val="434343"/>
              </a:solidFill>
              <a:latin typeface="Comfortaa"/>
              <a:ea typeface="Comfortaa"/>
              <a:cs typeface="Comfortaa"/>
              <a:sym typeface="Comfortaa"/>
            </a:endParaRPr>
          </a:p>
        </p:txBody>
      </p:sp>
      <p:sp>
        <p:nvSpPr>
          <p:cNvPr id="316" name="Google Shape;316;p39"/>
          <p:cNvSpPr txBox="1"/>
          <p:nvPr/>
        </p:nvSpPr>
        <p:spPr>
          <a:xfrm>
            <a:off x="2926400" y="1794150"/>
            <a:ext cx="2651700" cy="1923900"/>
          </a:xfrm>
          <a:prstGeom prst="rect">
            <a:avLst/>
          </a:prstGeom>
          <a:solidFill>
            <a:schemeClr val="lt1"/>
          </a:solid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Font typeface="Comfortaa"/>
              <a:buChar char="●"/>
            </a:pPr>
            <a:r>
              <a:rPr lang="en">
                <a:solidFill>
                  <a:srgbClr val="434343"/>
                </a:solidFill>
                <a:latin typeface="Comfortaa"/>
                <a:ea typeface="Comfortaa"/>
                <a:cs typeface="Comfortaa"/>
                <a:sym typeface="Comfortaa"/>
              </a:rPr>
              <a:t>Use models to predict results on test set image frames</a:t>
            </a:r>
            <a:endParaRPr>
              <a:solidFill>
                <a:srgbClr val="434343"/>
              </a:solidFill>
              <a:latin typeface="Comfortaa"/>
              <a:ea typeface="Comfortaa"/>
              <a:cs typeface="Comfortaa"/>
              <a:sym typeface="Comfortaa"/>
            </a:endParaRPr>
          </a:p>
          <a:p>
            <a:pPr indent="-317500" lvl="0" marL="457200" rtl="0" algn="l">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Compare results between expected and actual labels</a:t>
            </a:r>
            <a:endParaRPr>
              <a:solidFill>
                <a:srgbClr val="434343"/>
              </a:solidFill>
              <a:latin typeface="Comfortaa"/>
              <a:ea typeface="Comfortaa"/>
              <a:cs typeface="Comfortaa"/>
              <a:sym typeface="Comfortaa"/>
            </a:endParaRPr>
          </a:p>
        </p:txBody>
      </p:sp>
      <p:sp>
        <p:nvSpPr>
          <p:cNvPr id="317" name="Google Shape;317;p39"/>
          <p:cNvSpPr txBox="1"/>
          <p:nvPr/>
        </p:nvSpPr>
        <p:spPr>
          <a:xfrm>
            <a:off x="5629500" y="1794150"/>
            <a:ext cx="2651700" cy="1923900"/>
          </a:xfrm>
          <a:prstGeom prst="rect">
            <a:avLst/>
          </a:prstGeom>
          <a:solidFill>
            <a:schemeClr val="lt1"/>
          </a:solid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Evaluate accuracy, precision, recall, etc. metrics to assess overall performance</a:t>
            </a:r>
            <a:endParaRPr>
              <a:solidFill>
                <a:srgbClr val="434343"/>
              </a:solidFill>
              <a:latin typeface="Comfortaa"/>
              <a:ea typeface="Comfortaa"/>
              <a:cs typeface="Comfortaa"/>
              <a:sym typeface="Comfortaa"/>
            </a:endParaRPr>
          </a:p>
          <a:p>
            <a:pPr indent="-317500" lvl="0" marL="457200" rtl="0" algn="l">
              <a:spcBef>
                <a:spcPts val="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Discuss additional work outside scope of project</a:t>
            </a:r>
            <a:endParaRPr>
              <a:solidFill>
                <a:srgbClr val="434343"/>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50" y="450150"/>
            <a:ext cx="914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Works Cited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Introduction</a:t>
            </a:r>
            <a:endParaRPr/>
          </a:p>
        </p:txBody>
      </p:sp>
      <p:sp>
        <p:nvSpPr>
          <p:cNvPr id="81" name="Google Shape;81;p15"/>
          <p:cNvSpPr/>
          <p:nvPr/>
        </p:nvSpPr>
        <p:spPr>
          <a:xfrm>
            <a:off x="767825" y="1125850"/>
            <a:ext cx="36504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Hannah Wurzel</a:t>
            </a:r>
            <a:endParaRPr b="1" sz="1600">
              <a:solidFill>
                <a:schemeClr val="lt1"/>
              </a:solidFill>
              <a:latin typeface="Comfortaa"/>
              <a:ea typeface="Comfortaa"/>
              <a:cs typeface="Comfortaa"/>
              <a:sym typeface="Comfortaa"/>
            </a:endParaRPr>
          </a:p>
        </p:txBody>
      </p:sp>
      <p:sp>
        <p:nvSpPr>
          <p:cNvPr id="82" name="Google Shape;82;p15"/>
          <p:cNvSpPr/>
          <p:nvPr/>
        </p:nvSpPr>
        <p:spPr>
          <a:xfrm>
            <a:off x="767825" y="1530850"/>
            <a:ext cx="3650400" cy="1245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2nd year MSDS student</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Undergrad: Comp. Sci. (Math Minor)</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Currently on Co-Op as ML Engineer in Defense and Space Industry</a:t>
            </a:r>
            <a:endParaRPr b="1" sz="1200">
              <a:solidFill>
                <a:srgbClr val="434343"/>
              </a:solidFill>
              <a:latin typeface="Comfortaa"/>
              <a:ea typeface="Comfortaa"/>
              <a:cs typeface="Comfortaa"/>
              <a:sym typeface="Comfortaa"/>
            </a:endParaRPr>
          </a:p>
        </p:txBody>
      </p:sp>
      <p:grpSp>
        <p:nvGrpSpPr>
          <p:cNvPr id="83" name="Google Shape;83;p15"/>
          <p:cNvGrpSpPr/>
          <p:nvPr/>
        </p:nvGrpSpPr>
        <p:grpSpPr>
          <a:xfrm>
            <a:off x="4664300" y="1125850"/>
            <a:ext cx="3650400" cy="1650900"/>
            <a:chOff x="4283300" y="1125850"/>
            <a:chExt cx="3650400" cy="1650900"/>
          </a:xfrm>
        </p:grpSpPr>
        <p:sp>
          <p:nvSpPr>
            <p:cNvPr id="84" name="Google Shape;84;p15"/>
            <p:cNvSpPr/>
            <p:nvPr/>
          </p:nvSpPr>
          <p:spPr>
            <a:xfrm>
              <a:off x="4283300" y="1125850"/>
              <a:ext cx="36504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Rishabh Sharma</a:t>
              </a:r>
              <a:endParaRPr b="1" sz="1600">
                <a:solidFill>
                  <a:schemeClr val="lt1"/>
                </a:solidFill>
                <a:latin typeface="Comfortaa"/>
                <a:ea typeface="Comfortaa"/>
                <a:cs typeface="Comfortaa"/>
                <a:sym typeface="Comfortaa"/>
              </a:endParaRPr>
            </a:p>
          </p:txBody>
        </p:sp>
        <p:sp>
          <p:nvSpPr>
            <p:cNvPr id="85" name="Google Shape;85;p15"/>
            <p:cNvSpPr/>
            <p:nvPr/>
          </p:nvSpPr>
          <p:spPr>
            <a:xfrm>
              <a:off x="4283300" y="1530850"/>
              <a:ext cx="3650400" cy="1245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1st year MSDS student (3rd quarter)</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Undergrad: Comp. Sci. &amp; Engineering</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Currently Researching under social NLP Lab and IRC Lab</a:t>
              </a:r>
              <a:endParaRPr b="1" sz="1200">
                <a:solidFill>
                  <a:srgbClr val="434343"/>
                </a:solidFill>
                <a:latin typeface="Comfortaa"/>
                <a:ea typeface="Comfortaa"/>
                <a:cs typeface="Comfortaa"/>
                <a:sym typeface="Comfortaa"/>
              </a:endParaRPr>
            </a:p>
          </p:txBody>
        </p:sp>
      </p:grpSp>
      <p:grpSp>
        <p:nvGrpSpPr>
          <p:cNvPr id="86" name="Google Shape;86;p15"/>
          <p:cNvGrpSpPr/>
          <p:nvPr/>
        </p:nvGrpSpPr>
        <p:grpSpPr>
          <a:xfrm>
            <a:off x="767825" y="2912150"/>
            <a:ext cx="3650400" cy="1650900"/>
            <a:chOff x="386825" y="2912150"/>
            <a:chExt cx="3650400" cy="1650900"/>
          </a:xfrm>
        </p:grpSpPr>
        <p:sp>
          <p:nvSpPr>
            <p:cNvPr id="87" name="Google Shape;87;p15"/>
            <p:cNvSpPr/>
            <p:nvPr/>
          </p:nvSpPr>
          <p:spPr>
            <a:xfrm>
              <a:off x="386825" y="2912150"/>
              <a:ext cx="36504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Connor Roth</a:t>
              </a:r>
              <a:endParaRPr b="1" sz="1600">
                <a:solidFill>
                  <a:schemeClr val="lt1"/>
                </a:solidFill>
                <a:latin typeface="Comfortaa"/>
                <a:ea typeface="Comfortaa"/>
                <a:cs typeface="Comfortaa"/>
                <a:sym typeface="Comfortaa"/>
              </a:endParaRPr>
            </a:p>
          </p:txBody>
        </p:sp>
        <p:sp>
          <p:nvSpPr>
            <p:cNvPr id="88" name="Google Shape;88;p15"/>
            <p:cNvSpPr/>
            <p:nvPr/>
          </p:nvSpPr>
          <p:spPr>
            <a:xfrm>
              <a:off x="386825" y="3317150"/>
              <a:ext cx="3650400" cy="1245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2nd year MSDS student</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Undergrad: Economics</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Completed Co-Op in Insurance Industry, accepted full-time offer</a:t>
              </a:r>
              <a:endParaRPr b="1" sz="1200">
                <a:solidFill>
                  <a:srgbClr val="434343"/>
                </a:solidFill>
                <a:latin typeface="Comfortaa"/>
                <a:ea typeface="Comfortaa"/>
                <a:cs typeface="Comfortaa"/>
                <a:sym typeface="Comfortaa"/>
              </a:endParaRPr>
            </a:p>
          </p:txBody>
        </p:sp>
      </p:grpSp>
      <p:grpSp>
        <p:nvGrpSpPr>
          <p:cNvPr id="89" name="Google Shape;89;p15"/>
          <p:cNvGrpSpPr/>
          <p:nvPr/>
        </p:nvGrpSpPr>
        <p:grpSpPr>
          <a:xfrm>
            <a:off x="4664300" y="2912150"/>
            <a:ext cx="3650400" cy="1650900"/>
            <a:chOff x="4283300" y="2912150"/>
            <a:chExt cx="3650400" cy="1650900"/>
          </a:xfrm>
        </p:grpSpPr>
        <p:sp>
          <p:nvSpPr>
            <p:cNvPr id="90" name="Google Shape;90;p15"/>
            <p:cNvSpPr/>
            <p:nvPr/>
          </p:nvSpPr>
          <p:spPr>
            <a:xfrm>
              <a:off x="4283300" y="2912150"/>
              <a:ext cx="36504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Varun Sharma</a:t>
              </a:r>
              <a:endParaRPr b="1" sz="1600">
                <a:solidFill>
                  <a:schemeClr val="lt1"/>
                </a:solidFill>
                <a:latin typeface="Comfortaa"/>
                <a:ea typeface="Comfortaa"/>
                <a:cs typeface="Comfortaa"/>
                <a:sym typeface="Comfortaa"/>
              </a:endParaRPr>
            </a:p>
          </p:txBody>
        </p:sp>
        <p:sp>
          <p:nvSpPr>
            <p:cNvPr id="91" name="Google Shape;91;p15"/>
            <p:cNvSpPr/>
            <p:nvPr/>
          </p:nvSpPr>
          <p:spPr>
            <a:xfrm>
              <a:off x="4283300" y="3317150"/>
              <a:ext cx="3650400" cy="1245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1st year MSDS student (3rd quarter)</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Undergrad: Comp. Sci. &amp; Engineering</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Worked as junior software engineer in India</a:t>
              </a:r>
              <a:endParaRPr b="1" sz="1200">
                <a:solidFill>
                  <a:srgbClr val="434343"/>
                </a:solidFill>
                <a:latin typeface="Comfortaa"/>
                <a:ea typeface="Comfortaa"/>
                <a:cs typeface="Comfortaa"/>
                <a:sym typeface="Comfortaa"/>
              </a:endParaRPr>
            </a:p>
            <a:p>
              <a:pPr indent="-304800" lvl="0" marL="457200" rtl="0" algn="l">
                <a:lnSpc>
                  <a:spcPct val="115000"/>
                </a:lnSpc>
                <a:spcBef>
                  <a:spcPts val="0"/>
                </a:spcBef>
                <a:spcAft>
                  <a:spcPts val="0"/>
                </a:spcAft>
                <a:buClr>
                  <a:srgbClr val="434343"/>
                </a:buClr>
                <a:buSzPts val="1200"/>
                <a:buFont typeface="Comfortaa"/>
                <a:buChar char="●"/>
              </a:pPr>
              <a:r>
                <a:rPr b="1" lang="en" sz="1200">
                  <a:solidFill>
                    <a:srgbClr val="434343"/>
                  </a:solidFill>
                  <a:latin typeface="Comfortaa"/>
                  <a:ea typeface="Comfortaa"/>
                  <a:cs typeface="Comfortaa"/>
                  <a:sym typeface="Comfortaa"/>
                </a:rPr>
                <a:t>Currently working part-time</a:t>
              </a:r>
              <a:endParaRPr b="1" sz="1200">
                <a:solidFill>
                  <a:srgbClr val="434343"/>
                </a:solidFill>
                <a:latin typeface="Comfortaa"/>
                <a:ea typeface="Comfortaa"/>
                <a:cs typeface="Comfortaa"/>
                <a:sym typeface="Comforta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333" name="Google Shape;333;p42"/>
          <p:cNvSpPr txBox="1"/>
          <p:nvPr>
            <p:ph idx="1" type="body"/>
          </p:nvPr>
        </p:nvSpPr>
        <p:spPr>
          <a:xfrm>
            <a:off x="311700" y="1152475"/>
            <a:ext cx="8520600" cy="2481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[1]	Cheng, X. 2021. Research on application of the feature transfer method based on fast R-CNN in smoke image recognition, Advances in Multimedia. 2021.</a:t>
            </a:r>
            <a:endParaRPr/>
          </a:p>
          <a:p>
            <a:pPr indent="0" lvl="0" marL="0" rtl="0" algn="l">
              <a:lnSpc>
                <a:spcPct val="115000"/>
              </a:lnSpc>
              <a:spcBef>
                <a:spcPts val="1000"/>
              </a:spcBef>
              <a:spcAft>
                <a:spcPts val="1000"/>
              </a:spcAft>
              <a:buNone/>
            </a:pPr>
            <a:r>
              <a:rPr lang="en"/>
              <a:t>[2]   Shamsoshoara, A., Afghah, F., Razi, A., Zheng, L., Fulé, P. Z., &amp; Blasch, E. (2021). Aerial imagery pile burn detection using Deep learning: The flame dataset. Computer Networks, 193, 108001. </a:t>
            </a:r>
            <a:r>
              <a:rPr lang="en" u="sng">
                <a:solidFill>
                  <a:schemeClr val="hlink"/>
                </a:solidFill>
                <a:hlinkClick r:id="rId3"/>
              </a:rPr>
              <a:t>https://doi.org/10.1016/j.comnet.2021.108001</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General Project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General Project Overview and Stakeholders</a:t>
            </a:r>
            <a:endParaRPr/>
          </a:p>
          <a:p>
            <a:pPr indent="0" lvl="0" marL="0" rtl="0" algn="l">
              <a:spcBef>
                <a:spcPts val="0"/>
              </a:spcBef>
              <a:spcAft>
                <a:spcPts val="0"/>
              </a:spcAft>
              <a:buNone/>
            </a:pPr>
            <a:r>
              <a:t/>
            </a:r>
            <a:endParaRPr/>
          </a:p>
        </p:txBody>
      </p:sp>
      <p:sp>
        <p:nvSpPr>
          <p:cNvPr id="102" name="Google Shape;102;p17"/>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fontScale="92500" lnSpcReduction="20000"/>
          </a:bodyPr>
          <a:lstStyle/>
          <a:p>
            <a:pPr indent="457200" lvl="0" marL="0" rtl="0" algn="l">
              <a:spcBef>
                <a:spcPts val="0"/>
              </a:spcBef>
              <a:spcAft>
                <a:spcPts val="0"/>
              </a:spcAft>
              <a:buNone/>
            </a:pPr>
            <a:r>
              <a:rPr lang="en"/>
              <a:t>Wildfires are some of the most unpredictable and disastrous natural phenomenons.  These blazes can span millions upon millions of acres, destroying everything in their path.  In our modern-day world, it has become imperative to find a better way to detect these catastrophes to minimize the damage being done across the </a:t>
            </a:r>
            <a:r>
              <a:rPr lang="en"/>
              <a:t>globe</a:t>
            </a:r>
            <a:r>
              <a:rPr lang="en"/>
              <a:t>.</a:t>
            </a:r>
            <a:endParaRPr/>
          </a:p>
          <a:p>
            <a:pPr indent="457200" lvl="0" marL="0" rtl="0" algn="l">
              <a:spcBef>
                <a:spcPts val="1200"/>
              </a:spcBef>
              <a:spcAft>
                <a:spcPts val="0"/>
              </a:spcAft>
              <a:buNone/>
            </a:pPr>
            <a:r>
              <a:rPr lang="en"/>
              <a:t>Our group, the Deep Learning Firefighters, aims to detect wildfires and their boundaries using computer vision techniques on aerial imageries. </a:t>
            </a:r>
            <a:endParaRPr/>
          </a:p>
          <a:p>
            <a:pPr indent="457200" lvl="0" marL="0" rtl="0" algn="l">
              <a:spcBef>
                <a:spcPts val="1200"/>
              </a:spcBef>
              <a:spcAft>
                <a:spcPts val="0"/>
              </a:spcAft>
              <a:buNone/>
            </a:pPr>
            <a:r>
              <a:rPr lang="en"/>
              <a:t>Stakeholders include the following:</a:t>
            </a:r>
            <a:endParaRPr/>
          </a:p>
          <a:p>
            <a:pPr indent="-334327" lvl="0" marL="914400" rtl="0" algn="l">
              <a:spcBef>
                <a:spcPts val="1200"/>
              </a:spcBef>
              <a:spcAft>
                <a:spcPts val="0"/>
              </a:spcAft>
              <a:buSzPct val="100000"/>
              <a:buChar char="-"/>
            </a:pPr>
            <a:r>
              <a:rPr lang="en"/>
              <a:t>Environmentalists: National park services, fire safety experts</a:t>
            </a:r>
            <a:endParaRPr/>
          </a:p>
          <a:p>
            <a:pPr indent="-334327" lvl="0" marL="914400" rtl="0" algn="l">
              <a:spcBef>
                <a:spcPts val="0"/>
              </a:spcBef>
              <a:spcAft>
                <a:spcPts val="0"/>
              </a:spcAft>
              <a:buSzPct val="100000"/>
              <a:buChar char="-"/>
            </a:pPr>
            <a:r>
              <a:rPr lang="en"/>
              <a:t>Government entities</a:t>
            </a:r>
            <a:endParaRPr/>
          </a:p>
          <a:p>
            <a:pPr indent="-334327" lvl="0" marL="914400" rtl="0" algn="l">
              <a:spcBef>
                <a:spcPts val="0"/>
              </a:spcBef>
              <a:spcAft>
                <a:spcPts val="0"/>
              </a:spcAft>
              <a:buSzPct val="100000"/>
              <a:buChar char="-"/>
            </a:pPr>
            <a:r>
              <a:rPr lang="en"/>
              <a:t>Individuals: computer scientists, data analysts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Datasets of Interest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FLAME 1 Dataset: Overview </a:t>
            </a:r>
            <a:endParaRPr/>
          </a:p>
        </p:txBody>
      </p:sp>
      <p:graphicFrame>
        <p:nvGraphicFramePr>
          <p:cNvPr id="113" name="Google Shape;113;p19"/>
          <p:cNvGraphicFramePr/>
          <p:nvPr/>
        </p:nvGraphicFramePr>
        <p:xfrm>
          <a:off x="179250" y="1073031"/>
          <a:ext cx="3000000" cy="3000000"/>
        </p:xfrm>
        <a:graphic>
          <a:graphicData uri="http://schemas.openxmlformats.org/drawingml/2006/table">
            <a:tbl>
              <a:tblPr>
                <a:noFill/>
                <a:tableStyleId>{A64D7362-0A45-4DCB-978D-C427EB07353A}</a:tableStyleId>
              </a:tblPr>
              <a:tblGrid>
                <a:gridCol w="3913050"/>
                <a:gridCol w="1069050"/>
                <a:gridCol w="3803400"/>
              </a:tblGrid>
              <a:tr h="386000">
                <a:tc>
                  <a:txBody>
                    <a:bodyPr/>
                    <a:lstStyle/>
                    <a:p>
                      <a:pPr indent="0" lvl="0" marL="0" rtl="0" algn="l">
                        <a:spcBef>
                          <a:spcPts val="0"/>
                        </a:spcBef>
                        <a:spcAft>
                          <a:spcPts val="0"/>
                        </a:spcAft>
                        <a:buNone/>
                      </a:pPr>
                      <a:r>
                        <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b="1" lang="en">
                          <a:solidFill>
                            <a:schemeClr val="lt1"/>
                          </a:solidFill>
                          <a:latin typeface="Comfortaa"/>
                          <a:ea typeface="Comfortaa"/>
                          <a:cs typeface="Comfortaa"/>
                          <a:sym typeface="Comfortaa"/>
                        </a:rPr>
                        <a:t>File Type</a:t>
                      </a:r>
                      <a:endParaRPr b="1">
                        <a:solidFill>
                          <a:schemeClr val="lt1"/>
                        </a:solidFill>
                        <a:latin typeface="Comfortaa"/>
                        <a:ea typeface="Comfortaa"/>
                        <a:cs typeface="Comfortaa"/>
                        <a:sym typeface="Comfortaa"/>
                      </a:endParaRPr>
                    </a:p>
                  </a:txBody>
                  <a:tcPr marT="91425" marB="91425" marR="91425" marL="91425">
                    <a:solidFill>
                      <a:srgbClr val="104722"/>
                    </a:solidFill>
                  </a:tcPr>
                </a:tc>
                <a:tc>
                  <a:txBody>
                    <a:bodyPr/>
                    <a:lstStyle/>
                    <a:p>
                      <a:pPr indent="0" lvl="0" marL="0" rtl="0" algn="l">
                        <a:spcBef>
                          <a:spcPts val="0"/>
                        </a:spcBef>
                        <a:spcAft>
                          <a:spcPts val="0"/>
                        </a:spcAft>
                        <a:buNone/>
                      </a:pPr>
                      <a:r>
                        <a:rPr b="1" lang="en">
                          <a:solidFill>
                            <a:schemeClr val="lt1"/>
                          </a:solidFill>
                          <a:latin typeface="Comfortaa"/>
                          <a:ea typeface="Comfortaa"/>
                          <a:cs typeface="Comfortaa"/>
                          <a:sym typeface="Comfortaa"/>
                        </a:rPr>
                        <a:t>Description</a:t>
                      </a:r>
                      <a:endParaRPr b="1">
                        <a:solidFill>
                          <a:schemeClr val="lt1"/>
                        </a:solidFill>
                        <a:latin typeface="Comfortaa"/>
                        <a:ea typeface="Comfortaa"/>
                        <a:cs typeface="Comfortaa"/>
                        <a:sym typeface="Comfortaa"/>
                      </a:endParaRPr>
                    </a:p>
                  </a:txBody>
                  <a:tcPr marT="91425" marB="91425" marR="91425" marL="91425">
                    <a:solidFill>
                      <a:srgbClr val="104722"/>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Raw Video (All)</a:t>
                      </a:r>
                      <a:endParaRPr b="1" sz="1200">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MP4</a:t>
                      </a:r>
                      <a:endParaRPr sz="1200">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966s f</a:t>
                      </a:r>
                      <a:r>
                        <a:rPr lang="en" sz="1000">
                          <a:solidFill>
                            <a:schemeClr val="dk1"/>
                          </a:solidFill>
                          <a:latin typeface="Comfortaa"/>
                          <a:ea typeface="Comfortaa"/>
                          <a:cs typeface="Comfortaa"/>
                          <a:sym typeface="Comfortaa"/>
                        </a:rPr>
                        <a:t>ootage from Zenmuse X4S camera</a:t>
                      </a:r>
                      <a:endParaRPr sz="1000">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Raw Video (Specific Burn Patch)</a:t>
                      </a:r>
                      <a:endParaRPr b="1"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MP4</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400</a:t>
                      </a:r>
                      <a:r>
                        <a:rPr lang="en" sz="1000">
                          <a:solidFill>
                            <a:schemeClr val="dk1"/>
                          </a:solidFill>
                          <a:latin typeface="Comfortaa"/>
                          <a:ea typeface="Comfortaa"/>
                          <a:cs typeface="Comfortaa"/>
                          <a:sym typeface="Comfortaa"/>
                        </a:rPr>
                        <a:t>s</a:t>
                      </a:r>
                      <a:r>
                        <a:rPr lang="en" sz="1000">
                          <a:solidFill>
                            <a:schemeClr val="dk1"/>
                          </a:solidFill>
                          <a:latin typeface="Comfortaa"/>
                          <a:ea typeface="Comfortaa"/>
                          <a:cs typeface="Comfortaa"/>
                          <a:sym typeface="Comfortaa"/>
                        </a:rPr>
                        <a:t> footage from Zenmuse X4S camera</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Raw Video (thermal - White Hot)</a:t>
                      </a:r>
                      <a:endParaRPr b="1"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MOV</a:t>
                      </a:r>
                      <a:endParaRPr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89s footage </a:t>
                      </a:r>
                      <a:r>
                        <a:rPr lang="en" sz="1000">
                          <a:solidFill>
                            <a:schemeClr val="dk1"/>
                          </a:solidFill>
                          <a:latin typeface="Comfortaa"/>
                          <a:ea typeface="Comfortaa"/>
                          <a:cs typeface="Comfortaa"/>
                          <a:sym typeface="Comfortaa"/>
                        </a:rPr>
                        <a:t>from FLIR Vue Pro R thermal camera</a:t>
                      </a:r>
                      <a:endParaRPr sz="1000">
                        <a:solidFill>
                          <a:schemeClr val="dk1"/>
                        </a:solidFill>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Raw Video (thermal - Green Hot)</a:t>
                      </a:r>
                      <a:endParaRPr b="1"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MOV</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305s </a:t>
                      </a:r>
                      <a:r>
                        <a:rPr lang="en" sz="1000">
                          <a:solidFill>
                            <a:schemeClr val="dk1"/>
                          </a:solidFill>
                          <a:latin typeface="Comfortaa"/>
                          <a:ea typeface="Comfortaa"/>
                          <a:cs typeface="Comfortaa"/>
                          <a:sym typeface="Comfortaa"/>
                        </a:rPr>
                        <a:t>from FLIR Vue Pro R thermal camera</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Raw Video (thermal fusion)</a:t>
                      </a:r>
                      <a:endParaRPr b="1"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MOV</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25-min footage from FLIR Vue Pro R thermal camera</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Raw Video (Phantom Drone)</a:t>
                      </a:r>
                      <a:endParaRPr b="1"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MOV</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17-min footage from DJI Phantom 3 camera</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Training / Validation Images (Classification)</a:t>
                      </a:r>
                      <a:endParaRPr b="1"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JPG</a:t>
                      </a:r>
                      <a:endParaRPr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39,375 frames, either “Fire” or “No Fire”</a:t>
                      </a:r>
                      <a:endParaRPr sz="10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Test Images (Classification)</a:t>
                      </a:r>
                      <a:endParaRPr b="1" sz="1200">
                        <a:latin typeface="Comfortaa"/>
                        <a:ea typeface="Comfortaa"/>
                        <a:cs typeface="Comfortaa"/>
                        <a:sym typeface="Comfortaa"/>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JPG</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8,617 frames, either “FIre” or “No Fire”</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Images (Segmentation)</a:t>
                      </a:r>
                      <a:endParaRPr b="1" sz="1200">
                        <a:latin typeface="Comfortaa"/>
                        <a:ea typeface="Comfortaa"/>
                        <a:cs typeface="Comfortaa"/>
                        <a:sym typeface="Comfortaa"/>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JPG</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2,003 frames for Train / Test / Val</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Comfortaa"/>
                          <a:ea typeface="Comfortaa"/>
                          <a:cs typeface="Comfortaa"/>
                          <a:sym typeface="Comfortaa"/>
                        </a:rPr>
                        <a:t>Masks Annotation (Segmentation)</a:t>
                      </a:r>
                      <a:endParaRPr b="1"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JPG</a:t>
                      </a:r>
                      <a:endParaRPr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2,003 ground truth mask frames for Train / Test / Val</a:t>
                      </a:r>
                      <a:endParaRPr sz="1000">
                        <a:solidFill>
                          <a:schemeClr val="dk1"/>
                        </a:solidFill>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solidFill>
                      <a:schemeClr val="lt1"/>
                    </a:solidFill>
                  </a:tcPr>
                </a:tc>
              </a:tr>
            </a:tbl>
          </a:graphicData>
        </a:graphic>
      </p:graphicFrame>
      <p:sp>
        <p:nvSpPr>
          <p:cNvPr id="114" name="Google Shape;114;p19"/>
          <p:cNvSpPr/>
          <p:nvPr/>
        </p:nvSpPr>
        <p:spPr>
          <a:xfrm>
            <a:off x="172200" y="3663623"/>
            <a:ext cx="8799600" cy="146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FLAME 1 Dataset Examples</a:t>
            </a:r>
            <a:endParaRPr/>
          </a:p>
        </p:txBody>
      </p:sp>
      <p:pic>
        <p:nvPicPr>
          <p:cNvPr id="120" name="Google Shape;120;p20"/>
          <p:cNvPicPr preferRelativeResize="0"/>
          <p:nvPr/>
        </p:nvPicPr>
        <p:blipFill>
          <a:blip r:embed="rId3">
            <a:alphaModFix/>
          </a:blip>
          <a:stretch>
            <a:fillRect/>
          </a:stretch>
        </p:blipFill>
        <p:spPr>
          <a:xfrm>
            <a:off x="191925" y="1602800"/>
            <a:ext cx="2725050" cy="2678525"/>
          </a:xfrm>
          <a:prstGeom prst="rect">
            <a:avLst/>
          </a:prstGeom>
          <a:noFill/>
          <a:ln>
            <a:noFill/>
          </a:ln>
        </p:spPr>
      </p:pic>
      <p:sp>
        <p:nvSpPr>
          <p:cNvPr id="121" name="Google Shape;121;p20"/>
          <p:cNvSpPr/>
          <p:nvPr/>
        </p:nvSpPr>
        <p:spPr>
          <a:xfrm>
            <a:off x="191925" y="1111194"/>
            <a:ext cx="27249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Thumbnail Overview </a:t>
            </a:r>
            <a:endParaRPr b="1" sz="1600">
              <a:solidFill>
                <a:schemeClr val="lt1"/>
              </a:solidFill>
              <a:latin typeface="Comfortaa"/>
              <a:ea typeface="Comfortaa"/>
              <a:cs typeface="Comfortaa"/>
              <a:sym typeface="Comfortaa"/>
            </a:endParaRPr>
          </a:p>
        </p:txBody>
      </p:sp>
      <p:sp>
        <p:nvSpPr>
          <p:cNvPr id="122" name="Google Shape;122;p20"/>
          <p:cNvSpPr txBox="1"/>
          <p:nvPr/>
        </p:nvSpPr>
        <p:spPr>
          <a:xfrm>
            <a:off x="3300825" y="4333250"/>
            <a:ext cx="26196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000">
                <a:latin typeface="Comfortaa"/>
                <a:ea typeface="Comfortaa"/>
                <a:cs typeface="Comfortaa"/>
                <a:sym typeface="Comfortaa"/>
              </a:rPr>
              <a:t>Labeled “FIRE” in Training Set</a:t>
            </a:r>
            <a:endParaRPr sz="1000">
              <a:latin typeface="Comfortaa"/>
              <a:ea typeface="Comfortaa"/>
              <a:cs typeface="Comfortaa"/>
              <a:sym typeface="Comfortaa"/>
            </a:endParaRPr>
          </a:p>
        </p:txBody>
      </p:sp>
      <p:sp>
        <p:nvSpPr>
          <p:cNvPr id="123" name="Google Shape;123;p20"/>
          <p:cNvSpPr txBox="1"/>
          <p:nvPr/>
        </p:nvSpPr>
        <p:spPr>
          <a:xfrm>
            <a:off x="6304375" y="4333250"/>
            <a:ext cx="26196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000">
                <a:latin typeface="Comfortaa"/>
                <a:ea typeface="Comfortaa"/>
                <a:cs typeface="Comfortaa"/>
                <a:sym typeface="Comfortaa"/>
              </a:rPr>
              <a:t>Labeled “NO FIRE” in Training Set</a:t>
            </a:r>
            <a:endParaRPr sz="1000">
              <a:latin typeface="Comfortaa"/>
              <a:ea typeface="Comfortaa"/>
              <a:cs typeface="Comfortaa"/>
              <a:sym typeface="Comfortaa"/>
            </a:endParaRPr>
          </a:p>
        </p:txBody>
      </p:sp>
      <p:sp>
        <p:nvSpPr>
          <p:cNvPr id="124" name="Google Shape;124;p20"/>
          <p:cNvSpPr/>
          <p:nvPr/>
        </p:nvSpPr>
        <p:spPr>
          <a:xfrm>
            <a:off x="3300825" y="1111200"/>
            <a:ext cx="5623200" cy="405000"/>
          </a:xfrm>
          <a:prstGeom prst="rect">
            <a:avLst/>
          </a:prstGeom>
          <a:solidFill>
            <a:srgbClr val="1047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“FIRE” vs. “NO FIRE” Images</a:t>
            </a:r>
            <a:endParaRPr b="1" sz="1600">
              <a:solidFill>
                <a:schemeClr val="lt1"/>
              </a:solidFill>
              <a:latin typeface="Comfortaa"/>
              <a:ea typeface="Comfortaa"/>
              <a:cs typeface="Comfortaa"/>
              <a:sym typeface="Comfortaa"/>
            </a:endParaRPr>
          </a:p>
        </p:txBody>
      </p:sp>
      <p:sp>
        <p:nvSpPr>
          <p:cNvPr id="125" name="Google Shape;125;p20"/>
          <p:cNvSpPr txBox="1"/>
          <p:nvPr/>
        </p:nvSpPr>
        <p:spPr>
          <a:xfrm>
            <a:off x="244575" y="4333250"/>
            <a:ext cx="26196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000">
                <a:latin typeface="Comfortaa"/>
                <a:ea typeface="Comfortaa"/>
                <a:cs typeface="Comfortaa"/>
                <a:sym typeface="Comfortaa"/>
              </a:rPr>
              <a:t>Collection of screenshots of different aspects of dataset in one thumbnail</a:t>
            </a:r>
            <a:endParaRPr sz="1000">
              <a:latin typeface="Comfortaa"/>
              <a:ea typeface="Comfortaa"/>
              <a:cs typeface="Comfortaa"/>
              <a:sym typeface="Comfortaa"/>
            </a:endParaRPr>
          </a:p>
        </p:txBody>
      </p:sp>
      <p:pic>
        <p:nvPicPr>
          <p:cNvPr id="126" name="Google Shape;126;p20"/>
          <p:cNvPicPr preferRelativeResize="0"/>
          <p:nvPr/>
        </p:nvPicPr>
        <p:blipFill>
          <a:blip r:embed="rId4">
            <a:alphaModFix/>
          </a:blip>
          <a:stretch>
            <a:fillRect/>
          </a:stretch>
        </p:blipFill>
        <p:spPr>
          <a:xfrm>
            <a:off x="3300825" y="1609675"/>
            <a:ext cx="2725050" cy="2725050"/>
          </a:xfrm>
          <a:prstGeom prst="rect">
            <a:avLst/>
          </a:prstGeom>
          <a:noFill/>
          <a:ln>
            <a:noFill/>
          </a:ln>
        </p:spPr>
      </p:pic>
      <p:pic>
        <p:nvPicPr>
          <p:cNvPr id="127" name="Google Shape;127;p20"/>
          <p:cNvPicPr preferRelativeResize="0"/>
          <p:nvPr/>
        </p:nvPicPr>
        <p:blipFill>
          <a:blip r:embed="rId5">
            <a:alphaModFix/>
          </a:blip>
          <a:stretch>
            <a:fillRect/>
          </a:stretch>
        </p:blipFill>
        <p:spPr>
          <a:xfrm>
            <a:off x="6198975" y="1609675"/>
            <a:ext cx="2725050" cy="272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FLAME</a:t>
            </a:r>
            <a:r>
              <a:rPr lang="en"/>
              <a:t> 2 Dataset: Overview</a:t>
            </a:r>
            <a:endParaRPr/>
          </a:p>
        </p:txBody>
      </p:sp>
      <p:graphicFrame>
        <p:nvGraphicFramePr>
          <p:cNvPr id="133" name="Google Shape;133;p21"/>
          <p:cNvGraphicFramePr/>
          <p:nvPr/>
        </p:nvGraphicFramePr>
        <p:xfrm>
          <a:off x="179250" y="1073031"/>
          <a:ext cx="3000000" cy="3000000"/>
        </p:xfrm>
        <a:graphic>
          <a:graphicData uri="http://schemas.openxmlformats.org/drawingml/2006/table">
            <a:tbl>
              <a:tblPr>
                <a:noFill/>
                <a:tableStyleId>{A64D7362-0A45-4DCB-978D-C427EB07353A}</a:tableStyleId>
              </a:tblPr>
              <a:tblGrid>
                <a:gridCol w="3913050"/>
                <a:gridCol w="1069050"/>
                <a:gridCol w="3803400"/>
              </a:tblGrid>
              <a:tr h="386000">
                <a:tc>
                  <a:txBody>
                    <a:bodyPr/>
                    <a:lstStyle/>
                    <a:p>
                      <a:pPr indent="0" lvl="0" marL="0" rtl="0" algn="l">
                        <a:spcBef>
                          <a:spcPts val="0"/>
                        </a:spcBef>
                        <a:spcAft>
                          <a:spcPts val="0"/>
                        </a:spcAft>
                        <a:buNone/>
                      </a:pPr>
                      <a:r>
                        <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b="1" lang="en">
                          <a:solidFill>
                            <a:schemeClr val="lt1"/>
                          </a:solidFill>
                          <a:latin typeface="Comfortaa"/>
                          <a:ea typeface="Comfortaa"/>
                          <a:cs typeface="Comfortaa"/>
                          <a:sym typeface="Comfortaa"/>
                        </a:rPr>
                        <a:t>File Type</a:t>
                      </a:r>
                      <a:endParaRPr b="1">
                        <a:solidFill>
                          <a:schemeClr val="lt1"/>
                        </a:solidFill>
                        <a:latin typeface="Comfortaa"/>
                        <a:ea typeface="Comfortaa"/>
                        <a:cs typeface="Comfortaa"/>
                        <a:sym typeface="Comfortaa"/>
                      </a:endParaRPr>
                    </a:p>
                  </a:txBody>
                  <a:tcPr marT="91425" marB="91425" marR="91425" marL="91425">
                    <a:solidFill>
                      <a:srgbClr val="104722"/>
                    </a:solidFill>
                  </a:tcPr>
                </a:tc>
                <a:tc>
                  <a:txBody>
                    <a:bodyPr/>
                    <a:lstStyle/>
                    <a:p>
                      <a:pPr indent="0" lvl="0" marL="0" rtl="0" algn="l">
                        <a:spcBef>
                          <a:spcPts val="0"/>
                        </a:spcBef>
                        <a:spcAft>
                          <a:spcPts val="0"/>
                        </a:spcAft>
                        <a:buNone/>
                      </a:pPr>
                      <a:r>
                        <a:rPr b="1" lang="en">
                          <a:solidFill>
                            <a:schemeClr val="lt1"/>
                          </a:solidFill>
                          <a:latin typeface="Comfortaa"/>
                          <a:ea typeface="Comfortaa"/>
                          <a:cs typeface="Comfortaa"/>
                          <a:sym typeface="Comfortaa"/>
                        </a:rPr>
                        <a:t>Description</a:t>
                      </a:r>
                      <a:endParaRPr b="1">
                        <a:solidFill>
                          <a:schemeClr val="lt1"/>
                        </a:solidFill>
                        <a:latin typeface="Comfortaa"/>
                        <a:ea typeface="Comfortaa"/>
                        <a:cs typeface="Comfortaa"/>
                        <a:sym typeface="Comfortaa"/>
                      </a:endParaRPr>
                    </a:p>
                  </a:txBody>
                  <a:tcPr marT="91425" marB="91425" marR="91425" marL="91425">
                    <a:solidFill>
                      <a:srgbClr val="104722"/>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Video Pairs #1-7</a:t>
                      </a:r>
                      <a:endParaRPr b="1" sz="1200">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MP4</a:t>
                      </a:r>
                      <a:endParaRPr sz="1200">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Side-by-Side RGB/IR footage from Mavic 2 Enterprise Advanced dual RGB/IR camera</a:t>
                      </a:r>
                      <a:endParaRPr sz="1000">
                        <a:latin typeface="Comfortaa"/>
                        <a:ea typeface="Comfortaa"/>
                        <a:cs typeface="Comfortaa"/>
                        <a:sym typeface="Comfortaa"/>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Original Resolution Frame Pairs</a:t>
                      </a:r>
                      <a:endParaRPr b="1"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JPG</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53,541 side-by-side RGB/IR frame pairs extracted from videos of varying sizes. Labeled with “Fire/NoFire” and “Smoke/NoSmoke”.</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254p Frame Pairs</a:t>
                      </a:r>
                      <a:endParaRPr b="1"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JPG</a:t>
                      </a:r>
                      <a:endParaRPr sz="1200">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Same as above, but scaled to 254 x 254 and cropped so that RGB/IR frame pairs are similar in Field of View</a:t>
                      </a:r>
                      <a:endParaRPr sz="1000">
                        <a:solidFill>
                          <a:schemeClr val="dk1"/>
                        </a:solidFill>
                        <a:latin typeface="Comfortaa"/>
                        <a:ea typeface="Comfortaa"/>
                        <a:cs typeface="Comfortaa"/>
                        <a:sym typeface="Comforta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57550">
                <a:tc>
                  <a:txBody>
                    <a:bodyPr/>
                    <a:lstStyle/>
                    <a:p>
                      <a:pPr indent="0" lvl="0" marL="0" rtl="0" algn="l">
                        <a:spcBef>
                          <a:spcPts val="0"/>
                        </a:spcBef>
                        <a:spcAft>
                          <a:spcPts val="0"/>
                        </a:spcAft>
                        <a:buNone/>
                      </a:pPr>
                      <a:r>
                        <a:rPr b="1" lang="en" sz="1200">
                          <a:latin typeface="Comfortaa"/>
                          <a:ea typeface="Comfortaa"/>
                          <a:cs typeface="Comfortaa"/>
                          <a:sym typeface="Comfortaa"/>
                        </a:rPr>
                        <a:t>Frame Pair Labels</a:t>
                      </a:r>
                      <a:endParaRPr b="1"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Comfortaa"/>
                          <a:ea typeface="Comfortaa"/>
                          <a:cs typeface="Comfortaa"/>
                          <a:sym typeface="Comfortaa"/>
                        </a:rPr>
                        <a:t>TXT</a:t>
                      </a:r>
                      <a:endParaRPr sz="1200">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latin typeface="Comfortaa"/>
                          <a:ea typeface="Comfortaa"/>
                          <a:cs typeface="Comfortaa"/>
                          <a:sym typeface="Comfortaa"/>
                        </a:rPr>
                        <a:t>Outlines “Fire/NoFire” and “Smoke/NoSmoke” labels for frame pairs</a:t>
                      </a:r>
                      <a:endParaRPr sz="1000">
                        <a:solidFill>
                          <a:schemeClr val="dk1"/>
                        </a:solidFill>
                        <a:latin typeface="Comfortaa"/>
                        <a:ea typeface="Comfortaa"/>
                        <a:cs typeface="Comfortaa"/>
                        <a:sym typeface="Comforta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134" name="Google Shape;134;p21"/>
          <p:cNvSpPr txBox="1"/>
          <p:nvPr/>
        </p:nvSpPr>
        <p:spPr>
          <a:xfrm>
            <a:off x="179250" y="3581825"/>
            <a:ext cx="8785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mfortaa"/>
                <a:ea typeface="Comfortaa"/>
                <a:cs typeface="Comfortaa"/>
                <a:sym typeface="Comfortaa"/>
              </a:rPr>
              <a:t>Note: Supplementary materials include…</a:t>
            </a:r>
            <a:endParaRPr sz="1000">
              <a:latin typeface="Comfortaa"/>
              <a:ea typeface="Comfortaa"/>
              <a:cs typeface="Comfortaa"/>
              <a:sym typeface="Comfortaa"/>
            </a:endParaRPr>
          </a:p>
          <a:p>
            <a:pPr indent="-292100" lvl="0" marL="457200" rtl="0" algn="l">
              <a:lnSpc>
                <a:spcPct val="115000"/>
              </a:lnSpc>
              <a:spcBef>
                <a:spcPts val="0"/>
              </a:spcBef>
              <a:spcAft>
                <a:spcPts val="0"/>
              </a:spcAft>
              <a:buClr>
                <a:schemeClr val="dk1"/>
              </a:buClr>
              <a:buSzPts val="1000"/>
              <a:buFont typeface="Comfortaa"/>
              <a:buChar char="●"/>
            </a:pPr>
            <a:r>
              <a:rPr lang="en" sz="1000">
                <a:solidFill>
                  <a:schemeClr val="dk1"/>
                </a:solidFill>
                <a:latin typeface="Comfortaa"/>
                <a:ea typeface="Comfortaa"/>
                <a:cs typeface="Comfortaa"/>
                <a:sym typeface="Comfortaa"/>
              </a:rPr>
              <a:t>README.txt / README.pdf</a:t>
            </a:r>
            <a:endParaRPr sz="1000">
              <a:solidFill>
                <a:schemeClr val="dk1"/>
              </a:solidFill>
              <a:latin typeface="Comfortaa"/>
              <a:ea typeface="Comfortaa"/>
              <a:cs typeface="Comfortaa"/>
              <a:sym typeface="Comfortaa"/>
            </a:endParaRPr>
          </a:p>
          <a:p>
            <a:pPr indent="-292100" lvl="0" marL="457200" rtl="0" algn="l">
              <a:lnSpc>
                <a:spcPct val="115000"/>
              </a:lnSpc>
              <a:spcBef>
                <a:spcPts val="0"/>
              </a:spcBef>
              <a:spcAft>
                <a:spcPts val="0"/>
              </a:spcAft>
              <a:buClr>
                <a:schemeClr val="dk1"/>
              </a:buClr>
              <a:buSzPts val="1000"/>
              <a:buFont typeface="Comfortaa"/>
              <a:buChar char="●"/>
            </a:pPr>
            <a:r>
              <a:rPr lang="en" sz="1000">
                <a:solidFill>
                  <a:schemeClr val="dk1"/>
                </a:solidFill>
                <a:latin typeface="Comfortaa"/>
                <a:ea typeface="Comfortaa"/>
                <a:cs typeface="Comfortaa"/>
                <a:sym typeface="Comfortaa"/>
              </a:rPr>
              <a:t>Burn Plan</a:t>
            </a:r>
            <a:endParaRPr sz="1000">
              <a:solidFill>
                <a:schemeClr val="dk1"/>
              </a:solidFill>
              <a:latin typeface="Comfortaa"/>
              <a:ea typeface="Comfortaa"/>
              <a:cs typeface="Comfortaa"/>
              <a:sym typeface="Comfortaa"/>
            </a:endParaRPr>
          </a:p>
          <a:p>
            <a:pPr indent="-292100" lvl="0" marL="457200" rtl="0" algn="l">
              <a:lnSpc>
                <a:spcPct val="115000"/>
              </a:lnSpc>
              <a:spcBef>
                <a:spcPts val="0"/>
              </a:spcBef>
              <a:spcAft>
                <a:spcPts val="0"/>
              </a:spcAft>
              <a:buClr>
                <a:schemeClr val="dk1"/>
              </a:buClr>
              <a:buSzPts val="1000"/>
              <a:buFont typeface="Comfortaa"/>
              <a:buChar char="●"/>
            </a:pPr>
            <a:r>
              <a:rPr lang="en" sz="1000">
                <a:solidFill>
                  <a:schemeClr val="dk1"/>
                </a:solidFill>
                <a:latin typeface="Comfortaa"/>
                <a:ea typeface="Comfortaa"/>
                <a:cs typeface="Comfortaa"/>
                <a:sym typeface="Comfortaa"/>
              </a:rPr>
              <a:t>RGB Pointcloud.laz</a:t>
            </a:r>
            <a:endParaRPr sz="1000">
              <a:solidFill>
                <a:schemeClr val="dk1"/>
              </a:solidFill>
              <a:latin typeface="Comfortaa"/>
              <a:ea typeface="Comfortaa"/>
              <a:cs typeface="Comfortaa"/>
              <a:sym typeface="Comfortaa"/>
            </a:endParaRPr>
          </a:p>
          <a:p>
            <a:pPr indent="-292100" lvl="0" marL="457200" rtl="0" algn="l">
              <a:lnSpc>
                <a:spcPct val="115000"/>
              </a:lnSpc>
              <a:spcBef>
                <a:spcPts val="0"/>
              </a:spcBef>
              <a:spcAft>
                <a:spcPts val="0"/>
              </a:spcAft>
              <a:buClr>
                <a:schemeClr val="dk1"/>
              </a:buClr>
              <a:buSzPts val="1000"/>
              <a:buFont typeface="Comfortaa"/>
              <a:buChar char="●"/>
            </a:pPr>
            <a:r>
              <a:rPr lang="en" sz="1000">
                <a:solidFill>
                  <a:schemeClr val="dk1"/>
                </a:solidFill>
                <a:latin typeface="Comfortaa"/>
                <a:ea typeface="Comfortaa"/>
                <a:cs typeface="Comfortaa"/>
                <a:sym typeface="Comfortaa"/>
              </a:rPr>
              <a:t>RGB Orthomosaic.jpg</a:t>
            </a:r>
            <a:endParaRPr sz="1000">
              <a:solidFill>
                <a:schemeClr val="dk1"/>
              </a:solidFill>
              <a:latin typeface="Comfortaa"/>
              <a:ea typeface="Comfortaa"/>
              <a:cs typeface="Comfortaa"/>
              <a:sym typeface="Comfortaa"/>
            </a:endParaRPr>
          </a:p>
          <a:p>
            <a:pPr indent="-292100" lvl="0" marL="457200" rtl="0" algn="l">
              <a:lnSpc>
                <a:spcPct val="115000"/>
              </a:lnSpc>
              <a:spcBef>
                <a:spcPts val="0"/>
              </a:spcBef>
              <a:spcAft>
                <a:spcPts val="0"/>
              </a:spcAft>
              <a:buClr>
                <a:schemeClr val="dk1"/>
              </a:buClr>
              <a:buSzPts val="1000"/>
              <a:buFont typeface="Comfortaa"/>
              <a:buChar char="●"/>
            </a:pPr>
            <a:r>
              <a:rPr lang="en" sz="1000">
                <a:solidFill>
                  <a:schemeClr val="dk1"/>
                </a:solidFill>
                <a:latin typeface="Comfortaa"/>
                <a:ea typeface="Comfortaa"/>
                <a:cs typeface="Comfortaa"/>
                <a:sym typeface="Comfortaa"/>
              </a:rPr>
              <a:t>Weather Forecast.jpg</a:t>
            </a:r>
            <a:endParaRPr sz="1000">
              <a:solidFill>
                <a:schemeClr val="dk1"/>
              </a:solidFill>
              <a:latin typeface="Comfortaa"/>
              <a:ea typeface="Comfortaa"/>
              <a:cs typeface="Comfortaa"/>
              <a:sym typeface="Comfortaa"/>
            </a:endParaRPr>
          </a:p>
          <a:p>
            <a:pPr indent="-292100" lvl="0" marL="457200" rtl="0" algn="l">
              <a:lnSpc>
                <a:spcPct val="115000"/>
              </a:lnSpc>
              <a:spcBef>
                <a:spcPts val="0"/>
              </a:spcBef>
              <a:spcAft>
                <a:spcPts val="0"/>
              </a:spcAft>
              <a:buClr>
                <a:schemeClr val="dk1"/>
              </a:buClr>
              <a:buSzPts val="1000"/>
              <a:buFont typeface="Comfortaa"/>
              <a:buChar char="●"/>
            </a:pPr>
            <a:r>
              <a:rPr lang="en" sz="1000">
                <a:solidFill>
                  <a:schemeClr val="dk1"/>
                </a:solidFill>
                <a:latin typeface="Comfortaa"/>
                <a:ea typeface="Comfortaa"/>
                <a:cs typeface="Comfortaa"/>
                <a:sym typeface="Comfortaa"/>
              </a:rPr>
              <a:t>RGB Preburn Video 1.MP4</a:t>
            </a:r>
            <a:endParaRPr sz="1000">
              <a:solidFill>
                <a:schemeClr val="dk1"/>
              </a:solidFill>
              <a:latin typeface="Comfortaa"/>
              <a:ea typeface="Comfortaa"/>
              <a:cs typeface="Comfortaa"/>
              <a:sym typeface="Comfortaa"/>
            </a:endParaRPr>
          </a:p>
          <a:p>
            <a:pPr indent="-292100" lvl="0" marL="457200" rtl="0" algn="l">
              <a:lnSpc>
                <a:spcPct val="115000"/>
              </a:lnSpc>
              <a:spcBef>
                <a:spcPts val="0"/>
              </a:spcBef>
              <a:spcAft>
                <a:spcPts val="0"/>
              </a:spcAft>
              <a:buClr>
                <a:schemeClr val="dk1"/>
              </a:buClr>
              <a:buSzPts val="1000"/>
              <a:buFont typeface="Comfortaa"/>
              <a:buChar char="●"/>
            </a:pPr>
            <a:r>
              <a:rPr lang="en" sz="1000">
                <a:solidFill>
                  <a:schemeClr val="dk1"/>
                </a:solidFill>
                <a:latin typeface="Comfortaa"/>
                <a:ea typeface="Comfortaa"/>
                <a:cs typeface="Comfortaa"/>
                <a:sym typeface="Comfortaa"/>
              </a:rPr>
              <a:t>RGB Preburn Video 2.MP4</a:t>
            </a:r>
            <a:endParaRPr sz="10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