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8" r:id="rId2"/>
    <p:sldId id="256" r:id="rId3"/>
    <p:sldId id="268" r:id="rId4"/>
    <p:sldId id="269" r:id="rId5"/>
    <p:sldId id="270" r:id="rId6"/>
    <p:sldId id="271" r:id="rId7"/>
    <p:sldId id="279" r:id="rId8"/>
    <p:sldId id="283" r:id="rId9"/>
    <p:sldId id="259" r:id="rId10"/>
    <p:sldId id="265" r:id="rId11"/>
    <p:sldId id="266" r:id="rId12"/>
    <p:sldId id="280" r:id="rId13"/>
    <p:sldId id="284" r:id="rId14"/>
    <p:sldId id="267" r:id="rId15"/>
    <p:sldId id="273" r:id="rId16"/>
    <p:sldId id="274" r:id="rId17"/>
    <p:sldId id="285" r:id="rId18"/>
    <p:sldId id="286" r:id="rId19"/>
    <p:sldId id="287" r:id="rId20"/>
    <p:sldId id="260" r:id="rId21"/>
    <p:sldId id="288" r:id="rId22"/>
    <p:sldId id="261" r:id="rId23"/>
    <p:sldId id="289" r:id="rId24"/>
    <p:sldId id="262" r:id="rId25"/>
    <p:sldId id="290" r:id="rId26"/>
    <p:sldId id="275" r:id="rId27"/>
    <p:sldId id="277" r:id="rId28"/>
    <p:sldId id="264" r:id="rId29"/>
    <p:sldId id="27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777" autoAdjust="0"/>
  </p:normalViewPr>
  <p:slideViewPr>
    <p:cSldViewPr snapToGrid="0">
      <p:cViewPr varScale="1">
        <p:scale>
          <a:sx n="102" d="100"/>
          <a:sy n="102" d="100"/>
        </p:scale>
        <p:origin x="8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7C06C0-A592-484F-973A-F34EAA63F91D}" type="datetimeFigureOut">
              <a:rPr lang="en-US" smtClean="0"/>
              <a:t>3/19/2020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069AF-1955-4D29-B422-A30A3ADDC425}" type="slidenum">
              <a:rPr lang="en-US" smtClean="0"/>
              <a:t>‹#›</a:t>
            </a:fld>
            <a:endParaRPr lang="en-US"/>
          </a:p>
        </p:txBody>
      </p:sp>
    </p:spTree>
    <p:extLst>
      <p:ext uri="{BB962C8B-B14F-4D97-AF65-F5344CB8AC3E}">
        <p14:creationId xmlns:p14="http://schemas.microsoft.com/office/powerpoint/2010/main" val="424240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past, we used to store data in large servers, but some algorithms require in memory computations. Over time, we cannot keep scaling our machines up, we need to scale them out. The cost of doing this locally becomes too large</a:t>
            </a:r>
          </a:p>
          <a:p>
            <a:r>
              <a:rPr lang="en-US" dirty="0"/>
              <a:t>Updating our machines to the latest technology is also very costly. Using cloud computing allows us to have the most up to date hardware and software. We also don’t need to employ a large IT team to maintain our machines. </a:t>
            </a:r>
          </a:p>
          <a:p>
            <a:r>
              <a:rPr lang="en-US" dirty="0"/>
              <a:t>We can also only use the resources we need at any moment. We can scale up and down within moments. If we were to purchase our own resources, we might be stuck with a lot of extra machines throughout the year for only one major event.</a:t>
            </a:r>
          </a:p>
        </p:txBody>
      </p:sp>
      <p:sp>
        <p:nvSpPr>
          <p:cNvPr id="4" name="Slide Number Placeholder 3"/>
          <p:cNvSpPr>
            <a:spLocks noGrp="1"/>
          </p:cNvSpPr>
          <p:nvPr>
            <p:ph type="sldNum" sz="quarter" idx="5"/>
          </p:nvPr>
        </p:nvSpPr>
        <p:spPr/>
        <p:txBody>
          <a:bodyPr/>
          <a:lstStyle/>
          <a:p>
            <a:fld id="{F1A069AF-1955-4D29-B422-A30A3ADDC425}" type="slidenum">
              <a:rPr lang="en-US" smtClean="0"/>
              <a:t>9</a:t>
            </a:fld>
            <a:endParaRPr lang="en-US"/>
          </a:p>
        </p:txBody>
      </p:sp>
    </p:spTree>
    <p:extLst>
      <p:ext uri="{BB962C8B-B14F-4D97-AF65-F5344CB8AC3E}">
        <p14:creationId xmlns:p14="http://schemas.microsoft.com/office/powerpoint/2010/main" val="29877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A069AF-1955-4D29-B422-A30A3ADDC425}" type="slidenum">
              <a:rPr lang="en-US" smtClean="0"/>
              <a:t>14</a:t>
            </a:fld>
            <a:endParaRPr lang="en-US"/>
          </a:p>
        </p:txBody>
      </p:sp>
    </p:spTree>
    <p:extLst>
      <p:ext uri="{BB962C8B-B14F-4D97-AF65-F5344CB8AC3E}">
        <p14:creationId xmlns:p14="http://schemas.microsoft.com/office/powerpoint/2010/main" val="3820210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key is attached to each chunk </a:t>
            </a:r>
          </a:p>
        </p:txBody>
      </p:sp>
      <p:sp>
        <p:nvSpPr>
          <p:cNvPr id="4" name="Slide Number Placeholder 3"/>
          <p:cNvSpPr>
            <a:spLocks noGrp="1"/>
          </p:cNvSpPr>
          <p:nvPr>
            <p:ph type="sldNum" sz="quarter" idx="5"/>
          </p:nvPr>
        </p:nvSpPr>
        <p:spPr/>
        <p:txBody>
          <a:bodyPr/>
          <a:lstStyle/>
          <a:p>
            <a:fld id="{F1A069AF-1955-4D29-B422-A30A3ADDC425}" type="slidenum">
              <a:rPr lang="en-US" smtClean="0"/>
              <a:t>22</a:t>
            </a:fld>
            <a:endParaRPr lang="en-US"/>
          </a:p>
        </p:txBody>
      </p:sp>
    </p:spTree>
    <p:extLst>
      <p:ext uri="{BB962C8B-B14F-4D97-AF65-F5344CB8AC3E}">
        <p14:creationId xmlns:p14="http://schemas.microsoft.com/office/powerpoint/2010/main" val="1498384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3C8A7-68CD-4C7C-AFCC-FD4AD7720E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4251C7-94C7-4C22-810A-22DCD1EC1E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B45817-0880-49DB-A628-2361A9DDFF5B}"/>
              </a:ext>
            </a:extLst>
          </p:cNvPr>
          <p:cNvSpPr>
            <a:spLocks noGrp="1"/>
          </p:cNvSpPr>
          <p:nvPr>
            <p:ph type="dt" sz="half" idx="10"/>
          </p:nvPr>
        </p:nvSpPr>
        <p:spPr/>
        <p:txBody>
          <a:bodyPr/>
          <a:lstStyle/>
          <a:p>
            <a:fld id="{5EBAC4A0-676B-4D46-A0E0-9CE14AA2E662}" type="datetimeFigureOut">
              <a:rPr lang="en-US" smtClean="0"/>
              <a:t>3/19/2020</a:t>
            </a:fld>
            <a:endParaRPr lang="en-US"/>
          </a:p>
        </p:txBody>
      </p:sp>
      <p:sp>
        <p:nvSpPr>
          <p:cNvPr id="5" name="Footer Placeholder 4">
            <a:extLst>
              <a:ext uri="{FF2B5EF4-FFF2-40B4-BE49-F238E27FC236}">
                <a16:creationId xmlns:a16="http://schemas.microsoft.com/office/drawing/2014/main" id="{B2558A25-CDFB-4AC1-B6F1-F4495DE05D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A92F0-4261-4ACB-AE02-BFCF30A0DCF6}"/>
              </a:ext>
            </a:extLst>
          </p:cNvPr>
          <p:cNvSpPr>
            <a:spLocks noGrp="1"/>
          </p:cNvSpPr>
          <p:nvPr>
            <p:ph type="sldNum" sz="quarter" idx="12"/>
          </p:nvPr>
        </p:nvSpPr>
        <p:spPr/>
        <p:txBody>
          <a:bodyPr/>
          <a:lstStyle/>
          <a:p>
            <a:fld id="{D2CF1CCF-B482-4164-8A19-7B1E76787372}" type="slidenum">
              <a:rPr lang="en-US" smtClean="0"/>
              <a:t>‹#›</a:t>
            </a:fld>
            <a:endParaRPr lang="en-US"/>
          </a:p>
        </p:txBody>
      </p:sp>
    </p:spTree>
    <p:extLst>
      <p:ext uri="{BB962C8B-B14F-4D97-AF65-F5344CB8AC3E}">
        <p14:creationId xmlns:p14="http://schemas.microsoft.com/office/powerpoint/2010/main" val="242449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D2CFD-C159-4349-81FF-666EDFB096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071700-6C42-4FC8-AF7D-24CD833B44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ACF-DD4B-46C5-9270-1702D3D42E94}"/>
              </a:ext>
            </a:extLst>
          </p:cNvPr>
          <p:cNvSpPr>
            <a:spLocks noGrp="1"/>
          </p:cNvSpPr>
          <p:nvPr>
            <p:ph type="dt" sz="half" idx="10"/>
          </p:nvPr>
        </p:nvSpPr>
        <p:spPr/>
        <p:txBody>
          <a:bodyPr/>
          <a:lstStyle/>
          <a:p>
            <a:fld id="{5EBAC4A0-676B-4D46-A0E0-9CE14AA2E662}" type="datetimeFigureOut">
              <a:rPr lang="en-US" smtClean="0"/>
              <a:t>3/19/2020</a:t>
            </a:fld>
            <a:endParaRPr lang="en-US"/>
          </a:p>
        </p:txBody>
      </p:sp>
      <p:sp>
        <p:nvSpPr>
          <p:cNvPr id="5" name="Footer Placeholder 4">
            <a:extLst>
              <a:ext uri="{FF2B5EF4-FFF2-40B4-BE49-F238E27FC236}">
                <a16:creationId xmlns:a16="http://schemas.microsoft.com/office/drawing/2014/main" id="{F7B3799E-6F90-4B14-B579-47B64DEAF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1A12C4-7B29-4BD5-BAD2-89F8EFC1A857}"/>
              </a:ext>
            </a:extLst>
          </p:cNvPr>
          <p:cNvSpPr>
            <a:spLocks noGrp="1"/>
          </p:cNvSpPr>
          <p:nvPr>
            <p:ph type="sldNum" sz="quarter" idx="12"/>
          </p:nvPr>
        </p:nvSpPr>
        <p:spPr/>
        <p:txBody>
          <a:bodyPr/>
          <a:lstStyle/>
          <a:p>
            <a:fld id="{D2CF1CCF-B482-4164-8A19-7B1E76787372}" type="slidenum">
              <a:rPr lang="en-US" smtClean="0"/>
              <a:t>‹#›</a:t>
            </a:fld>
            <a:endParaRPr lang="en-US"/>
          </a:p>
        </p:txBody>
      </p:sp>
    </p:spTree>
    <p:extLst>
      <p:ext uri="{BB962C8B-B14F-4D97-AF65-F5344CB8AC3E}">
        <p14:creationId xmlns:p14="http://schemas.microsoft.com/office/powerpoint/2010/main" val="2004018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8CA6FA-1763-4E47-B237-FD00EE1732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09B244-7893-46FC-8320-4B2A29902A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2EFDB6-42A7-40B8-825F-34BEEE5AD9F0}"/>
              </a:ext>
            </a:extLst>
          </p:cNvPr>
          <p:cNvSpPr>
            <a:spLocks noGrp="1"/>
          </p:cNvSpPr>
          <p:nvPr>
            <p:ph type="dt" sz="half" idx="10"/>
          </p:nvPr>
        </p:nvSpPr>
        <p:spPr/>
        <p:txBody>
          <a:bodyPr/>
          <a:lstStyle/>
          <a:p>
            <a:fld id="{5EBAC4A0-676B-4D46-A0E0-9CE14AA2E662}" type="datetimeFigureOut">
              <a:rPr lang="en-US" smtClean="0"/>
              <a:t>3/19/2020</a:t>
            </a:fld>
            <a:endParaRPr lang="en-US"/>
          </a:p>
        </p:txBody>
      </p:sp>
      <p:sp>
        <p:nvSpPr>
          <p:cNvPr id="5" name="Footer Placeholder 4">
            <a:extLst>
              <a:ext uri="{FF2B5EF4-FFF2-40B4-BE49-F238E27FC236}">
                <a16:creationId xmlns:a16="http://schemas.microsoft.com/office/drawing/2014/main" id="{CADABA8E-00A6-4BF2-AB50-1777A408AC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A7155-4244-49B5-AA83-86793EFBCB86}"/>
              </a:ext>
            </a:extLst>
          </p:cNvPr>
          <p:cNvSpPr>
            <a:spLocks noGrp="1"/>
          </p:cNvSpPr>
          <p:nvPr>
            <p:ph type="sldNum" sz="quarter" idx="12"/>
          </p:nvPr>
        </p:nvSpPr>
        <p:spPr/>
        <p:txBody>
          <a:bodyPr/>
          <a:lstStyle/>
          <a:p>
            <a:fld id="{D2CF1CCF-B482-4164-8A19-7B1E76787372}" type="slidenum">
              <a:rPr lang="en-US" smtClean="0"/>
              <a:t>‹#›</a:t>
            </a:fld>
            <a:endParaRPr lang="en-US"/>
          </a:p>
        </p:txBody>
      </p:sp>
    </p:spTree>
    <p:extLst>
      <p:ext uri="{BB962C8B-B14F-4D97-AF65-F5344CB8AC3E}">
        <p14:creationId xmlns:p14="http://schemas.microsoft.com/office/powerpoint/2010/main" val="40086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F47C5-E456-45DF-BB03-0580D73708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54FF86-E46E-401D-A2C9-A4B8D6003B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5BE4F9-0208-402E-96CE-7787B3AD0B1A}"/>
              </a:ext>
            </a:extLst>
          </p:cNvPr>
          <p:cNvSpPr>
            <a:spLocks noGrp="1"/>
          </p:cNvSpPr>
          <p:nvPr>
            <p:ph type="dt" sz="half" idx="10"/>
          </p:nvPr>
        </p:nvSpPr>
        <p:spPr/>
        <p:txBody>
          <a:bodyPr/>
          <a:lstStyle/>
          <a:p>
            <a:fld id="{5EBAC4A0-676B-4D46-A0E0-9CE14AA2E662}" type="datetimeFigureOut">
              <a:rPr lang="en-US" smtClean="0"/>
              <a:t>3/19/2020</a:t>
            </a:fld>
            <a:endParaRPr lang="en-US"/>
          </a:p>
        </p:txBody>
      </p:sp>
      <p:sp>
        <p:nvSpPr>
          <p:cNvPr id="5" name="Footer Placeholder 4">
            <a:extLst>
              <a:ext uri="{FF2B5EF4-FFF2-40B4-BE49-F238E27FC236}">
                <a16:creationId xmlns:a16="http://schemas.microsoft.com/office/drawing/2014/main" id="{4C63929B-BB3E-4AF1-83E1-937849655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85BA4-C686-4F47-A3A8-D6835B85E1EF}"/>
              </a:ext>
            </a:extLst>
          </p:cNvPr>
          <p:cNvSpPr>
            <a:spLocks noGrp="1"/>
          </p:cNvSpPr>
          <p:nvPr>
            <p:ph type="sldNum" sz="quarter" idx="12"/>
          </p:nvPr>
        </p:nvSpPr>
        <p:spPr/>
        <p:txBody>
          <a:bodyPr/>
          <a:lstStyle/>
          <a:p>
            <a:fld id="{D2CF1CCF-B482-4164-8A19-7B1E76787372}" type="slidenum">
              <a:rPr lang="en-US" smtClean="0"/>
              <a:t>‹#›</a:t>
            </a:fld>
            <a:endParaRPr lang="en-US"/>
          </a:p>
        </p:txBody>
      </p:sp>
    </p:spTree>
    <p:extLst>
      <p:ext uri="{BB962C8B-B14F-4D97-AF65-F5344CB8AC3E}">
        <p14:creationId xmlns:p14="http://schemas.microsoft.com/office/powerpoint/2010/main" val="739203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6D82-EB28-411B-850C-CD2EB2A858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406B6D-BE80-4D8A-9FAB-0A018DF3A3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86D5DF-0C1E-42ED-A9B4-557032BB06FB}"/>
              </a:ext>
            </a:extLst>
          </p:cNvPr>
          <p:cNvSpPr>
            <a:spLocks noGrp="1"/>
          </p:cNvSpPr>
          <p:nvPr>
            <p:ph type="dt" sz="half" idx="10"/>
          </p:nvPr>
        </p:nvSpPr>
        <p:spPr/>
        <p:txBody>
          <a:bodyPr/>
          <a:lstStyle/>
          <a:p>
            <a:fld id="{5EBAC4A0-676B-4D46-A0E0-9CE14AA2E662}" type="datetimeFigureOut">
              <a:rPr lang="en-US" smtClean="0"/>
              <a:t>3/19/2020</a:t>
            </a:fld>
            <a:endParaRPr lang="en-US"/>
          </a:p>
        </p:txBody>
      </p:sp>
      <p:sp>
        <p:nvSpPr>
          <p:cNvPr id="5" name="Footer Placeholder 4">
            <a:extLst>
              <a:ext uri="{FF2B5EF4-FFF2-40B4-BE49-F238E27FC236}">
                <a16:creationId xmlns:a16="http://schemas.microsoft.com/office/drawing/2014/main" id="{CD4FB483-0A7D-4517-9A7E-654FDCD7AB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44DA6-BCBC-479B-A05C-4AB1568377D2}"/>
              </a:ext>
            </a:extLst>
          </p:cNvPr>
          <p:cNvSpPr>
            <a:spLocks noGrp="1"/>
          </p:cNvSpPr>
          <p:nvPr>
            <p:ph type="sldNum" sz="quarter" idx="12"/>
          </p:nvPr>
        </p:nvSpPr>
        <p:spPr/>
        <p:txBody>
          <a:bodyPr/>
          <a:lstStyle/>
          <a:p>
            <a:fld id="{D2CF1CCF-B482-4164-8A19-7B1E76787372}" type="slidenum">
              <a:rPr lang="en-US" smtClean="0"/>
              <a:t>‹#›</a:t>
            </a:fld>
            <a:endParaRPr lang="en-US"/>
          </a:p>
        </p:txBody>
      </p:sp>
    </p:spTree>
    <p:extLst>
      <p:ext uri="{BB962C8B-B14F-4D97-AF65-F5344CB8AC3E}">
        <p14:creationId xmlns:p14="http://schemas.microsoft.com/office/powerpoint/2010/main" val="1752421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A33E5-2A7D-4713-B257-CB101E2251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F1AE85-9898-49B1-9023-3FDC9B4C0C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7BE7D5-A098-43EF-A9FB-28B78F30E0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8D1D64-7B43-4DE7-85A0-575FEE51EB68}"/>
              </a:ext>
            </a:extLst>
          </p:cNvPr>
          <p:cNvSpPr>
            <a:spLocks noGrp="1"/>
          </p:cNvSpPr>
          <p:nvPr>
            <p:ph type="dt" sz="half" idx="10"/>
          </p:nvPr>
        </p:nvSpPr>
        <p:spPr/>
        <p:txBody>
          <a:bodyPr/>
          <a:lstStyle/>
          <a:p>
            <a:fld id="{5EBAC4A0-676B-4D46-A0E0-9CE14AA2E662}" type="datetimeFigureOut">
              <a:rPr lang="en-US" smtClean="0"/>
              <a:t>3/19/2020</a:t>
            </a:fld>
            <a:endParaRPr lang="en-US"/>
          </a:p>
        </p:txBody>
      </p:sp>
      <p:sp>
        <p:nvSpPr>
          <p:cNvPr id="6" name="Footer Placeholder 5">
            <a:extLst>
              <a:ext uri="{FF2B5EF4-FFF2-40B4-BE49-F238E27FC236}">
                <a16:creationId xmlns:a16="http://schemas.microsoft.com/office/drawing/2014/main" id="{483323C2-4D3C-4940-B693-0983E7258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EAABC7-05F4-4225-8917-9D50372BD2D8}"/>
              </a:ext>
            </a:extLst>
          </p:cNvPr>
          <p:cNvSpPr>
            <a:spLocks noGrp="1"/>
          </p:cNvSpPr>
          <p:nvPr>
            <p:ph type="sldNum" sz="quarter" idx="12"/>
          </p:nvPr>
        </p:nvSpPr>
        <p:spPr/>
        <p:txBody>
          <a:bodyPr/>
          <a:lstStyle/>
          <a:p>
            <a:fld id="{D2CF1CCF-B482-4164-8A19-7B1E76787372}" type="slidenum">
              <a:rPr lang="en-US" smtClean="0"/>
              <a:t>‹#›</a:t>
            </a:fld>
            <a:endParaRPr lang="en-US"/>
          </a:p>
        </p:txBody>
      </p:sp>
    </p:spTree>
    <p:extLst>
      <p:ext uri="{BB962C8B-B14F-4D97-AF65-F5344CB8AC3E}">
        <p14:creationId xmlns:p14="http://schemas.microsoft.com/office/powerpoint/2010/main" val="3883741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FE18F-3839-43BA-B3BB-6698560546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4BE30F-660C-4794-A743-3F89A0083C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113261-FA56-4666-B65E-80F4AB1DDA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B793EB-EF51-4253-B5E4-38D2298472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F0F90D-99DB-474F-8917-65063D34A5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BF37D7-87CB-4A51-ADC1-3BA8902A8D09}"/>
              </a:ext>
            </a:extLst>
          </p:cNvPr>
          <p:cNvSpPr>
            <a:spLocks noGrp="1"/>
          </p:cNvSpPr>
          <p:nvPr>
            <p:ph type="dt" sz="half" idx="10"/>
          </p:nvPr>
        </p:nvSpPr>
        <p:spPr/>
        <p:txBody>
          <a:bodyPr/>
          <a:lstStyle/>
          <a:p>
            <a:fld id="{5EBAC4A0-676B-4D46-A0E0-9CE14AA2E662}" type="datetimeFigureOut">
              <a:rPr lang="en-US" smtClean="0"/>
              <a:t>3/19/2020</a:t>
            </a:fld>
            <a:endParaRPr lang="en-US"/>
          </a:p>
        </p:txBody>
      </p:sp>
      <p:sp>
        <p:nvSpPr>
          <p:cNvPr id="8" name="Footer Placeholder 7">
            <a:extLst>
              <a:ext uri="{FF2B5EF4-FFF2-40B4-BE49-F238E27FC236}">
                <a16:creationId xmlns:a16="http://schemas.microsoft.com/office/drawing/2014/main" id="{80F2397B-4408-4F6C-B7DD-648BD9126A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CEC41E-7BDA-45F1-9227-B9AE12177D91}"/>
              </a:ext>
            </a:extLst>
          </p:cNvPr>
          <p:cNvSpPr>
            <a:spLocks noGrp="1"/>
          </p:cNvSpPr>
          <p:nvPr>
            <p:ph type="sldNum" sz="quarter" idx="12"/>
          </p:nvPr>
        </p:nvSpPr>
        <p:spPr/>
        <p:txBody>
          <a:bodyPr/>
          <a:lstStyle/>
          <a:p>
            <a:fld id="{D2CF1CCF-B482-4164-8A19-7B1E76787372}" type="slidenum">
              <a:rPr lang="en-US" smtClean="0"/>
              <a:t>‹#›</a:t>
            </a:fld>
            <a:endParaRPr lang="en-US"/>
          </a:p>
        </p:txBody>
      </p:sp>
    </p:spTree>
    <p:extLst>
      <p:ext uri="{BB962C8B-B14F-4D97-AF65-F5344CB8AC3E}">
        <p14:creationId xmlns:p14="http://schemas.microsoft.com/office/powerpoint/2010/main" val="1005729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F47F-905A-4EA8-BCE6-3AC92D892C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0BC0D0-2C44-43EB-BC3C-6867F448E56B}"/>
              </a:ext>
            </a:extLst>
          </p:cNvPr>
          <p:cNvSpPr>
            <a:spLocks noGrp="1"/>
          </p:cNvSpPr>
          <p:nvPr>
            <p:ph type="dt" sz="half" idx="10"/>
          </p:nvPr>
        </p:nvSpPr>
        <p:spPr/>
        <p:txBody>
          <a:bodyPr/>
          <a:lstStyle/>
          <a:p>
            <a:fld id="{5EBAC4A0-676B-4D46-A0E0-9CE14AA2E662}" type="datetimeFigureOut">
              <a:rPr lang="en-US" smtClean="0"/>
              <a:t>3/19/2020</a:t>
            </a:fld>
            <a:endParaRPr lang="en-US"/>
          </a:p>
        </p:txBody>
      </p:sp>
      <p:sp>
        <p:nvSpPr>
          <p:cNvPr id="4" name="Footer Placeholder 3">
            <a:extLst>
              <a:ext uri="{FF2B5EF4-FFF2-40B4-BE49-F238E27FC236}">
                <a16:creationId xmlns:a16="http://schemas.microsoft.com/office/drawing/2014/main" id="{4E27FF44-EBED-461C-AF07-BC4B4AD474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F8B6DE-82B5-4A7E-913E-FC525870F845}"/>
              </a:ext>
            </a:extLst>
          </p:cNvPr>
          <p:cNvSpPr>
            <a:spLocks noGrp="1"/>
          </p:cNvSpPr>
          <p:nvPr>
            <p:ph type="sldNum" sz="quarter" idx="12"/>
          </p:nvPr>
        </p:nvSpPr>
        <p:spPr/>
        <p:txBody>
          <a:bodyPr/>
          <a:lstStyle/>
          <a:p>
            <a:fld id="{D2CF1CCF-B482-4164-8A19-7B1E76787372}" type="slidenum">
              <a:rPr lang="en-US" smtClean="0"/>
              <a:t>‹#›</a:t>
            </a:fld>
            <a:endParaRPr lang="en-US"/>
          </a:p>
        </p:txBody>
      </p:sp>
    </p:spTree>
    <p:extLst>
      <p:ext uri="{BB962C8B-B14F-4D97-AF65-F5344CB8AC3E}">
        <p14:creationId xmlns:p14="http://schemas.microsoft.com/office/powerpoint/2010/main" val="1616640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EF7358-BBB8-458B-8279-1F03DC0CC255}"/>
              </a:ext>
            </a:extLst>
          </p:cNvPr>
          <p:cNvSpPr>
            <a:spLocks noGrp="1"/>
          </p:cNvSpPr>
          <p:nvPr>
            <p:ph type="dt" sz="half" idx="10"/>
          </p:nvPr>
        </p:nvSpPr>
        <p:spPr/>
        <p:txBody>
          <a:bodyPr/>
          <a:lstStyle/>
          <a:p>
            <a:fld id="{5EBAC4A0-676B-4D46-A0E0-9CE14AA2E662}" type="datetimeFigureOut">
              <a:rPr lang="en-US" smtClean="0"/>
              <a:t>3/19/2020</a:t>
            </a:fld>
            <a:endParaRPr lang="en-US"/>
          </a:p>
        </p:txBody>
      </p:sp>
      <p:sp>
        <p:nvSpPr>
          <p:cNvPr id="3" name="Footer Placeholder 2">
            <a:extLst>
              <a:ext uri="{FF2B5EF4-FFF2-40B4-BE49-F238E27FC236}">
                <a16:creationId xmlns:a16="http://schemas.microsoft.com/office/drawing/2014/main" id="{B0D12960-7885-43C8-AC63-A361FA5959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C82D19-F06C-4CF0-A6E5-18A44E671612}"/>
              </a:ext>
            </a:extLst>
          </p:cNvPr>
          <p:cNvSpPr>
            <a:spLocks noGrp="1"/>
          </p:cNvSpPr>
          <p:nvPr>
            <p:ph type="sldNum" sz="quarter" idx="12"/>
          </p:nvPr>
        </p:nvSpPr>
        <p:spPr/>
        <p:txBody>
          <a:bodyPr/>
          <a:lstStyle/>
          <a:p>
            <a:fld id="{D2CF1CCF-B482-4164-8A19-7B1E76787372}" type="slidenum">
              <a:rPr lang="en-US" smtClean="0"/>
              <a:t>‹#›</a:t>
            </a:fld>
            <a:endParaRPr lang="en-US"/>
          </a:p>
        </p:txBody>
      </p:sp>
    </p:spTree>
    <p:extLst>
      <p:ext uri="{BB962C8B-B14F-4D97-AF65-F5344CB8AC3E}">
        <p14:creationId xmlns:p14="http://schemas.microsoft.com/office/powerpoint/2010/main" val="1844608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B6DB-F493-43F7-BDEE-42A7129E9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2260E4-DCE5-42EC-BD37-596785945D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D0E92B-D1D0-4AE0-BEFE-686EDDC90D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3BFB1-E850-4CEE-A338-D721AD395BAB}"/>
              </a:ext>
            </a:extLst>
          </p:cNvPr>
          <p:cNvSpPr>
            <a:spLocks noGrp="1"/>
          </p:cNvSpPr>
          <p:nvPr>
            <p:ph type="dt" sz="half" idx="10"/>
          </p:nvPr>
        </p:nvSpPr>
        <p:spPr/>
        <p:txBody>
          <a:bodyPr/>
          <a:lstStyle/>
          <a:p>
            <a:fld id="{5EBAC4A0-676B-4D46-A0E0-9CE14AA2E662}" type="datetimeFigureOut">
              <a:rPr lang="en-US" smtClean="0"/>
              <a:t>3/19/2020</a:t>
            </a:fld>
            <a:endParaRPr lang="en-US"/>
          </a:p>
        </p:txBody>
      </p:sp>
      <p:sp>
        <p:nvSpPr>
          <p:cNvPr id="6" name="Footer Placeholder 5">
            <a:extLst>
              <a:ext uri="{FF2B5EF4-FFF2-40B4-BE49-F238E27FC236}">
                <a16:creationId xmlns:a16="http://schemas.microsoft.com/office/drawing/2014/main" id="{2B3159DE-864B-4B56-92D9-0D4732D82A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3C0AD1-E313-4806-AB33-5E9DDCFFA2DD}"/>
              </a:ext>
            </a:extLst>
          </p:cNvPr>
          <p:cNvSpPr>
            <a:spLocks noGrp="1"/>
          </p:cNvSpPr>
          <p:nvPr>
            <p:ph type="sldNum" sz="quarter" idx="12"/>
          </p:nvPr>
        </p:nvSpPr>
        <p:spPr/>
        <p:txBody>
          <a:bodyPr/>
          <a:lstStyle/>
          <a:p>
            <a:fld id="{D2CF1CCF-B482-4164-8A19-7B1E76787372}" type="slidenum">
              <a:rPr lang="en-US" smtClean="0"/>
              <a:t>‹#›</a:t>
            </a:fld>
            <a:endParaRPr lang="en-US"/>
          </a:p>
        </p:txBody>
      </p:sp>
    </p:spTree>
    <p:extLst>
      <p:ext uri="{BB962C8B-B14F-4D97-AF65-F5344CB8AC3E}">
        <p14:creationId xmlns:p14="http://schemas.microsoft.com/office/powerpoint/2010/main" val="4239693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753F-E0CC-4EBC-AB31-B934895899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E3B2ED-0F40-4031-9914-B60C83B1C6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94D66B-AB24-497F-B5B9-70BAF3823D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20EDE3-D66C-472B-9B67-DAB4BF675BD1}"/>
              </a:ext>
            </a:extLst>
          </p:cNvPr>
          <p:cNvSpPr>
            <a:spLocks noGrp="1"/>
          </p:cNvSpPr>
          <p:nvPr>
            <p:ph type="dt" sz="half" idx="10"/>
          </p:nvPr>
        </p:nvSpPr>
        <p:spPr/>
        <p:txBody>
          <a:bodyPr/>
          <a:lstStyle/>
          <a:p>
            <a:fld id="{5EBAC4A0-676B-4D46-A0E0-9CE14AA2E662}" type="datetimeFigureOut">
              <a:rPr lang="en-US" smtClean="0"/>
              <a:t>3/19/2020</a:t>
            </a:fld>
            <a:endParaRPr lang="en-US"/>
          </a:p>
        </p:txBody>
      </p:sp>
      <p:sp>
        <p:nvSpPr>
          <p:cNvPr id="6" name="Footer Placeholder 5">
            <a:extLst>
              <a:ext uri="{FF2B5EF4-FFF2-40B4-BE49-F238E27FC236}">
                <a16:creationId xmlns:a16="http://schemas.microsoft.com/office/drawing/2014/main" id="{3D4206FB-2829-4A90-B2EA-C81FBB666F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FFF751-0253-47E3-A2E0-52F5AA96B875}"/>
              </a:ext>
            </a:extLst>
          </p:cNvPr>
          <p:cNvSpPr>
            <a:spLocks noGrp="1"/>
          </p:cNvSpPr>
          <p:nvPr>
            <p:ph type="sldNum" sz="quarter" idx="12"/>
          </p:nvPr>
        </p:nvSpPr>
        <p:spPr/>
        <p:txBody>
          <a:bodyPr/>
          <a:lstStyle/>
          <a:p>
            <a:fld id="{D2CF1CCF-B482-4164-8A19-7B1E76787372}" type="slidenum">
              <a:rPr lang="en-US" smtClean="0"/>
              <a:t>‹#›</a:t>
            </a:fld>
            <a:endParaRPr lang="en-US"/>
          </a:p>
        </p:txBody>
      </p:sp>
    </p:spTree>
    <p:extLst>
      <p:ext uri="{BB962C8B-B14F-4D97-AF65-F5344CB8AC3E}">
        <p14:creationId xmlns:p14="http://schemas.microsoft.com/office/powerpoint/2010/main" val="1760396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636924-3651-4CF9-B6D0-C391815697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B5110A-9F23-4751-847A-4192DB9550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6C8C1B-CC20-409B-9FD7-2FB70C1768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AC4A0-676B-4D46-A0E0-9CE14AA2E662}" type="datetimeFigureOut">
              <a:rPr lang="en-US" smtClean="0"/>
              <a:t>3/19/2020</a:t>
            </a:fld>
            <a:endParaRPr lang="en-US"/>
          </a:p>
        </p:txBody>
      </p:sp>
      <p:sp>
        <p:nvSpPr>
          <p:cNvPr id="5" name="Footer Placeholder 4">
            <a:extLst>
              <a:ext uri="{FF2B5EF4-FFF2-40B4-BE49-F238E27FC236}">
                <a16:creationId xmlns:a16="http://schemas.microsoft.com/office/drawing/2014/main" id="{7D8766A8-0EA0-4075-8B74-84FF46677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EF3DCF-BC8A-440E-B5D9-0C991BD23E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CF1CCF-B482-4164-8A19-7B1E76787372}" type="slidenum">
              <a:rPr lang="en-US" smtClean="0"/>
              <a:t>‹#›</a:t>
            </a:fld>
            <a:endParaRPr lang="en-US"/>
          </a:p>
        </p:txBody>
      </p:sp>
    </p:spTree>
    <p:extLst>
      <p:ext uri="{BB962C8B-B14F-4D97-AF65-F5344CB8AC3E}">
        <p14:creationId xmlns:p14="http://schemas.microsoft.com/office/powerpoint/2010/main" val="1937046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loud.google.com/blog/products/gcp/spotify-chooses-google-cloud-platform-to-power-data-infrastructure" TargetMode="External"/><Relationship Id="rId2" Type="http://schemas.openxmlformats.org/officeDocument/2006/relationships/hyperlink" Target="https://aws.amazon.com/solutions/case-studies/netflix/"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rexel.zoom.us/j/52956200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onfluent.io/ebook/i-heart-logs-event-data-stream-processing-and-data-integration/" TargetMode="External"/><Relationship Id="rId2" Type="http://schemas.openxmlformats.org/officeDocument/2006/relationships/hyperlink" Target="http://www.mmds.org/#boo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a:solidFill>
                  <a:srgbClr val="FFFFFF"/>
                </a:solidFill>
              </a:rPr>
              <a:t>Applied Cloud Computing</a:t>
            </a:r>
          </a:p>
        </p:txBody>
      </p:sp>
      <p:sp>
        <p:nvSpPr>
          <p:cNvPr id="3" name="Content Placeholder 2"/>
          <p:cNvSpPr>
            <a:spLocks noGrp="1"/>
          </p:cNvSpPr>
          <p:nvPr>
            <p:ph type="subTitle" idx="1"/>
          </p:nvPr>
        </p:nvSpPr>
        <p:spPr>
          <a:xfrm>
            <a:off x="3045368" y="4074718"/>
            <a:ext cx="6105194" cy="682079"/>
          </a:xfrm>
        </p:spPr>
        <p:txBody>
          <a:bodyPr>
            <a:normAutofit/>
          </a:bodyPr>
          <a:lstStyle/>
          <a:p>
            <a:endParaRPr>
              <a:solidFill>
                <a:srgbClr val="FFFFFF"/>
              </a:solidFill>
            </a:endParaRPr>
          </a:p>
        </p:txBody>
      </p:sp>
      <p:sp>
        <p:nvSpPr>
          <p:cNvPr id="4" name="Rectangle 3">
            <a:extLst>
              <a:ext uri="{FF2B5EF4-FFF2-40B4-BE49-F238E27FC236}">
                <a16:creationId xmlns:a16="http://schemas.microsoft.com/office/drawing/2014/main" id="{C51A4423-B70C-439F-9EBD-D8F3C1CDBC8E}"/>
              </a:ext>
            </a:extLst>
          </p:cNvPr>
          <p:cNvSpPr/>
          <p:nvPr/>
        </p:nvSpPr>
        <p:spPr>
          <a:xfrm>
            <a:off x="3451110" y="5864522"/>
            <a:ext cx="6096000" cy="923330"/>
          </a:xfrm>
          <a:prstGeom prst="rect">
            <a:avLst/>
          </a:prstGeom>
        </p:spPr>
        <p:txBody>
          <a:bodyPr>
            <a:spAutoFit/>
          </a:bodyPr>
          <a:lstStyle/>
          <a:p>
            <a:r>
              <a:rPr lang="en-US" dirty="0"/>
              <a:t>Slides adapted from:</a:t>
            </a:r>
          </a:p>
          <a:p>
            <a:r>
              <a:rPr lang="en-US" dirty="0"/>
              <a:t>J. </a:t>
            </a:r>
            <a:r>
              <a:rPr lang="en-US" dirty="0" err="1"/>
              <a:t>Leskovec</a:t>
            </a:r>
            <a:r>
              <a:rPr lang="en-US" dirty="0"/>
              <a:t>, A. Rajaraman, J. Ullman: Mining of Massive Datasets, http://www.mmds.org</a:t>
            </a:r>
          </a:p>
        </p:txBody>
      </p:sp>
    </p:spTree>
    <p:extLst>
      <p:ext uri="{BB962C8B-B14F-4D97-AF65-F5344CB8AC3E}">
        <p14:creationId xmlns:p14="http://schemas.microsoft.com/office/powerpoint/2010/main" val="139481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FC595-6D89-4288-8E15-57DC21219943}"/>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9D4294CB-983F-43F6-8AF6-1DE1A33865FD}"/>
              </a:ext>
            </a:extLst>
          </p:cNvPr>
          <p:cNvSpPr>
            <a:spLocks noGrp="1"/>
          </p:cNvSpPr>
          <p:nvPr>
            <p:ph idx="1"/>
          </p:nvPr>
        </p:nvSpPr>
        <p:spPr>
          <a:xfrm>
            <a:off x="838200" y="1441803"/>
            <a:ext cx="10515600" cy="4351338"/>
          </a:xfrm>
        </p:spPr>
        <p:txBody>
          <a:bodyPr/>
          <a:lstStyle/>
          <a:p>
            <a:r>
              <a:rPr lang="en-US" dirty="0"/>
              <a:t>Netflix uses AWS to process their traffic flows (</a:t>
            </a:r>
            <a:r>
              <a:rPr lang="en-US" dirty="0">
                <a:hlinkClick r:id="rId2"/>
              </a:rPr>
              <a:t>source</a:t>
            </a:r>
            <a:r>
              <a:rPr lang="en-US" dirty="0"/>
              <a:t>)</a:t>
            </a:r>
          </a:p>
          <a:p>
            <a:endParaRPr lang="en-US" dirty="0"/>
          </a:p>
          <a:p>
            <a:endParaRPr lang="en-US" dirty="0"/>
          </a:p>
          <a:p>
            <a:endParaRPr lang="en-US" dirty="0"/>
          </a:p>
          <a:p>
            <a:endParaRPr lang="en-US" dirty="0"/>
          </a:p>
          <a:p>
            <a:endParaRPr lang="en-US" dirty="0"/>
          </a:p>
          <a:p>
            <a:r>
              <a:rPr lang="en-US" dirty="0"/>
              <a:t>Spotify uses Google Cloud (</a:t>
            </a:r>
            <a:r>
              <a:rPr lang="en-US" dirty="0">
                <a:hlinkClick r:id="rId3"/>
              </a:rPr>
              <a:t>source</a:t>
            </a:r>
            <a:r>
              <a:rPr lang="en-US" dirty="0"/>
              <a:t>)</a:t>
            </a:r>
          </a:p>
        </p:txBody>
      </p:sp>
      <p:pic>
        <p:nvPicPr>
          <p:cNvPr id="5" name="Picture 4" descr="A close up of a map&#10;&#10;Description automatically generated">
            <a:extLst>
              <a:ext uri="{FF2B5EF4-FFF2-40B4-BE49-F238E27FC236}">
                <a16:creationId xmlns:a16="http://schemas.microsoft.com/office/drawing/2014/main" id="{20ED34C6-BB52-4677-B902-3A5BFA5677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4356" y="1901947"/>
            <a:ext cx="4568532" cy="2573606"/>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5DC592B7-06EA-49BD-952C-6D1C734DF4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9000" y="4797778"/>
            <a:ext cx="3810000" cy="1990725"/>
          </a:xfrm>
          <a:prstGeom prst="rect">
            <a:avLst/>
          </a:prstGeom>
        </p:spPr>
      </p:pic>
    </p:spTree>
    <p:extLst>
      <p:ext uri="{BB962C8B-B14F-4D97-AF65-F5344CB8AC3E}">
        <p14:creationId xmlns:p14="http://schemas.microsoft.com/office/powerpoint/2010/main" val="1020280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5FC6-7F20-41C9-94EC-9A3AB3A81435}"/>
              </a:ext>
            </a:extLst>
          </p:cNvPr>
          <p:cNvSpPr>
            <a:spLocks noGrp="1"/>
          </p:cNvSpPr>
          <p:nvPr>
            <p:ph type="title"/>
          </p:nvPr>
        </p:nvSpPr>
        <p:spPr/>
        <p:txBody>
          <a:bodyPr/>
          <a:lstStyle/>
          <a:p>
            <a:r>
              <a:rPr lang="en-US" dirty="0"/>
              <a:t>Cloud Computing</a:t>
            </a:r>
          </a:p>
        </p:txBody>
      </p:sp>
      <p:sp>
        <p:nvSpPr>
          <p:cNvPr id="3" name="Content Placeholder 2">
            <a:extLst>
              <a:ext uri="{FF2B5EF4-FFF2-40B4-BE49-F238E27FC236}">
                <a16:creationId xmlns:a16="http://schemas.microsoft.com/office/drawing/2014/main" id="{2E8850A6-EF1D-40E8-8883-350EDED74C94}"/>
              </a:ext>
            </a:extLst>
          </p:cNvPr>
          <p:cNvSpPr>
            <a:spLocks noGrp="1"/>
          </p:cNvSpPr>
          <p:nvPr>
            <p:ph idx="1"/>
          </p:nvPr>
        </p:nvSpPr>
        <p:spPr/>
        <p:txBody>
          <a:bodyPr/>
          <a:lstStyle/>
          <a:p>
            <a:r>
              <a:rPr lang="en-US" dirty="0"/>
              <a:t>Distributed file systems</a:t>
            </a:r>
          </a:p>
          <a:p>
            <a:r>
              <a:rPr lang="en-US" dirty="0"/>
              <a:t>MapReduce </a:t>
            </a:r>
          </a:p>
        </p:txBody>
      </p:sp>
    </p:spTree>
    <p:extLst>
      <p:ext uri="{BB962C8B-B14F-4D97-AF65-F5344CB8AC3E}">
        <p14:creationId xmlns:p14="http://schemas.microsoft.com/office/powerpoint/2010/main" val="566514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F50EB-A3C3-4909-B7BA-4B9E98557CAB}"/>
              </a:ext>
            </a:extLst>
          </p:cNvPr>
          <p:cNvSpPr>
            <a:spLocks noGrp="1"/>
          </p:cNvSpPr>
          <p:nvPr>
            <p:ph type="title"/>
          </p:nvPr>
        </p:nvSpPr>
        <p:spPr/>
        <p:txBody>
          <a:bodyPr/>
          <a:lstStyle/>
          <a:p>
            <a:r>
              <a:rPr lang="en-US" dirty="0"/>
              <a:t>Scaling Vertically vs. Horizontally</a:t>
            </a:r>
          </a:p>
        </p:txBody>
      </p:sp>
      <p:sp>
        <p:nvSpPr>
          <p:cNvPr id="3" name="Content Placeholder 2">
            <a:extLst>
              <a:ext uri="{FF2B5EF4-FFF2-40B4-BE49-F238E27FC236}">
                <a16:creationId xmlns:a16="http://schemas.microsoft.com/office/drawing/2014/main" id="{148E9C6F-6B8E-4A7C-8B71-F5096C0B9095}"/>
              </a:ext>
            </a:extLst>
          </p:cNvPr>
          <p:cNvSpPr>
            <a:spLocks noGrp="1"/>
          </p:cNvSpPr>
          <p:nvPr>
            <p:ph idx="1"/>
          </p:nvPr>
        </p:nvSpPr>
        <p:spPr/>
        <p:txBody>
          <a:bodyPr/>
          <a:lstStyle/>
          <a:p>
            <a:r>
              <a:rPr lang="en-US" b="1" dirty="0"/>
              <a:t>Vertical scaling </a:t>
            </a:r>
            <a:r>
              <a:rPr lang="en-US" dirty="0"/>
              <a:t>entails resizing your machine to enable you to process your data</a:t>
            </a:r>
          </a:p>
          <a:p>
            <a:r>
              <a:rPr lang="en-US" b="1" dirty="0"/>
              <a:t>Horizontal scaling </a:t>
            </a:r>
            <a:r>
              <a:rPr lang="en-US" dirty="0"/>
              <a:t>means adding more machines and distributing your data between them for processing</a:t>
            </a:r>
          </a:p>
          <a:p>
            <a:endParaRPr lang="en-US" dirty="0"/>
          </a:p>
        </p:txBody>
      </p:sp>
    </p:spTree>
    <p:extLst>
      <p:ext uri="{BB962C8B-B14F-4D97-AF65-F5344CB8AC3E}">
        <p14:creationId xmlns:p14="http://schemas.microsoft.com/office/powerpoint/2010/main" val="2370345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FE8DDA-60C4-4AC1-983E-D6B853D2CAA6}"/>
              </a:ext>
            </a:extLst>
          </p:cNvPr>
          <p:cNvSpPr>
            <a:spLocks noGrp="1"/>
          </p:cNvSpPr>
          <p:nvPr>
            <p:ph idx="1"/>
          </p:nvPr>
        </p:nvSpPr>
        <p:spPr/>
        <p:txBody>
          <a:bodyPr/>
          <a:lstStyle/>
          <a:p>
            <a:r>
              <a:rPr lang="en-US" dirty="0"/>
              <a:t>Vertical scaling is simpler since we do not have to coordinate between multiple machines; however, there is a limit to how large we can scale a single machine</a:t>
            </a:r>
          </a:p>
          <a:p>
            <a:r>
              <a:rPr lang="en-US" dirty="0"/>
              <a:t>In the world of big data, we tend to work in distributed systems and scale out</a:t>
            </a:r>
          </a:p>
          <a:p>
            <a:endParaRPr lang="en-US" dirty="0"/>
          </a:p>
        </p:txBody>
      </p:sp>
      <p:pic>
        <p:nvPicPr>
          <p:cNvPr id="4" name="Picture 3" descr="A picture containing drawing&#10;&#10;Description automatically generated">
            <a:extLst>
              <a:ext uri="{FF2B5EF4-FFF2-40B4-BE49-F238E27FC236}">
                <a16:creationId xmlns:a16="http://schemas.microsoft.com/office/drawing/2014/main" id="{FCFADF70-D13D-433F-8B22-1858831F9FA5}"/>
              </a:ext>
            </a:extLst>
          </p:cNvPr>
          <p:cNvPicPr>
            <a:picLocks noChangeAspect="1"/>
          </p:cNvPicPr>
          <p:nvPr/>
        </p:nvPicPr>
        <p:blipFill>
          <a:blip r:embed="rId2"/>
          <a:stretch>
            <a:fillRect/>
          </a:stretch>
        </p:blipFill>
        <p:spPr>
          <a:xfrm>
            <a:off x="3296515" y="4281602"/>
            <a:ext cx="5598970" cy="2030298"/>
          </a:xfrm>
          <a:prstGeom prst="rect">
            <a:avLst/>
          </a:prstGeom>
        </p:spPr>
      </p:pic>
      <p:sp>
        <p:nvSpPr>
          <p:cNvPr id="5" name="Title 1">
            <a:extLst>
              <a:ext uri="{FF2B5EF4-FFF2-40B4-BE49-F238E27FC236}">
                <a16:creationId xmlns:a16="http://schemas.microsoft.com/office/drawing/2014/main" id="{BE4EB2A4-07FC-4288-AA59-0AEC34585A3C}"/>
              </a:ext>
            </a:extLst>
          </p:cNvPr>
          <p:cNvSpPr>
            <a:spLocks noGrp="1"/>
          </p:cNvSpPr>
          <p:nvPr>
            <p:ph type="title"/>
          </p:nvPr>
        </p:nvSpPr>
        <p:spPr>
          <a:xfrm>
            <a:off x="838200" y="365125"/>
            <a:ext cx="10515600" cy="1325563"/>
          </a:xfrm>
        </p:spPr>
        <p:txBody>
          <a:bodyPr/>
          <a:lstStyle/>
          <a:p>
            <a:r>
              <a:rPr lang="en-US" dirty="0"/>
              <a:t>Scaling Vertically vs. Horizontally</a:t>
            </a:r>
          </a:p>
        </p:txBody>
      </p:sp>
    </p:spTree>
    <p:extLst>
      <p:ext uri="{BB962C8B-B14F-4D97-AF65-F5344CB8AC3E}">
        <p14:creationId xmlns:p14="http://schemas.microsoft.com/office/powerpoint/2010/main" val="252212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6173-A2B4-48E2-89FF-EBA5CA8234DD}"/>
              </a:ext>
            </a:extLst>
          </p:cNvPr>
          <p:cNvSpPr>
            <a:spLocks noGrp="1"/>
          </p:cNvSpPr>
          <p:nvPr>
            <p:ph type="title"/>
          </p:nvPr>
        </p:nvSpPr>
        <p:spPr/>
        <p:txBody>
          <a:bodyPr/>
          <a:lstStyle/>
          <a:p>
            <a:r>
              <a:rPr lang="en-US" dirty="0"/>
              <a:t>Distributed File Systems</a:t>
            </a:r>
          </a:p>
        </p:txBody>
      </p:sp>
      <p:sp>
        <p:nvSpPr>
          <p:cNvPr id="3" name="Content Placeholder 2">
            <a:extLst>
              <a:ext uri="{FF2B5EF4-FFF2-40B4-BE49-F238E27FC236}">
                <a16:creationId xmlns:a16="http://schemas.microsoft.com/office/drawing/2014/main" id="{653E8541-4F41-4A08-AF5E-1127E6AD64B3}"/>
              </a:ext>
            </a:extLst>
          </p:cNvPr>
          <p:cNvSpPr>
            <a:spLocks noGrp="1"/>
          </p:cNvSpPr>
          <p:nvPr>
            <p:ph idx="1"/>
          </p:nvPr>
        </p:nvSpPr>
        <p:spPr/>
        <p:txBody>
          <a:bodyPr>
            <a:normAutofit/>
          </a:bodyPr>
          <a:lstStyle/>
          <a:p>
            <a:r>
              <a:rPr lang="en-US" dirty="0"/>
              <a:t>Our files reside in multiple machines </a:t>
            </a:r>
          </a:p>
          <a:p>
            <a:r>
              <a:rPr lang="en-US" dirty="0"/>
              <a:t>Storing our files in multiple machines solves one problem but creates others, particularly failure </a:t>
            </a:r>
          </a:p>
          <a:p>
            <a:pPr lvl="1"/>
            <a:r>
              <a:rPr lang="en-US" dirty="0"/>
              <a:t>For example, a server may stay up for about 3 years (1000 days)</a:t>
            </a:r>
          </a:p>
          <a:p>
            <a:pPr lvl="1"/>
            <a:r>
              <a:rPr lang="en-US" dirty="0"/>
              <a:t>However, if you have 1M servers, this means an average loss of 1000 servers a day!</a:t>
            </a:r>
          </a:p>
          <a:p>
            <a:r>
              <a:rPr lang="en-US" dirty="0"/>
              <a:t>Additionally, transferring files between machines is time consuming</a:t>
            </a:r>
          </a:p>
          <a:p>
            <a:pPr marL="0" indent="0">
              <a:buNone/>
            </a:pPr>
            <a:r>
              <a:rPr lang="en-US" dirty="0"/>
              <a:t> </a:t>
            </a:r>
          </a:p>
        </p:txBody>
      </p:sp>
    </p:spTree>
    <p:extLst>
      <p:ext uri="{BB962C8B-B14F-4D97-AF65-F5344CB8AC3E}">
        <p14:creationId xmlns:p14="http://schemas.microsoft.com/office/powerpoint/2010/main" val="2843719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65F6-454F-490F-BC37-190D6D260572}"/>
              </a:ext>
            </a:extLst>
          </p:cNvPr>
          <p:cNvSpPr>
            <a:spLocks noGrp="1"/>
          </p:cNvSpPr>
          <p:nvPr>
            <p:ph type="title"/>
          </p:nvPr>
        </p:nvSpPr>
        <p:spPr/>
        <p:txBody>
          <a:bodyPr/>
          <a:lstStyle/>
          <a:p>
            <a:r>
              <a:rPr lang="en-US" dirty="0"/>
              <a:t>Distributed File Systems</a:t>
            </a:r>
          </a:p>
        </p:txBody>
      </p:sp>
      <p:sp>
        <p:nvSpPr>
          <p:cNvPr id="3" name="Content Placeholder 2">
            <a:extLst>
              <a:ext uri="{FF2B5EF4-FFF2-40B4-BE49-F238E27FC236}">
                <a16:creationId xmlns:a16="http://schemas.microsoft.com/office/drawing/2014/main" id="{23C0390D-868D-42B5-A0E8-96D4071A2C31}"/>
              </a:ext>
            </a:extLst>
          </p:cNvPr>
          <p:cNvSpPr>
            <a:spLocks noGrp="1"/>
          </p:cNvSpPr>
          <p:nvPr>
            <p:ph idx="1"/>
          </p:nvPr>
        </p:nvSpPr>
        <p:spPr/>
        <p:txBody>
          <a:bodyPr/>
          <a:lstStyle/>
          <a:p>
            <a:r>
              <a:rPr lang="en-US" dirty="0"/>
              <a:t>How do we solve these problems?</a:t>
            </a:r>
          </a:p>
          <a:p>
            <a:r>
              <a:rPr lang="en-US" dirty="0"/>
              <a:t>Machine failures could cause loss of files</a:t>
            </a:r>
          </a:p>
          <a:p>
            <a:pPr lvl="1"/>
            <a:r>
              <a:rPr lang="en-US" dirty="0"/>
              <a:t>To avoid these losses, we must have redundant storage </a:t>
            </a:r>
          </a:p>
          <a:p>
            <a:pPr lvl="1"/>
            <a:r>
              <a:rPr lang="en-US" dirty="0"/>
              <a:t>We also subdivide tasks so that if a machine was lost during a subtask, we can reassign the subtask to a different machine and also not lose the entire computation</a:t>
            </a:r>
          </a:p>
          <a:p>
            <a:r>
              <a:rPr lang="en-US" dirty="0"/>
              <a:t>To reduce the impact of file transfer, we bring our computations close to the data</a:t>
            </a:r>
          </a:p>
        </p:txBody>
      </p:sp>
    </p:spTree>
    <p:extLst>
      <p:ext uri="{BB962C8B-B14F-4D97-AF65-F5344CB8AC3E}">
        <p14:creationId xmlns:p14="http://schemas.microsoft.com/office/powerpoint/2010/main" val="812781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AD9C6-1FC7-4DC6-8C07-BA6842D60313}"/>
              </a:ext>
            </a:extLst>
          </p:cNvPr>
          <p:cNvSpPr>
            <a:spLocks noGrp="1"/>
          </p:cNvSpPr>
          <p:nvPr>
            <p:ph type="title"/>
          </p:nvPr>
        </p:nvSpPr>
        <p:spPr/>
        <p:txBody>
          <a:bodyPr/>
          <a:lstStyle/>
          <a:p>
            <a:r>
              <a:rPr lang="en-US" dirty="0"/>
              <a:t>Types of Distributed File Systems</a:t>
            </a:r>
          </a:p>
        </p:txBody>
      </p:sp>
      <p:sp>
        <p:nvSpPr>
          <p:cNvPr id="3" name="Content Placeholder 2">
            <a:extLst>
              <a:ext uri="{FF2B5EF4-FFF2-40B4-BE49-F238E27FC236}">
                <a16:creationId xmlns:a16="http://schemas.microsoft.com/office/drawing/2014/main" id="{4F182F7D-9EF9-4A71-83AF-ED1A5A08A9E2}"/>
              </a:ext>
            </a:extLst>
          </p:cNvPr>
          <p:cNvSpPr>
            <a:spLocks noGrp="1"/>
          </p:cNvSpPr>
          <p:nvPr>
            <p:ph idx="1"/>
          </p:nvPr>
        </p:nvSpPr>
        <p:spPr/>
        <p:txBody>
          <a:bodyPr/>
          <a:lstStyle/>
          <a:p>
            <a:r>
              <a:rPr lang="en-US" dirty="0"/>
              <a:t>GFS – developed by Google</a:t>
            </a:r>
          </a:p>
          <a:p>
            <a:r>
              <a:rPr lang="en-US" dirty="0"/>
              <a:t>HDFS (Hadoop Distributed File System) – Open Source</a:t>
            </a:r>
          </a:p>
        </p:txBody>
      </p:sp>
      <p:pic>
        <p:nvPicPr>
          <p:cNvPr id="7" name="Picture 6" descr="A picture containing drawing&#10;&#10;Description automatically generated">
            <a:extLst>
              <a:ext uri="{FF2B5EF4-FFF2-40B4-BE49-F238E27FC236}">
                <a16:creationId xmlns:a16="http://schemas.microsoft.com/office/drawing/2014/main" id="{0FEFAD3D-9442-4909-8A06-9F4662420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917" y="3658336"/>
            <a:ext cx="2143125" cy="2143125"/>
          </a:xfrm>
          <a:prstGeom prst="rect">
            <a:avLst/>
          </a:prstGeom>
        </p:spPr>
      </p:pic>
    </p:spTree>
    <p:extLst>
      <p:ext uri="{BB962C8B-B14F-4D97-AF65-F5344CB8AC3E}">
        <p14:creationId xmlns:p14="http://schemas.microsoft.com/office/powerpoint/2010/main" val="513891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FE9F-28F3-4B4F-89AE-EB9301133657}"/>
              </a:ext>
            </a:extLst>
          </p:cNvPr>
          <p:cNvSpPr>
            <a:spLocks noGrp="1"/>
          </p:cNvSpPr>
          <p:nvPr>
            <p:ph type="title"/>
          </p:nvPr>
        </p:nvSpPr>
        <p:spPr/>
        <p:txBody>
          <a:bodyPr/>
          <a:lstStyle/>
          <a:p>
            <a:r>
              <a:rPr lang="en-US" dirty="0"/>
              <a:t>Distributed File System Components</a:t>
            </a:r>
          </a:p>
        </p:txBody>
      </p:sp>
      <p:sp>
        <p:nvSpPr>
          <p:cNvPr id="3" name="Content Placeholder 2">
            <a:extLst>
              <a:ext uri="{FF2B5EF4-FFF2-40B4-BE49-F238E27FC236}">
                <a16:creationId xmlns:a16="http://schemas.microsoft.com/office/drawing/2014/main" id="{2E988206-197E-42F8-A01B-141F80B308E2}"/>
              </a:ext>
            </a:extLst>
          </p:cNvPr>
          <p:cNvSpPr>
            <a:spLocks noGrp="1"/>
          </p:cNvSpPr>
          <p:nvPr>
            <p:ph idx="1"/>
          </p:nvPr>
        </p:nvSpPr>
        <p:spPr/>
        <p:txBody>
          <a:bodyPr/>
          <a:lstStyle/>
          <a:p>
            <a:r>
              <a:rPr lang="en-US" dirty="0"/>
              <a:t>Chunk Servers</a:t>
            </a:r>
          </a:p>
          <a:p>
            <a:pPr lvl="1"/>
            <a:r>
              <a:rPr lang="en-US" dirty="0"/>
              <a:t>File is split into contiguous chunks</a:t>
            </a:r>
          </a:p>
          <a:p>
            <a:pPr lvl="1"/>
            <a:r>
              <a:rPr lang="en-US" dirty="0"/>
              <a:t>Typically each chunk is 16-64MB</a:t>
            </a:r>
          </a:p>
          <a:p>
            <a:pPr lvl="1"/>
            <a:r>
              <a:rPr lang="en-US" dirty="0"/>
              <a:t>Each chunk replicated (usually 2x or 3x)</a:t>
            </a:r>
          </a:p>
          <a:p>
            <a:pPr lvl="1"/>
            <a:r>
              <a:rPr lang="en-US" dirty="0"/>
              <a:t>Try to keep replicas in different racks</a:t>
            </a:r>
          </a:p>
          <a:p>
            <a:endParaRPr lang="en-US" dirty="0"/>
          </a:p>
        </p:txBody>
      </p:sp>
    </p:spTree>
    <p:extLst>
      <p:ext uri="{BB962C8B-B14F-4D97-AF65-F5344CB8AC3E}">
        <p14:creationId xmlns:p14="http://schemas.microsoft.com/office/powerpoint/2010/main" val="684096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8C7F-458B-457B-8C87-7E0C64D95684}"/>
              </a:ext>
            </a:extLst>
          </p:cNvPr>
          <p:cNvSpPr>
            <a:spLocks noGrp="1"/>
          </p:cNvSpPr>
          <p:nvPr>
            <p:ph type="title"/>
          </p:nvPr>
        </p:nvSpPr>
        <p:spPr/>
        <p:txBody>
          <a:bodyPr/>
          <a:lstStyle/>
          <a:p>
            <a:r>
              <a:rPr lang="en-US" dirty="0"/>
              <a:t>Distributed File System Components</a:t>
            </a:r>
          </a:p>
        </p:txBody>
      </p:sp>
      <p:sp>
        <p:nvSpPr>
          <p:cNvPr id="3" name="Content Placeholder 2">
            <a:extLst>
              <a:ext uri="{FF2B5EF4-FFF2-40B4-BE49-F238E27FC236}">
                <a16:creationId xmlns:a16="http://schemas.microsoft.com/office/drawing/2014/main" id="{8D5D7448-15E6-4DB4-A765-28A98359960C}"/>
              </a:ext>
            </a:extLst>
          </p:cNvPr>
          <p:cNvSpPr>
            <a:spLocks noGrp="1"/>
          </p:cNvSpPr>
          <p:nvPr>
            <p:ph idx="1"/>
          </p:nvPr>
        </p:nvSpPr>
        <p:spPr/>
        <p:txBody>
          <a:bodyPr/>
          <a:lstStyle/>
          <a:p>
            <a:r>
              <a:rPr lang="en-US" dirty="0"/>
              <a:t>The Master Node</a:t>
            </a:r>
          </a:p>
          <a:p>
            <a:pPr lvl="1"/>
            <a:r>
              <a:rPr lang="en-US" dirty="0"/>
              <a:t>Also known as the Name Node in Hadoop’s HDFS</a:t>
            </a:r>
          </a:p>
          <a:p>
            <a:pPr lvl="1"/>
            <a:r>
              <a:rPr lang="en-US" dirty="0"/>
              <a:t>Stores metadata about where files are stored</a:t>
            </a:r>
          </a:p>
          <a:p>
            <a:pPr lvl="1"/>
            <a:r>
              <a:rPr lang="en-US" dirty="0"/>
              <a:t>Might be replicated</a:t>
            </a:r>
          </a:p>
          <a:p>
            <a:r>
              <a:rPr lang="en-US" dirty="0"/>
              <a:t>Client library for file access</a:t>
            </a:r>
          </a:p>
          <a:p>
            <a:pPr lvl="1"/>
            <a:r>
              <a:rPr lang="en-US" dirty="0"/>
              <a:t>Talks to master to find chunk servers </a:t>
            </a:r>
          </a:p>
          <a:p>
            <a:pPr lvl="1"/>
            <a:r>
              <a:rPr lang="en-US" dirty="0"/>
              <a:t>Connects directly to chunk servers to access data</a:t>
            </a:r>
          </a:p>
          <a:p>
            <a:pPr lvl="1"/>
            <a:endParaRPr lang="en-US" dirty="0"/>
          </a:p>
          <a:p>
            <a:endParaRPr lang="en-US" dirty="0"/>
          </a:p>
        </p:txBody>
      </p:sp>
    </p:spTree>
    <p:extLst>
      <p:ext uri="{BB962C8B-B14F-4D97-AF65-F5344CB8AC3E}">
        <p14:creationId xmlns:p14="http://schemas.microsoft.com/office/powerpoint/2010/main" val="2961210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24CF2-D550-4966-8D22-7F94CCAF2EDA}"/>
              </a:ext>
            </a:extLst>
          </p:cNvPr>
          <p:cNvSpPr>
            <a:spLocks noGrp="1"/>
          </p:cNvSpPr>
          <p:nvPr>
            <p:ph type="title"/>
          </p:nvPr>
        </p:nvSpPr>
        <p:spPr/>
        <p:txBody>
          <a:bodyPr/>
          <a:lstStyle/>
          <a:p>
            <a:r>
              <a:rPr lang="en-US" dirty="0"/>
              <a:t>Chunk Servers</a:t>
            </a:r>
          </a:p>
        </p:txBody>
      </p:sp>
      <p:sp>
        <p:nvSpPr>
          <p:cNvPr id="3" name="Content Placeholder 2">
            <a:extLst>
              <a:ext uri="{FF2B5EF4-FFF2-40B4-BE49-F238E27FC236}">
                <a16:creationId xmlns:a16="http://schemas.microsoft.com/office/drawing/2014/main" id="{BEF58CBD-975E-43D4-A331-0269F57ED901}"/>
              </a:ext>
            </a:extLst>
          </p:cNvPr>
          <p:cNvSpPr>
            <a:spLocks noGrp="1"/>
          </p:cNvSpPr>
          <p:nvPr>
            <p:ph idx="1"/>
          </p:nvPr>
        </p:nvSpPr>
        <p:spPr/>
        <p:txBody>
          <a:bodyPr/>
          <a:lstStyle/>
          <a:p>
            <a:r>
              <a:rPr lang="en-GB" dirty="0"/>
              <a:t>Data kept in “chunks” spread across machines</a:t>
            </a:r>
          </a:p>
          <a:p>
            <a:r>
              <a:rPr lang="en-GB" dirty="0"/>
              <a:t>Each chunk replicated on different machines </a:t>
            </a:r>
          </a:p>
          <a:p>
            <a:endParaRPr lang="en-US" dirty="0"/>
          </a:p>
        </p:txBody>
      </p:sp>
      <p:pic>
        <p:nvPicPr>
          <p:cNvPr id="4" name="Picture 3">
            <a:extLst>
              <a:ext uri="{FF2B5EF4-FFF2-40B4-BE49-F238E27FC236}">
                <a16:creationId xmlns:a16="http://schemas.microsoft.com/office/drawing/2014/main" id="{A1DBEB9F-DC70-4B51-84E5-6DFCC923D3A3}"/>
              </a:ext>
            </a:extLst>
          </p:cNvPr>
          <p:cNvPicPr>
            <a:picLocks noChangeAspect="1"/>
          </p:cNvPicPr>
          <p:nvPr/>
        </p:nvPicPr>
        <p:blipFill>
          <a:blip r:embed="rId2"/>
          <a:stretch>
            <a:fillRect/>
          </a:stretch>
        </p:blipFill>
        <p:spPr>
          <a:xfrm>
            <a:off x="2094941" y="4189073"/>
            <a:ext cx="8002117" cy="1571844"/>
          </a:xfrm>
          <a:prstGeom prst="rect">
            <a:avLst/>
          </a:prstGeom>
        </p:spPr>
      </p:pic>
    </p:spTree>
    <p:extLst>
      <p:ext uri="{BB962C8B-B14F-4D97-AF65-F5344CB8AC3E}">
        <p14:creationId xmlns:p14="http://schemas.microsoft.com/office/powerpoint/2010/main" val="2628492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DCABA6-C5ED-4CCB-BE1F-5E6325C81C82}"/>
              </a:ext>
            </a:extLst>
          </p:cNvPr>
          <p:cNvSpPr>
            <a:spLocks noGrp="1"/>
          </p:cNvSpPr>
          <p:nvPr>
            <p:ph type="title"/>
          </p:nvPr>
        </p:nvSpPr>
        <p:spPr/>
        <p:txBody>
          <a:bodyPr/>
          <a:lstStyle/>
          <a:p>
            <a:r>
              <a:rPr lang="en-US" dirty="0"/>
              <a:t>Objectives</a:t>
            </a:r>
          </a:p>
        </p:txBody>
      </p:sp>
      <p:sp>
        <p:nvSpPr>
          <p:cNvPr id="5" name="Content Placeholder 4">
            <a:extLst>
              <a:ext uri="{FF2B5EF4-FFF2-40B4-BE49-F238E27FC236}">
                <a16:creationId xmlns:a16="http://schemas.microsoft.com/office/drawing/2014/main" id="{1CF18100-3EA9-4445-9643-7D987F3A323E}"/>
              </a:ext>
            </a:extLst>
          </p:cNvPr>
          <p:cNvSpPr>
            <a:spLocks noGrp="1"/>
          </p:cNvSpPr>
          <p:nvPr>
            <p:ph idx="1"/>
          </p:nvPr>
        </p:nvSpPr>
        <p:spPr/>
        <p:txBody>
          <a:bodyPr/>
          <a:lstStyle/>
          <a:p>
            <a:pPr lvl="0"/>
            <a:r>
              <a:rPr lang="en-US" dirty="0"/>
              <a:t>Understand the theory behind different distributed computing frameworks</a:t>
            </a:r>
          </a:p>
          <a:p>
            <a:pPr lvl="0"/>
            <a:r>
              <a:rPr lang="en-US" dirty="0"/>
              <a:t>Use distributed computing tools to process, clean and apply machine learning to massive datasets</a:t>
            </a:r>
          </a:p>
          <a:p>
            <a:pPr lvl="0"/>
            <a:r>
              <a:rPr lang="en-US" dirty="0"/>
              <a:t>Apply the correct solutions to massive datasets to improve computational efficiency</a:t>
            </a:r>
          </a:p>
          <a:p>
            <a:pPr lvl="0"/>
            <a:r>
              <a:rPr lang="en-US" dirty="0"/>
              <a:t>Build data extraction and processing pipelines for streaming data</a:t>
            </a:r>
          </a:p>
          <a:p>
            <a:pPr lvl="0"/>
            <a:r>
              <a:rPr lang="en-US" dirty="0"/>
              <a:t>Become acquainted with cutting edge big data tools</a:t>
            </a:r>
          </a:p>
          <a:p>
            <a:endParaRPr lang="en-US" dirty="0"/>
          </a:p>
        </p:txBody>
      </p:sp>
    </p:spTree>
    <p:extLst>
      <p:ext uri="{BB962C8B-B14F-4D97-AF65-F5344CB8AC3E}">
        <p14:creationId xmlns:p14="http://schemas.microsoft.com/office/powerpoint/2010/main" val="2472076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3010-A569-458D-9E3C-E8CB7EDD21F0}"/>
              </a:ext>
            </a:extLst>
          </p:cNvPr>
          <p:cNvSpPr>
            <a:spLocks noGrp="1"/>
          </p:cNvSpPr>
          <p:nvPr>
            <p:ph type="title"/>
          </p:nvPr>
        </p:nvSpPr>
        <p:spPr/>
        <p:txBody>
          <a:bodyPr/>
          <a:lstStyle/>
          <a:p>
            <a:r>
              <a:rPr lang="en-US" dirty="0"/>
              <a:t>The MapReduce Programming Model</a:t>
            </a:r>
          </a:p>
        </p:txBody>
      </p:sp>
      <p:sp>
        <p:nvSpPr>
          <p:cNvPr id="3" name="Content Placeholder 2">
            <a:extLst>
              <a:ext uri="{FF2B5EF4-FFF2-40B4-BE49-F238E27FC236}">
                <a16:creationId xmlns:a16="http://schemas.microsoft.com/office/drawing/2014/main" id="{DD159E1C-89DA-43E7-B389-DBFAEEFC0573}"/>
              </a:ext>
            </a:extLst>
          </p:cNvPr>
          <p:cNvSpPr>
            <a:spLocks noGrp="1"/>
          </p:cNvSpPr>
          <p:nvPr>
            <p:ph idx="1"/>
          </p:nvPr>
        </p:nvSpPr>
        <p:spPr/>
        <p:txBody>
          <a:bodyPr/>
          <a:lstStyle/>
          <a:p>
            <a:r>
              <a:rPr lang="en-US" dirty="0"/>
              <a:t>The mapreduce programming model is meant for processing data where are files are too large to fit into memory</a:t>
            </a:r>
          </a:p>
          <a:p>
            <a:r>
              <a:rPr lang="en-US" dirty="0"/>
              <a:t>The name comes from the two main steps in this process – mapping and reducing </a:t>
            </a:r>
          </a:p>
        </p:txBody>
      </p:sp>
    </p:spTree>
    <p:extLst>
      <p:ext uri="{BB962C8B-B14F-4D97-AF65-F5344CB8AC3E}">
        <p14:creationId xmlns:p14="http://schemas.microsoft.com/office/powerpoint/2010/main" val="460744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16F4-2614-4521-8B6D-EEE011095BC6}"/>
              </a:ext>
            </a:extLst>
          </p:cNvPr>
          <p:cNvSpPr>
            <a:spLocks noGrp="1"/>
          </p:cNvSpPr>
          <p:nvPr>
            <p:ph type="title"/>
          </p:nvPr>
        </p:nvSpPr>
        <p:spPr/>
        <p:txBody>
          <a:bodyPr/>
          <a:lstStyle/>
          <a:p>
            <a:r>
              <a:rPr lang="en-US" dirty="0"/>
              <a:t>The MapReduce Programming Model</a:t>
            </a:r>
          </a:p>
        </p:txBody>
      </p:sp>
      <p:sp>
        <p:nvSpPr>
          <p:cNvPr id="4" name="AutoShape 2">
            <a:extLst>
              <a:ext uri="{FF2B5EF4-FFF2-40B4-BE49-F238E27FC236}">
                <a16:creationId xmlns:a16="http://schemas.microsoft.com/office/drawing/2014/main" id="{C0B958CE-E339-439B-B4FA-FE23001FD921}"/>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A MapReduce program has three main steps:</a:t>
            </a:r>
          </a:p>
          <a:p>
            <a:pPr lvl="1"/>
            <a:r>
              <a:rPr lang="en-US" dirty="0"/>
              <a:t>Map</a:t>
            </a:r>
          </a:p>
          <a:p>
            <a:pPr lvl="1"/>
            <a:r>
              <a:rPr lang="en-US" dirty="0"/>
              <a:t>Shuffle</a:t>
            </a:r>
          </a:p>
          <a:p>
            <a:pPr lvl="1"/>
            <a:r>
              <a:rPr lang="en-US" dirty="0"/>
              <a:t>Reduce</a:t>
            </a:r>
          </a:p>
          <a:p>
            <a:pPr marL="457200" lvl="1" indent="0">
              <a:buNone/>
            </a:pPr>
            <a:r>
              <a:rPr lang="en-US" dirty="0"/>
              <a:t> </a:t>
            </a:r>
          </a:p>
        </p:txBody>
      </p:sp>
      <p:pic>
        <p:nvPicPr>
          <p:cNvPr id="6" name="Picture 5">
            <a:extLst>
              <a:ext uri="{FF2B5EF4-FFF2-40B4-BE49-F238E27FC236}">
                <a16:creationId xmlns:a16="http://schemas.microsoft.com/office/drawing/2014/main" id="{3CDE1CCE-A6E2-410F-8A7F-35494D52D38B}"/>
              </a:ext>
            </a:extLst>
          </p:cNvPr>
          <p:cNvPicPr>
            <a:picLocks noChangeAspect="1"/>
          </p:cNvPicPr>
          <p:nvPr/>
        </p:nvPicPr>
        <p:blipFill>
          <a:blip r:embed="rId2"/>
          <a:stretch>
            <a:fillRect/>
          </a:stretch>
        </p:blipFill>
        <p:spPr>
          <a:xfrm>
            <a:off x="3271443" y="3663580"/>
            <a:ext cx="5649113" cy="2648320"/>
          </a:xfrm>
          <a:prstGeom prst="rect">
            <a:avLst/>
          </a:prstGeom>
        </p:spPr>
      </p:pic>
    </p:spTree>
    <p:extLst>
      <p:ext uri="{BB962C8B-B14F-4D97-AF65-F5344CB8AC3E}">
        <p14:creationId xmlns:p14="http://schemas.microsoft.com/office/powerpoint/2010/main" val="2325329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885B-CD35-445B-935A-CC79F7D9800E}"/>
              </a:ext>
            </a:extLst>
          </p:cNvPr>
          <p:cNvSpPr>
            <a:spLocks noGrp="1"/>
          </p:cNvSpPr>
          <p:nvPr>
            <p:ph type="title"/>
          </p:nvPr>
        </p:nvSpPr>
        <p:spPr/>
        <p:txBody>
          <a:bodyPr/>
          <a:lstStyle/>
          <a:p>
            <a:r>
              <a:rPr lang="en-US" dirty="0"/>
              <a:t>Mapping</a:t>
            </a:r>
          </a:p>
        </p:txBody>
      </p:sp>
      <p:sp>
        <p:nvSpPr>
          <p:cNvPr id="3" name="Content Placeholder 2">
            <a:extLst>
              <a:ext uri="{FF2B5EF4-FFF2-40B4-BE49-F238E27FC236}">
                <a16:creationId xmlns:a16="http://schemas.microsoft.com/office/drawing/2014/main" id="{62E378CF-3713-40F0-867D-AC2B9E57AF5A}"/>
              </a:ext>
            </a:extLst>
          </p:cNvPr>
          <p:cNvSpPr>
            <a:spLocks noGrp="1"/>
          </p:cNvSpPr>
          <p:nvPr>
            <p:ph idx="1"/>
          </p:nvPr>
        </p:nvSpPr>
        <p:spPr/>
        <p:txBody>
          <a:bodyPr/>
          <a:lstStyle/>
          <a:p>
            <a:r>
              <a:rPr lang="en-US" dirty="0"/>
              <a:t>The first step in the process is to divide our data into pieces and apply a function to every chunk using the map function</a:t>
            </a:r>
          </a:p>
          <a:p>
            <a:r>
              <a:rPr lang="en-US" dirty="0"/>
              <a:t>This allows us to parallelize the operation over multiple machines </a:t>
            </a:r>
          </a:p>
          <a:p>
            <a:r>
              <a:rPr lang="en-US" dirty="0"/>
              <a:t>Our data is processed as key value pairs</a:t>
            </a:r>
          </a:p>
          <a:p>
            <a:endParaRPr lang="en-US" dirty="0"/>
          </a:p>
        </p:txBody>
      </p:sp>
    </p:spTree>
    <p:extLst>
      <p:ext uri="{BB962C8B-B14F-4D97-AF65-F5344CB8AC3E}">
        <p14:creationId xmlns:p14="http://schemas.microsoft.com/office/powerpoint/2010/main" val="2576354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79D5F-82D6-400A-956E-7AA6B603B3C0}"/>
              </a:ext>
            </a:extLst>
          </p:cNvPr>
          <p:cNvSpPr>
            <a:spLocks noGrp="1"/>
          </p:cNvSpPr>
          <p:nvPr>
            <p:ph type="title"/>
          </p:nvPr>
        </p:nvSpPr>
        <p:spPr/>
        <p:txBody>
          <a:bodyPr/>
          <a:lstStyle/>
          <a:p>
            <a:r>
              <a:rPr lang="en-US" dirty="0"/>
              <a:t>Shuffling</a:t>
            </a:r>
          </a:p>
        </p:txBody>
      </p:sp>
      <p:sp>
        <p:nvSpPr>
          <p:cNvPr id="3" name="Content Placeholder 2">
            <a:extLst>
              <a:ext uri="{FF2B5EF4-FFF2-40B4-BE49-F238E27FC236}">
                <a16:creationId xmlns:a16="http://schemas.microsoft.com/office/drawing/2014/main" id="{219AAA01-5E76-4006-ADE0-E637B70F9959}"/>
              </a:ext>
            </a:extLst>
          </p:cNvPr>
          <p:cNvSpPr>
            <a:spLocks noGrp="1"/>
          </p:cNvSpPr>
          <p:nvPr>
            <p:ph idx="1"/>
          </p:nvPr>
        </p:nvSpPr>
        <p:spPr/>
        <p:txBody>
          <a:bodyPr/>
          <a:lstStyle/>
          <a:p>
            <a:r>
              <a:rPr lang="en-US" dirty="0"/>
              <a:t>During this step we shuffle the data and sort the data by keys</a:t>
            </a:r>
          </a:p>
          <a:p>
            <a:r>
              <a:rPr lang="en-US" dirty="0"/>
              <a:t>This will produce the input for the reduce step where our key value pairs are grouped by key</a:t>
            </a:r>
          </a:p>
        </p:txBody>
      </p:sp>
    </p:spTree>
    <p:extLst>
      <p:ext uri="{BB962C8B-B14F-4D97-AF65-F5344CB8AC3E}">
        <p14:creationId xmlns:p14="http://schemas.microsoft.com/office/powerpoint/2010/main" val="2818179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A072-0727-4DB5-A720-3FC1C8F55B83}"/>
              </a:ext>
            </a:extLst>
          </p:cNvPr>
          <p:cNvSpPr>
            <a:spLocks noGrp="1"/>
          </p:cNvSpPr>
          <p:nvPr>
            <p:ph type="title"/>
          </p:nvPr>
        </p:nvSpPr>
        <p:spPr/>
        <p:txBody>
          <a:bodyPr/>
          <a:lstStyle/>
          <a:p>
            <a:r>
              <a:rPr lang="en-US" dirty="0"/>
              <a:t>Reducing</a:t>
            </a:r>
          </a:p>
        </p:txBody>
      </p:sp>
      <p:sp>
        <p:nvSpPr>
          <p:cNvPr id="3" name="Content Placeholder 2">
            <a:extLst>
              <a:ext uri="{FF2B5EF4-FFF2-40B4-BE49-F238E27FC236}">
                <a16:creationId xmlns:a16="http://schemas.microsoft.com/office/drawing/2014/main" id="{EE408AA1-DA9E-4454-8174-DC4E48A153A8}"/>
              </a:ext>
            </a:extLst>
          </p:cNvPr>
          <p:cNvSpPr>
            <a:spLocks noGrp="1"/>
          </p:cNvSpPr>
          <p:nvPr>
            <p:ph idx="1"/>
          </p:nvPr>
        </p:nvSpPr>
        <p:spPr/>
        <p:txBody>
          <a:bodyPr/>
          <a:lstStyle/>
          <a:p>
            <a:r>
              <a:rPr lang="en-US" dirty="0"/>
              <a:t>The reducing step receives the key value pairs after a function has been applied to them</a:t>
            </a:r>
          </a:p>
          <a:p>
            <a:r>
              <a:rPr lang="en-US" dirty="0"/>
              <a:t>All values with the same key are reduced together </a:t>
            </a:r>
          </a:p>
        </p:txBody>
      </p:sp>
    </p:spTree>
    <p:extLst>
      <p:ext uri="{BB962C8B-B14F-4D97-AF65-F5344CB8AC3E}">
        <p14:creationId xmlns:p14="http://schemas.microsoft.com/office/powerpoint/2010/main" val="2726734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5241D-1A18-4ED8-8803-953353E7AE44}"/>
              </a:ext>
            </a:extLst>
          </p:cNvPr>
          <p:cNvSpPr>
            <a:spLocks noGrp="1"/>
          </p:cNvSpPr>
          <p:nvPr>
            <p:ph type="title"/>
          </p:nvPr>
        </p:nvSpPr>
        <p:spPr/>
        <p:txBody>
          <a:bodyPr/>
          <a:lstStyle/>
          <a:p>
            <a:r>
              <a:rPr lang="en-US" dirty="0"/>
              <a:t>Reducing</a:t>
            </a:r>
          </a:p>
        </p:txBody>
      </p:sp>
      <p:sp>
        <p:nvSpPr>
          <p:cNvPr id="3" name="Content Placeholder 2">
            <a:extLst>
              <a:ext uri="{FF2B5EF4-FFF2-40B4-BE49-F238E27FC236}">
                <a16:creationId xmlns:a16="http://schemas.microsoft.com/office/drawing/2014/main" id="{C5E3AB5C-5458-4A1D-B9B6-789F1533D8C6}"/>
              </a:ext>
            </a:extLst>
          </p:cNvPr>
          <p:cNvSpPr>
            <a:spLocks noGrp="1"/>
          </p:cNvSpPr>
          <p:nvPr>
            <p:ph idx="1"/>
          </p:nvPr>
        </p:nvSpPr>
        <p:spPr/>
        <p:txBody>
          <a:bodyPr/>
          <a:lstStyle/>
          <a:p>
            <a:r>
              <a:rPr lang="en-US" dirty="0"/>
              <a:t>A reduce function combines two elements at a time</a:t>
            </a:r>
          </a:p>
          <a:p>
            <a:r>
              <a:rPr lang="en-US" dirty="0"/>
              <a:t>Example – sum using reduce</a:t>
            </a:r>
          </a:p>
          <a:p>
            <a:endParaRPr lang="en-US" dirty="0"/>
          </a:p>
        </p:txBody>
      </p:sp>
      <p:pic>
        <p:nvPicPr>
          <p:cNvPr id="4" name="Picture 3">
            <a:extLst>
              <a:ext uri="{FF2B5EF4-FFF2-40B4-BE49-F238E27FC236}">
                <a16:creationId xmlns:a16="http://schemas.microsoft.com/office/drawing/2014/main" id="{832767E8-D8EE-4AC6-9D95-DA4CE6A50882}"/>
              </a:ext>
            </a:extLst>
          </p:cNvPr>
          <p:cNvPicPr>
            <a:picLocks noChangeAspect="1"/>
          </p:cNvPicPr>
          <p:nvPr/>
        </p:nvPicPr>
        <p:blipFill>
          <a:blip r:embed="rId2"/>
          <a:stretch>
            <a:fillRect/>
          </a:stretch>
        </p:blipFill>
        <p:spPr>
          <a:xfrm>
            <a:off x="3609627" y="4323724"/>
            <a:ext cx="4972744" cy="2210108"/>
          </a:xfrm>
          <a:prstGeom prst="rect">
            <a:avLst/>
          </a:prstGeom>
        </p:spPr>
      </p:pic>
      <p:pic>
        <p:nvPicPr>
          <p:cNvPr id="6" name="Picture 5">
            <a:extLst>
              <a:ext uri="{FF2B5EF4-FFF2-40B4-BE49-F238E27FC236}">
                <a16:creationId xmlns:a16="http://schemas.microsoft.com/office/drawing/2014/main" id="{B55A4733-9824-4830-8241-C16A19CC4961}"/>
              </a:ext>
            </a:extLst>
          </p:cNvPr>
          <p:cNvPicPr>
            <a:picLocks noChangeAspect="1"/>
          </p:cNvPicPr>
          <p:nvPr/>
        </p:nvPicPr>
        <p:blipFill>
          <a:blip r:embed="rId3"/>
          <a:stretch>
            <a:fillRect/>
          </a:stretch>
        </p:blipFill>
        <p:spPr>
          <a:xfrm>
            <a:off x="4557497" y="2924819"/>
            <a:ext cx="3077004" cy="1076475"/>
          </a:xfrm>
          <a:prstGeom prst="rect">
            <a:avLst/>
          </a:prstGeom>
        </p:spPr>
      </p:pic>
    </p:spTree>
    <p:extLst>
      <p:ext uri="{BB962C8B-B14F-4D97-AF65-F5344CB8AC3E}">
        <p14:creationId xmlns:p14="http://schemas.microsoft.com/office/powerpoint/2010/main" val="3418363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CB9EF-E96F-4A84-B755-0D68F793E7DE}"/>
              </a:ext>
            </a:extLst>
          </p:cNvPr>
          <p:cNvSpPr>
            <a:spLocks noGrp="1"/>
          </p:cNvSpPr>
          <p:nvPr>
            <p:ph type="title"/>
          </p:nvPr>
        </p:nvSpPr>
        <p:spPr/>
        <p:txBody>
          <a:bodyPr/>
          <a:lstStyle/>
          <a:p>
            <a:r>
              <a:rPr lang="en-US" dirty="0"/>
              <a:t>Example – Word Count</a:t>
            </a:r>
          </a:p>
        </p:txBody>
      </p:sp>
      <p:sp>
        <p:nvSpPr>
          <p:cNvPr id="3" name="Content Placeholder 2">
            <a:extLst>
              <a:ext uri="{FF2B5EF4-FFF2-40B4-BE49-F238E27FC236}">
                <a16:creationId xmlns:a16="http://schemas.microsoft.com/office/drawing/2014/main" id="{05920B55-0C04-4670-A65F-F973D6DD795B}"/>
              </a:ext>
            </a:extLst>
          </p:cNvPr>
          <p:cNvSpPr>
            <a:spLocks noGrp="1"/>
          </p:cNvSpPr>
          <p:nvPr>
            <p:ph idx="1"/>
          </p:nvPr>
        </p:nvSpPr>
        <p:spPr/>
        <p:txBody>
          <a:bodyPr>
            <a:normAutofit fontScale="85000" lnSpcReduction="20000"/>
          </a:bodyPr>
          <a:lstStyle/>
          <a:p>
            <a:pPr marL="0" indent="0">
              <a:buNone/>
            </a:pPr>
            <a:r>
              <a:rPr lang="en-US" dirty="0"/>
              <a:t>the wheels on the bus go round and round</a:t>
            </a:r>
          </a:p>
          <a:p>
            <a:pPr marL="0" indent="0">
              <a:buNone/>
            </a:pPr>
            <a:r>
              <a:rPr lang="en-US" dirty="0"/>
              <a:t>Words</a:t>
            </a:r>
          </a:p>
          <a:p>
            <a:pPr marL="0" indent="0">
              <a:buNone/>
            </a:pPr>
            <a:r>
              <a:rPr lang="en-US" dirty="0"/>
              <a:t>(the)</a:t>
            </a:r>
          </a:p>
          <a:p>
            <a:pPr marL="0" indent="0">
              <a:buNone/>
            </a:pPr>
            <a:r>
              <a:rPr lang="en-US" dirty="0"/>
              <a:t>(wheels) </a:t>
            </a:r>
          </a:p>
          <a:p>
            <a:pPr marL="0" indent="0">
              <a:buNone/>
            </a:pPr>
            <a:r>
              <a:rPr lang="en-US" dirty="0"/>
              <a:t>(on) </a:t>
            </a:r>
          </a:p>
          <a:p>
            <a:pPr marL="0" indent="0">
              <a:buNone/>
            </a:pPr>
            <a:r>
              <a:rPr lang="en-US" dirty="0"/>
              <a:t>(the) </a:t>
            </a:r>
          </a:p>
          <a:p>
            <a:pPr marL="0" indent="0">
              <a:buNone/>
            </a:pPr>
            <a:r>
              <a:rPr lang="en-US" dirty="0"/>
              <a:t>(bus) </a:t>
            </a:r>
          </a:p>
          <a:p>
            <a:pPr marL="0" indent="0">
              <a:buNone/>
            </a:pPr>
            <a:r>
              <a:rPr lang="en-US" dirty="0"/>
              <a:t>(go) </a:t>
            </a:r>
          </a:p>
          <a:p>
            <a:pPr marL="0" indent="0">
              <a:buNone/>
            </a:pPr>
            <a:r>
              <a:rPr lang="en-US" dirty="0"/>
              <a:t>(round) </a:t>
            </a:r>
          </a:p>
          <a:p>
            <a:pPr marL="0" indent="0">
              <a:buNone/>
            </a:pPr>
            <a:r>
              <a:rPr lang="en-US" dirty="0"/>
              <a:t>(and)                </a:t>
            </a:r>
          </a:p>
          <a:p>
            <a:pPr marL="0" indent="0">
              <a:buNone/>
            </a:pPr>
            <a:r>
              <a:rPr lang="en-US" dirty="0"/>
              <a:t>(round)</a:t>
            </a:r>
          </a:p>
        </p:txBody>
      </p:sp>
    </p:spTree>
    <p:extLst>
      <p:ext uri="{BB962C8B-B14F-4D97-AF65-F5344CB8AC3E}">
        <p14:creationId xmlns:p14="http://schemas.microsoft.com/office/powerpoint/2010/main" val="740285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3919-33F9-486C-B5EE-B6E68594CA74}"/>
              </a:ext>
            </a:extLst>
          </p:cNvPr>
          <p:cNvSpPr>
            <a:spLocks noGrp="1"/>
          </p:cNvSpPr>
          <p:nvPr>
            <p:ph type="title"/>
          </p:nvPr>
        </p:nvSpPr>
        <p:spPr/>
        <p:txBody>
          <a:bodyPr/>
          <a:lstStyle/>
          <a:p>
            <a:r>
              <a:rPr lang="en-US" dirty="0"/>
              <a:t>Example – Word Count</a:t>
            </a:r>
          </a:p>
        </p:txBody>
      </p:sp>
      <p:sp>
        <p:nvSpPr>
          <p:cNvPr id="3" name="Content Placeholder 2">
            <a:extLst>
              <a:ext uri="{FF2B5EF4-FFF2-40B4-BE49-F238E27FC236}">
                <a16:creationId xmlns:a16="http://schemas.microsoft.com/office/drawing/2014/main" id="{5EDAC95A-EF56-4BB8-B4D3-2786AAE03102}"/>
              </a:ext>
            </a:extLst>
          </p:cNvPr>
          <p:cNvSpPr>
            <a:spLocks noGrp="1"/>
          </p:cNvSpPr>
          <p:nvPr>
            <p:ph idx="1"/>
          </p:nvPr>
        </p:nvSpPr>
        <p:spPr/>
        <p:txBody>
          <a:bodyPr>
            <a:normAutofit fontScale="85000" lnSpcReduction="20000"/>
          </a:bodyPr>
          <a:lstStyle/>
          <a:p>
            <a:pPr marL="0" indent="0">
              <a:buNone/>
            </a:pPr>
            <a:r>
              <a:rPr lang="en-US" dirty="0"/>
              <a:t>the wheels on the bus go round and round</a:t>
            </a:r>
          </a:p>
          <a:p>
            <a:pPr marL="0" indent="0">
              <a:buNone/>
            </a:pPr>
            <a:r>
              <a:rPr lang="en-US" dirty="0"/>
              <a:t>Words                Map</a:t>
            </a:r>
          </a:p>
          <a:p>
            <a:pPr marL="0" indent="0">
              <a:buNone/>
            </a:pPr>
            <a:r>
              <a:rPr lang="en-US" dirty="0"/>
              <a:t>(the)                  (the, 1) </a:t>
            </a:r>
          </a:p>
          <a:p>
            <a:pPr marL="0" indent="0">
              <a:buNone/>
            </a:pPr>
            <a:r>
              <a:rPr lang="en-US" dirty="0"/>
              <a:t>(wheels)           (wheels, 1) </a:t>
            </a:r>
          </a:p>
          <a:p>
            <a:pPr marL="0" indent="0">
              <a:buNone/>
            </a:pPr>
            <a:r>
              <a:rPr lang="en-US" dirty="0"/>
              <a:t>(on)                   (on, 1) </a:t>
            </a:r>
          </a:p>
          <a:p>
            <a:pPr marL="0" indent="0">
              <a:buNone/>
            </a:pPr>
            <a:r>
              <a:rPr lang="en-US" dirty="0"/>
              <a:t>(the)                  (the, 1) </a:t>
            </a:r>
          </a:p>
          <a:p>
            <a:pPr marL="0" indent="0">
              <a:buNone/>
            </a:pPr>
            <a:r>
              <a:rPr lang="en-US" dirty="0"/>
              <a:t>(bus)                 (bus, 1)</a:t>
            </a:r>
          </a:p>
          <a:p>
            <a:pPr marL="0" indent="0">
              <a:buNone/>
            </a:pPr>
            <a:r>
              <a:rPr lang="en-US" dirty="0"/>
              <a:t>(go)                   (go, 1) </a:t>
            </a:r>
          </a:p>
          <a:p>
            <a:pPr marL="0" indent="0">
              <a:buNone/>
            </a:pPr>
            <a:r>
              <a:rPr lang="en-US" dirty="0"/>
              <a:t>(round)            (round, 1) </a:t>
            </a:r>
          </a:p>
          <a:p>
            <a:pPr marL="0" indent="0">
              <a:buNone/>
            </a:pPr>
            <a:r>
              <a:rPr lang="en-US" dirty="0"/>
              <a:t>(and)                (and, 1)                   </a:t>
            </a:r>
          </a:p>
          <a:p>
            <a:pPr marL="0" indent="0">
              <a:buNone/>
            </a:pPr>
            <a:r>
              <a:rPr lang="en-US" dirty="0"/>
              <a:t>(round)            (round, 1)</a:t>
            </a:r>
          </a:p>
        </p:txBody>
      </p:sp>
      <p:sp>
        <p:nvSpPr>
          <p:cNvPr id="5" name="Arrow: Right 4">
            <a:extLst>
              <a:ext uri="{FF2B5EF4-FFF2-40B4-BE49-F238E27FC236}">
                <a16:creationId xmlns:a16="http://schemas.microsoft.com/office/drawing/2014/main" id="{8173E051-6B75-416B-ACE5-32ABBC08DAF6}"/>
              </a:ext>
            </a:extLst>
          </p:cNvPr>
          <p:cNvSpPr/>
          <p:nvPr/>
        </p:nvSpPr>
        <p:spPr>
          <a:xfrm>
            <a:off x="1551889" y="3443934"/>
            <a:ext cx="1150070" cy="1114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7138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3919-33F9-486C-B5EE-B6E68594CA74}"/>
              </a:ext>
            </a:extLst>
          </p:cNvPr>
          <p:cNvSpPr>
            <a:spLocks noGrp="1"/>
          </p:cNvSpPr>
          <p:nvPr>
            <p:ph type="title"/>
          </p:nvPr>
        </p:nvSpPr>
        <p:spPr/>
        <p:txBody>
          <a:bodyPr/>
          <a:lstStyle/>
          <a:p>
            <a:r>
              <a:rPr lang="en-US" dirty="0"/>
              <a:t>Example – Word Count</a:t>
            </a:r>
          </a:p>
        </p:txBody>
      </p:sp>
      <p:sp>
        <p:nvSpPr>
          <p:cNvPr id="3" name="Content Placeholder 2">
            <a:extLst>
              <a:ext uri="{FF2B5EF4-FFF2-40B4-BE49-F238E27FC236}">
                <a16:creationId xmlns:a16="http://schemas.microsoft.com/office/drawing/2014/main" id="{5EDAC95A-EF56-4BB8-B4D3-2786AAE03102}"/>
              </a:ext>
            </a:extLst>
          </p:cNvPr>
          <p:cNvSpPr>
            <a:spLocks noGrp="1"/>
          </p:cNvSpPr>
          <p:nvPr>
            <p:ph idx="1"/>
          </p:nvPr>
        </p:nvSpPr>
        <p:spPr/>
        <p:txBody>
          <a:bodyPr>
            <a:normAutofit fontScale="85000" lnSpcReduction="20000"/>
          </a:bodyPr>
          <a:lstStyle/>
          <a:p>
            <a:pPr marL="0" indent="0">
              <a:buNone/>
            </a:pPr>
            <a:r>
              <a:rPr lang="en-US" dirty="0"/>
              <a:t>the wheels on the bus go round and round</a:t>
            </a:r>
          </a:p>
          <a:p>
            <a:pPr marL="0" indent="0">
              <a:buNone/>
            </a:pPr>
            <a:r>
              <a:rPr lang="en-US" dirty="0"/>
              <a:t>Words                Map                        Shuffle</a:t>
            </a:r>
          </a:p>
          <a:p>
            <a:pPr marL="0" indent="0">
              <a:buNone/>
            </a:pPr>
            <a:r>
              <a:rPr lang="en-US" dirty="0"/>
              <a:t>(the)                  (the, 1) </a:t>
            </a:r>
          </a:p>
          <a:p>
            <a:pPr marL="0" indent="0">
              <a:buNone/>
            </a:pPr>
            <a:r>
              <a:rPr lang="en-US" dirty="0"/>
              <a:t>(wheels)           (wheels, 1)             (the, [1,1])</a:t>
            </a:r>
          </a:p>
          <a:p>
            <a:pPr marL="0" indent="0">
              <a:buNone/>
            </a:pPr>
            <a:r>
              <a:rPr lang="en-US" dirty="0"/>
              <a:t>(on)                   (on, 1)                     (wheels, [1])          </a:t>
            </a:r>
          </a:p>
          <a:p>
            <a:pPr marL="0" indent="0">
              <a:buNone/>
            </a:pPr>
            <a:r>
              <a:rPr lang="en-US" dirty="0"/>
              <a:t>(the)                  (the, 1)                   (on, [1])                    </a:t>
            </a:r>
          </a:p>
          <a:p>
            <a:pPr marL="0" indent="0">
              <a:buNone/>
            </a:pPr>
            <a:r>
              <a:rPr lang="en-US" dirty="0"/>
              <a:t>(bus)                 (bus, 1)                   (bus, [1]) </a:t>
            </a:r>
          </a:p>
          <a:p>
            <a:pPr marL="0" indent="0">
              <a:buNone/>
            </a:pPr>
            <a:r>
              <a:rPr lang="en-US" dirty="0"/>
              <a:t>(go)                   (go, 1)                     (go, [1]) </a:t>
            </a:r>
          </a:p>
          <a:p>
            <a:pPr marL="0" indent="0">
              <a:buNone/>
            </a:pPr>
            <a:r>
              <a:rPr lang="en-US" dirty="0"/>
              <a:t>(round)            (round, 1)               (round, [1,1]) </a:t>
            </a:r>
          </a:p>
          <a:p>
            <a:pPr marL="0" indent="0">
              <a:buNone/>
            </a:pPr>
            <a:r>
              <a:rPr lang="en-US" dirty="0"/>
              <a:t>(and)                (and, 1)                   (and, [1]) </a:t>
            </a:r>
          </a:p>
          <a:p>
            <a:pPr marL="0" indent="0">
              <a:buNone/>
            </a:pPr>
            <a:r>
              <a:rPr lang="en-US" dirty="0"/>
              <a:t>(round)            (round, 1)</a:t>
            </a:r>
          </a:p>
        </p:txBody>
      </p:sp>
      <p:sp>
        <p:nvSpPr>
          <p:cNvPr id="5" name="Arrow: Right 4">
            <a:extLst>
              <a:ext uri="{FF2B5EF4-FFF2-40B4-BE49-F238E27FC236}">
                <a16:creationId xmlns:a16="http://schemas.microsoft.com/office/drawing/2014/main" id="{8173E051-6B75-416B-ACE5-32ABBC08DAF6}"/>
              </a:ext>
            </a:extLst>
          </p:cNvPr>
          <p:cNvSpPr/>
          <p:nvPr/>
        </p:nvSpPr>
        <p:spPr>
          <a:xfrm>
            <a:off x="1551889" y="3443934"/>
            <a:ext cx="1150070" cy="1114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766166E4-1057-4BDB-9F10-4D51F65AE347}"/>
              </a:ext>
            </a:extLst>
          </p:cNvPr>
          <p:cNvSpPr/>
          <p:nvPr/>
        </p:nvSpPr>
        <p:spPr>
          <a:xfrm>
            <a:off x="3755014" y="3443934"/>
            <a:ext cx="1150070" cy="1114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8131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3919-33F9-486C-B5EE-B6E68594CA74}"/>
              </a:ext>
            </a:extLst>
          </p:cNvPr>
          <p:cNvSpPr>
            <a:spLocks noGrp="1"/>
          </p:cNvSpPr>
          <p:nvPr>
            <p:ph type="title"/>
          </p:nvPr>
        </p:nvSpPr>
        <p:spPr/>
        <p:txBody>
          <a:bodyPr/>
          <a:lstStyle/>
          <a:p>
            <a:r>
              <a:rPr lang="en-US" dirty="0"/>
              <a:t>Example – Word Count</a:t>
            </a:r>
          </a:p>
        </p:txBody>
      </p:sp>
      <p:sp>
        <p:nvSpPr>
          <p:cNvPr id="3" name="Content Placeholder 2">
            <a:extLst>
              <a:ext uri="{FF2B5EF4-FFF2-40B4-BE49-F238E27FC236}">
                <a16:creationId xmlns:a16="http://schemas.microsoft.com/office/drawing/2014/main" id="{5EDAC95A-EF56-4BB8-B4D3-2786AAE03102}"/>
              </a:ext>
            </a:extLst>
          </p:cNvPr>
          <p:cNvSpPr>
            <a:spLocks noGrp="1"/>
          </p:cNvSpPr>
          <p:nvPr>
            <p:ph idx="1"/>
          </p:nvPr>
        </p:nvSpPr>
        <p:spPr/>
        <p:txBody>
          <a:bodyPr>
            <a:normAutofit fontScale="85000" lnSpcReduction="20000"/>
          </a:bodyPr>
          <a:lstStyle/>
          <a:p>
            <a:pPr marL="0" indent="0">
              <a:buNone/>
            </a:pPr>
            <a:r>
              <a:rPr lang="en-US" dirty="0"/>
              <a:t>the wheels on the bus go round and round</a:t>
            </a:r>
          </a:p>
          <a:p>
            <a:pPr marL="0" indent="0">
              <a:buNone/>
            </a:pPr>
            <a:r>
              <a:rPr lang="en-US" dirty="0"/>
              <a:t>Words                Map                        Shuffle                    Reduce </a:t>
            </a:r>
          </a:p>
          <a:p>
            <a:pPr marL="0" indent="0">
              <a:buNone/>
            </a:pPr>
            <a:r>
              <a:rPr lang="en-US" dirty="0"/>
              <a:t>(the)                  (the, 1) </a:t>
            </a:r>
          </a:p>
          <a:p>
            <a:pPr marL="0" indent="0">
              <a:buNone/>
            </a:pPr>
            <a:r>
              <a:rPr lang="en-US" dirty="0"/>
              <a:t>(wheels)           (wheels, 1)             (the, [1,1])              (the, 2)</a:t>
            </a:r>
          </a:p>
          <a:p>
            <a:pPr marL="0" indent="0">
              <a:buNone/>
            </a:pPr>
            <a:r>
              <a:rPr lang="en-US" dirty="0"/>
              <a:t>(on)                   (on, 1)                     (wheels, [1])           (wheels, 1)</a:t>
            </a:r>
          </a:p>
          <a:p>
            <a:pPr marL="0" indent="0">
              <a:buNone/>
            </a:pPr>
            <a:r>
              <a:rPr lang="en-US" dirty="0"/>
              <a:t>(the)                  (the, 1)                   (on, [1])                   (on, 1)</a:t>
            </a:r>
          </a:p>
          <a:p>
            <a:pPr marL="0" indent="0">
              <a:buNone/>
            </a:pPr>
            <a:r>
              <a:rPr lang="en-US" dirty="0"/>
              <a:t>(bus)                 (bus, 1)                   (bus, [1])                 (bus, 1)</a:t>
            </a:r>
          </a:p>
          <a:p>
            <a:pPr marL="0" indent="0">
              <a:buNone/>
            </a:pPr>
            <a:r>
              <a:rPr lang="en-US" dirty="0"/>
              <a:t>(go)                   (go, 1)                     (go, [1])                   (go, 1)</a:t>
            </a:r>
          </a:p>
          <a:p>
            <a:pPr marL="0" indent="0">
              <a:buNone/>
            </a:pPr>
            <a:r>
              <a:rPr lang="en-US" dirty="0"/>
              <a:t>(round)            (round, 1)               (round, [1,1])         (round, 2)</a:t>
            </a:r>
          </a:p>
          <a:p>
            <a:pPr marL="0" indent="0">
              <a:buNone/>
            </a:pPr>
            <a:r>
              <a:rPr lang="en-US" dirty="0"/>
              <a:t>(and)                (and, 1)                   (and, [1])                (and, 1)</a:t>
            </a:r>
          </a:p>
          <a:p>
            <a:pPr marL="0" indent="0">
              <a:buNone/>
            </a:pPr>
            <a:r>
              <a:rPr lang="en-US" dirty="0"/>
              <a:t>(round)            (round, 1)</a:t>
            </a:r>
          </a:p>
        </p:txBody>
      </p:sp>
      <p:sp>
        <p:nvSpPr>
          <p:cNvPr id="5" name="Arrow: Right 4">
            <a:extLst>
              <a:ext uri="{FF2B5EF4-FFF2-40B4-BE49-F238E27FC236}">
                <a16:creationId xmlns:a16="http://schemas.microsoft.com/office/drawing/2014/main" id="{8173E051-6B75-416B-ACE5-32ABBC08DAF6}"/>
              </a:ext>
            </a:extLst>
          </p:cNvPr>
          <p:cNvSpPr/>
          <p:nvPr/>
        </p:nvSpPr>
        <p:spPr>
          <a:xfrm>
            <a:off x="1551889" y="3443934"/>
            <a:ext cx="1150070" cy="1114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766166E4-1057-4BDB-9F10-4D51F65AE347}"/>
              </a:ext>
            </a:extLst>
          </p:cNvPr>
          <p:cNvSpPr/>
          <p:nvPr/>
        </p:nvSpPr>
        <p:spPr>
          <a:xfrm>
            <a:off x="3755014" y="3443934"/>
            <a:ext cx="1150070" cy="1114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B41D9F53-9928-47AB-9AE6-84F5CF9C9482}"/>
              </a:ext>
            </a:extLst>
          </p:cNvPr>
          <p:cNvSpPr/>
          <p:nvPr/>
        </p:nvSpPr>
        <p:spPr>
          <a:xfrm>
            <a:off x="6096000" y="3443934"/>
            <a:ext cx="1150070" cy="1114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1802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C3EA4-7AA8-4BCC-9735-323304200279}"/>
              </a:ext>
            </a:extLst>
          </p:cNvPr>
          <p:cNvSpPr>
            <a:spLocks noGrp="1"/>
          </p:cNvSpPr>
          <p:nvPr>
            <p:ph type="title"/>
          </p:nvPr>
        </p:nvSpPr>
        <p:spPr/>
        <p:txBody>
          <a:bodyPr/>
          <a:lstStyle/>
          <a:p>
            <a:r>
              <a:rPr lang="en-US" dirty="0"/>
              <a:t>Administrative Stuff</a:t>
            </a:r>
          </a:p>
        </p:txBody>
      </p:sp>
      <p:sp>
        <p:nvSpPr>
          <p:cNvPr id="3" name="Content Placeholder 2">
            <a:extLst>
              <a:ext uri="{FF2B5EF4-FFF2-40B4-BE49-F238E27FC236}">
                <a16:creationId xmlns:a16="http://schemas.microsoft.com/office/drawing/2014/main" id="{BF884D4B-0953-41B5-8CEF-469A08C0BE32}"/>
              </a:ext>
            </a:extLst>
          </p:cNvPr>
          <p:cNvSpPr>
            <a:spLocks noGrp="1"/>
          </p:cNvSpPr>
          <p:nvPr>
            <p:ph idx="1"/>
          </p:nvPr>
        </p:nvSpPr>
        <p:spPr/>
        <p:txBody>
          <a:bodyPr/>
          <a:lstStyle/>
          <a:p>
            <a:r>
              <a:rPr lang="en-US" dirty="0"/>
              <a:t>Zoom: </a:t>
            </a:r>
            <a:r>
              <a:rPr lang="en-US" u="sng" dirty="0">
                <a:hlinkClick r:id="rId2"/>
              </a:rPr>
              <a:t>https://drexel.zoom.us/j/529562000</a:t>
            </a:r>
            <a:endParaRPr lang="en-US" dirty="0"/>
          </a:p>
          <a:p>
            <a:r>
              <a:rPr lang="en-US" dirty="0"/>
              <a:t>Office Hours – by appointment</a:t>
            </a:r>
          </a:p>
        </p:txBody>
      </p:sp>
    </p:spTree>
    <p:extLst>
      <p:ext uri="{BB962C8B-B14F-4D97-AF65-F5344CB8AC3E}">
        <p14:creationId xmlns:p14="http://schemas.microsoft.com/office/powerpoint/2010/main" val="297751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A516D-C10C-423C-9759-9BF56DE8441A}"/>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A5066BE-C1B2-45B1-A8B4-BD8C8E9147E5}"/>
              </a:ext>
            </a:extLst>
          </p:cNvPr>
          <p:cNvSpPr>
            <a:spLocks noGrp="1"/>
          </p:cNvSpPr>
          <p:nvPr>
            <p:ph idx="1"/>
          </p:nvPr>
        </p:nvSpPr>
        <p:spPr/>
        <p:txBody>
          <a:bodyPr/>
          <a:lstStyle/>
          <a:p>
            <a:r>
              <a:rPr lang="en-US" dirty="0">
                <a:hlinkClick r:id="rId2"/>
              </a:rPr>
              <a:t>http://www.mmds.org/#book</a:t>
            </a:r>
            <a:r>
              <a:rPr lang="en-US" dirty="0"/>
              <a:t> </a:t>
            </a:r>
          </a:p>
          <a:p>
            <a:r>
              <a:rPr lang="en-US" dirty="0">
                <a:hlinkClick r:id="rId3"/>
              </a:rPr>
              <a:t>I heart Logs by Jay Kreps</a:t>
            </a:r>
            <a:endParaRPr lang="en-US" dirty="0"/>
          </a:p>
          <a:p>
            <a:r>
              <a:rPr lang="en-US" dirty="0"/>
              <a:t>We will also read research papers and book chapters throughout the quarter</a:t>
            </a:r>
          </a:p>
        </p:txBody>
      </p:sp>
    </p:spTree>
    <p:extLst>
      <p:ext uri="{BB962C8B-B14F-4D97-AF65-F5344CB8AC3E}">
        <p14:creationId xmlns:p14="http://schemas.microsoft.com/office/powerpoint/2010/main" val="8275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6570E-E90F-4431-90D5-D43457820F3C}"/>
              </a:ext>
            </a:extLst>
          </p:cNvPr>
          <p:cNvSpPr>
            <a:spLocks noGrp="1"/>
          </p:cNvSpPr>
          <p:nvPr>
            <p:ph type="title"/>
          </p:nvPr>
        </p:nvSpPr>
        <p:spPr/>
        <p:txBody>
          <a:bodyPr/>
          <a:lstStyle/>
          <a:p>
            <a:r>
              <a:rPr lang="en-US" dirty="0"/>
              <a:t>Course Software</a:t>
            </a:r>
          </a:p>
        </p:txBody>
      </p:sp>
      <p:sp>
        <p:nvSpPr>
          <p:cNvPr id="3" name="Content Placeholder 2">
            <a:extLst>
              <a:ext uri="{FF2B5EF4-FFF2-40B4-BE49-F238E27FC236}">
                <a16:creationId xmlns:a16="http://schemas.microsoft.com/office/drawing/2014/main" id="{147461F0-7E08-4F5F-84E6-3A0186711850}"/>
              </a:ext>
            </a:extLst>
          </p:cNvPr>
          <p:cNvSpPr>
            <a:spLocks noGrp="1"/>
          </p:cNvSpPr>
          <p:nvPr>
            <p:ph idx="1"/>
          </p:nvPr>
        </p:nvSpPr>
        <p:spPr/>
        <p:txBody>
          <a:bodyPr/>
          <a:lstStyle/>
          <a:p>
            <a:r>
              <a:rPr lang="en-US" dirty="0"/>
              <a:t>This course will be taught entirely in Python</a:t>
            </a:r>
          </a:p>
          <a:p>
            <a:r>
              <a:rPr lang="en-US" dirty="0"/>
              <a:t>You will receive credits for Google Cloud</a:t>
            </a:r>
          </a:p>
          <a:p>
            <a:r>
              <a:rPr lang="en-US" dirty="0"/>
              <a:t>Assignments can be done in Google Cloud and submitted as Python scripts or on </a:t>
            </a:r>
            <a:r>
              <a:rPr lang="en-US" dirty="0" err="1"/>
              <a:t>Colab</a:t>
            </a:r>
            <a:r>
              <a:rPr lang="en-US" dirty="0"/>
              <a:t> and submitted as notebooks.</a:t>
            </a:r>
          </a:p>
        </p:txBody>
      </p:sp>
    </p:spTree>
    <p:extLst>
      <p:ext uri="{BB962C8B-B14F-4D97-AF65-F5344CB8AC3E}">
        <p14:creationId xmlns:p14="http://schemas.microsoft.com/office/powerpoint/2010/main" val="952210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723C3-AF35-46E7-BBAF-EBBC819A8F94}"/>
              </a:ext>
            </a:extLst>
          </p:cNvPr>
          <p:cNvSpPr>
            <a:spLocks noGrp="1"/>
          </p:cNvSpPr>
          <p:nvPr>
            <p:ph type="title"/>
          </p:nvPr>
        </p:nvSpPr>
        <p:spPr/>
        <p:txBody>
          <a:bodyPr/>
          <a:lstStyle/>
          <a:p>
            <a:r>
              <a:rPr lang="en-US" dirty="0"/>
              <a:t>Assignments</a:t>
            </a:r>
          </a:p>
        </p:txBody>
      </p:sp>
      <p:sp>
        <p:nvSpPr>
          <p:cNvPr id="3" name="Content Placeholder 2">
            <a:extLst>
              <a:ext uri="{FF2B5EF4-FFF2-40B4-BE49-F238E27FC236}">
                <a16:creationId xmlns:a16="http://schemas.microsoft.com/office/drawing/2014/main" id="{2A3D7A22-AE33-404E-B65C-4EC2761030E9}"/>
              </a:ext>
            </a:extLst>
          </p:cNvPr>
          <p:cNvSpPr>
            <a:spLocks noGrp="1"/>
          </p:cNvSpPr>
          <p:nvPr>
            <p:ph idx="1"/>
          </p:nvPr>
        </p:nvSpPr>
        <p:spPr/>
        <p:txBody>
          <a:bodyPr/>
          <a:lstStyle/>
          <a:p>
            <a:r>
              <a:rPr lang="en-US" dirty="0"/>
              <a:t>The final grade will be comprised of:</a:t>
            </a:r>
          </a:p>
          <a:p>
            <a:pPr lvl="1"/>
            <a:r>
              <a:rPr lang="en-US" dirty="0"/>
              <a:t>HW Assignments – 40%</a:t>
            </a:r>
          </a:p>
          <a:p>
            <a:pPr lvl="1"/>
            <a:r>
              <a:rPr lang="en-US" dirty="0"/>
              <a:t>Midterm – 20%</a:t>
            </a:r>
          </a:p>
          <a:p>
            <a:pPr lvl="1"/>
            <a:r>
              <a:rPr lang="en-US" dirty="0"/>
              <a:t>Final Project – 40%</a:t>
            </a:r>
          </a:p>
        </p:txBody>
      </p:sp>
    </p:spTree>
    <p:extLst>
      <p:ext uri="{BB962C8B-B14F-4D97-AF65-F5344CB8AC3E}">
        <p14:creationId xmlns:p14="http://schemas.microsoft.com/office/powerpoint/2010/main" val="2025036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E881A-4A3C-4BDB-B465-C8F679E35ADA}"/>
              </a:ext>
            </a:extLst>
          </p:cNvPr>
          <p:cNvSpPr>
            <a:spLocks noGrp="1"/>
          </p:cNvSpPr>
          <p:nvPr>
            <p:ph type="title"/>
          </p:nvPr>
        </p:nvSpPr>
        <p:spPr/>
        <p:txBody>
          <a:bodyPr/>
          <a:lstStyle/>
          <a:p>
            <a:r>
              <a:rPr lang="en-US" dirty="0"/>
              <a:t>What Will We Learn?</a:t>
            </a:r>
          </a:p>
        </p:txBody>
      </p:sp>
      <p:sp>
        <p:nvSpPr>
          <p:cNvPr id="3" name="Content Placeholder 2">
            <a:extLst>
              <a:ext uri="{FF2B5EF4-FFF2-40B4-BE49-F238E27FC236}">
                <a16:creationId xmlns:a16="http://schemas.microsoft.com/office/drawing/2014/main" id="{C16E1060-B923-4AD2-8BB2-3C8A390A7FEE}"/>
              </a:ext>
            </a:extLst>
          </p:cNvPr>
          <p:cNvSpPr>
            <a:spLocks noGrp="1"/>
          </p:cNvSpPr>
          <p:nvPr>
            <p:ph idx="1"/>
          </p:nvPr>
        </p:nvSpPr>
        <p:spPr>
          <a:xfrm>
            <a:off x="838200" y="1825625"/>
            <a:ext cx="10515600" cy="3453386"/>
          </a:xfrm>
        </p:spPr>
        <p:txBody>
          <a:bodyPr numCol="2">
            <a:normAutofit/>
          </a:bodyPr>
          <a:lstStyle/>
          <a:p>
            <a:r>
              <a:rPr lang="en-US" dirty="0"/>
              <a:t>Introduction and MapReduce</a:t>
            </a:r>
          </a:p>
          <a:p>
            <a:r>
              <a:rPr lang="en-US" dirty="0"/>
              <a:t>Apache Spark</a:t>
            </a:r>
          </a:p>
          <a:p>
            <a:pPr lvl="1"/>
            <a:r>
              <a:rPr lang="en-US" dirty="0"/>
              <a:t>RDDs</a:t>
            </a:r>
          </a:p>
          <a:p>
            <a:pPr lvl="1"/>
            <a:r>
              <a:rPr lang="en-US" dirty="0" err="1"/>
              <a:t>DataFrames</a:t>
            </a:r>
            <a:endParaRPr lang="en-US" dirty="0"/>
          </a:p>
          <a:p>
            <a:pPr lvl="1"/>
            <a:r>
              <a:rPr lang="en-US" dirty="0" err="1"/>
              <a:t>MLLib</a:t>
            </a:r>
            <a:endParaRPr lang="en-US" dirty="0"/>
          </a:p>
          <a:p>
            <a:pPr lvl="1"/>
            <a:r>
              <a:rPr lang="en-US" dirty="0"/>
              <a:t>Spark Streaming</a:t>
            </a:r>
          </a:p>
          <a:p>
            <a:r>
              <a:rPr lang="en-US" dirty="0"/>
              <a:t>Recommender Systems</a:t>
            </a:r>
          </a:p>
          <a:p>
            <a:r>
              <a:rPr lang="en-US" dirty="0"/>
              <a:t>Similarity at scale – Locality Sensitive Hashing</a:t>
            </a:r>
          </a:p>
          <a:p>
            <a:r>
              <a:rPr lang="en-US" dirty="0"/>
              <a:t>Apache </a:t>
            </a:r>
            <a:r>
              <a:rPr lang="en-US" dirty="0" err="1"/>
              <a:t>Flink</a:t>
            </a:r>
            <a:endParaRPr lang="en-US" dirty="0"/>
          </a:p>
          <a:p>
            <a:r>
              <a:rPr lang="en-US" dirty="0"/>
              <a:t>Apache Arrow</a:t>
            </a:r>
          </a:p>
          <a:p>
            <a:r>
              <a:rPr lang="en-US" dirty="0"/>
              <a:t>Presto</a:t>
            </a:r>
          </a:p>
        </p:txBody>
      </p:sp>
    </p:spTree>
    <p:extLst>
      <p:ext uri="{BB962C8B-B14F-4D97-AF65-F5344CB8AC3E}">
        <p14:creationId xmlns:p14="http://schemas.microsoft.com/office/powerpoint/2010/main" val="1103852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B295-8B72-4F32-8847-62D427B68C0C}"/>
              </a:ext>
            </a:extLst>
          </p:cNvPr>
          <p:cNvSpPr>
            <a:spLocks noGrp="1"/>
          </p:cNvSpPr>
          <p:nvPr>
            <p:ph type="title"/>
          </p:nvPr>
        </p:nvSpPr>
        <p:spPr/>
        <p:txBody>
          <a:bodyPr/>
          <a:lstStyle/>
          <a:p>
            <a:r>
              <a:rPr lang="en-US" dirty="0"/>
              <a:t>“Big” Data</a:t>
            </a:r>
          </a:p>
        </p:txBody>
      </p:sp>
      <p:sp>
        <p:nvSpPr>
          <p:cNvPr id="3" name="Content Placeholder 2">
            <a:extLst>
              <a:ext uri="{FF2B5EF4-FFF2-40B4-BE49-F238E27FC236}">
                <a16:creationId xmlns:a16="http://schemas.microsoft.com/office/drawing/2014/main" id="{F6BABDC4-DDA2-4713-A373-793FCBAF1EDC}"/>
              </a:ext>
            </a:extLst>
          </p:cNvPr>
          <p:cNvSpPr>
            <a:spLocks noGrp="1"/>
          </p:cNvSpPr>
          <p:nvPr>
            <p:ph idx="1"/>
          </p:nvPr>
        </p:nvSpPr>
        <p:spPr/>
        <p:txBody>
          <a:bodyPr/>
          <a:lstStyle/>
          <a:p>
            <a:r>
              <a:rPr lang="en-US" dirty="0"/>
              <a:t>3 V’s </a:t>
            </a:r>
          </a:p>
          <a:p>
            <a:pPr lvl="1"/>
            <a:r>
              <a:rPr lang="en-US" dirty="0"/>
              <a:t>Velocity – large datasets from a variety of sources that may require distributed storage</a:t>
            </a:r>
          </a:p>
          <a:p>
            <a:pPr lvl="1"/>
            <a:r>
              <a:rPr lang="en-US" dirty="0"/>
              <a:t>Volume – may be a high rate stream like sensors, social media, transaction data</a:t>
            </a:r>
          </a:p>
          <a:p>
            <a:pPr lvl="1"/>
            <a:r>
              <a:rPr lang="en-US" dirty="0"/>
              <a:t>Variety – comes from multiple sources like images, text, unstructured, etc.</a:t>
            </a:r>
          </a:p>
          <a:p>
            <a:r>
              <a:rPr lang="en-US" dirty="0"/>
              <a:t>There is no clear size threshold, but as a rule of thumb, big data requires distributed computing and distributed storage</a:t>
            </a:r>
          </a:p>
        </p:txBody>
      </p:sp>
    </p:spTree>
    <p:extLst>
      <p:ext uri="{BB962C8B-B14F-4D97-AF65-F5344CB8AC3E}">
        <p14:creationId xmlns:p14="http://schemas.microsoft.com/office/powerpoint/2010/main" val="146441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2584-B401-445E-BB30-72D76A65211A}"/>
              </a:ext>
            </a:extLst>
          </p:cNvPr>
          <p:cNvSpPr>
            <a:spLocks noGrp="1"/>
          </p:cNvSpPr>
          <p:nvPr>
            <p:ph type="title"/>
          </p:nvPr>
        </p:nvSpPr>
        <p:spPr/>
        <p:txBody>
          <a:bodyPr/>
          <a:lstStyle/>
          <a:p>
            <a:r>
              <a:rPr lang="en-US" dirty="0"/>
              <a:t>Why cloud computing for distributed storage and processing?</a:t>
            </a:r>
          </a:p>
        </p:txBody>
      </p:sp>
      <p:sp>
        <p:nvSpPr>
          <p:cNvPr id="3" name="Content Placeholder 2">
            <a:extLst>
              <a:ext uri="{FF2B5EF4-FFF2-40B4-BE49-F238E27FC236}">
                <a16:creationId xmlns:a16="http://schemas.microsoft.com/office/drawing/2014/main" id="{5820351D-3953-4B03-A9FB-F58CF38277C2}"/>
              </a:ext>
            </a:extLst>
          </p:cNvPr>
          <p:cNvSpPr>
            <a:spLocks noGrp="1"/>
          </p:cNvSpPr>
          <p:nvPr>
            <p:ph idx="1"/>
          </p:nvPr>
        </p:nvSpPr>
        <p:spPr/>
        <p:txBody>
          <a:bodyPr/>
          <a:lstStyle/>
          <a:p>
            <a:r>
              <a:rPr lang="en-US" dirty="0"/>
              <a:t>Storing and processing data locally is unmanageable or too costly</a:t>
            </a:r>
          </a:p>
          <a:p>
            <a:r>
              <a:rPr lang="en-US" dirty="0"/>
              <a:t>Reducing Storage and maintenance costs</a:t>
            </a:r>
          </a:p>
          <a:p>
            <a:r>
              <a:rPr lang="en-US" dirty="0"/>
              <a:t>Using only the resources we need</a:t>
            </a:r>
          </a:p>
        </p:txBody>
      </p:sp>
    </p:spTree>
    <p:extLst>
      <p:ext uri="{BB962C8B-B14F-4D97-AF65-F5344CB8AC3E}">
        <p14:creationId xmlns:p14="http://schemas.microsoft.com/office/powerpoint/2010/main" val="2471803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27600</TotalTime>
  <Words>1436</Words>
  <Application>Microsoft Office PowerPoint</Application>
  <PresentationFormat>Widescreen</PresentationFormat>
  <Paragraphs>174</Paragraphs>
  <Slides>29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Applied Cloud Computing</vt:lpstr>
      <vt:lpstr>Objectives</vt:lpstr>
      <vt:lpstr>Administrative Stuff</vt:lpstr>
      <vt:lpstr>Resources</vt:lpstr>
      <vt:lpstr>Course Software</vt:lpstr>
      <vt:lpstr>Assignments</vt:lpstr>
      <vt:lpstr>What Will We Learn?</vt:lpstr>
      <vt:lpstr>“Big” Data</vt:lpstr>
      <vt:lpstr>Why cloud computing for distributed storage and processing?</vt:lpstr>
      <vt:lpstr>Examples</vt:lpstr>
      <vt:lpstr>Cloud Computing</vt:lpstr>
      <vt:lpstr>Scaling Vertically vs. Horizontally</vt:lpstr>
      <vt:lpstr>Scaling Vertically vs. Horizontally</vt:lpstr>
      <vt:lpstr>Distributed File Systems</vt:lpstr>
      <vt:lpstr>Distributed File Systems</vt:lpstr>
      <vt:lpstr>Types of Distributed File Systems</vt:lpstr>
      <vt:lpstr>Distributed File System Components</vt:lpstr>
      <vt:lpstr>Distributed File System Components</vt:lpstr>
      <vt:lpstr>Chunk Servers</vt:lpstr>
      <vt:lpstr>The MapReduce Programming Model</vt:lpstr>
      <vt:lpstr>The MapReduce Programming Model</vt:lpstr>
      <vt:lpstr>Mapping</vt:lpstr>
      <vt:lpstr>Shuffling</vt:lpstr>
      <vt:lpstr>Reducing</vt:lpstr>
      <vt:lpstr>Reducing</vt:lpstr>
      <vt:lpstr>Example – Word Count</vt:lpstr>
      <vt:lpstr>Example – Word Count</vt:lpstr>
      <vt:lpstr>Example – Word Count</vt:lpstr>
      <vt:lpstr>Example – Word Count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Cloud Computing</dc:title>
  <dc:creator>Monselise,Michal</dc:creator>
  <cp:lastModifiedBy>Monselise,Michal</cp:lastModifiedBy>
  <cp:revision>30</cp:revision>
  <dcterms:created xsi:type="dcterms:W3CDTF">2019-11-11T16:16:21Z</dcterms:created>
  <dcterms:modified xsi:type="dcterms:W3CDTF">2020-03-31T17:25:15Z</dcterms:modified>
</cp:coreProperties>
</file>