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8" r:id="rId4"/>
  </p:sldMasterIdLst>
  <p:notesMasterIdLst>
    <p:notesMasterId r:id="rId17"/>
  </p:notesMasterIdLst>
  <p:sldIdLst>
    <p:sldId id="256" r:id="rId5"/>
    <p:sldId id="257" r:id="rId6"/>
    <p:sldId id="261" r:id="rId7"/>
    <p:sldId id="260" r:id="rId8"/>
    <p:sldId id="259" r:id="rId9"/>
    <p:sldId id="258" r:id="rId10"/>
    <p:sldId id="264" r:id="rId11"/>
    <p:sldId id="262" r:id="rId12"/>
    <p:sldId id="265" r:id="rId13"/>
    <p:sldId id="263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52109C-CFF7-4BC4-8162-390784714B39}" v="2" dt="2025-10-05T05:25:34.7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8D99E-1A4A-4555-8A69-A016488A2F8B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8F3F92-7F94-4A55-A156-C50985A43F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107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0B9E3-A898-4A91-8D69-D9C092F30017}" type="datetime1">
              <a:rPr lang="en-US" smtClean="0"/>
              <a:t>10/5/2025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608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1261C-3084-4083-A578-0592D9DE49DE}" type="datetime1">
              <a:rPr lang="en-US" smtClean="0"/>
              <a:t>10/5/2025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896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8F736-BA7D-429A-9C08-8CF026860506}" type="datetime1">
              <a:rPr lang="en-US" smtClean="0"/>
              <a:t>10/5/2025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490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4247D-C93F-412D-9189-0091AE843D09}" type="datetime1">
              <a:rPr lang="en-US" smtClean="0"/>
              <a:t>10/5/2025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0940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C59CD-76C1-4E00-8D75-2AC274BEAC56}" type="datetime1">
              <a:rPr lang="en-US" smtClean="0"/>
              <a:t>10/5/2025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450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1A01-3C83-44F9-96C9-545CF3541897}" type="datetime1">
              <a:rPr lang="en-US" smtClean="0"/>
              <a:t>10/5/2025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0371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ECA16-E035-4506-9A13-BA486E4F95ED}" type="datetime1">
              <a:rPr lang="en-US" smtClean="0"/>
              <a:t>10/5/2025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293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051E5-E7B1-44A9-B451-1E90DEDB9C05}" type="datetime1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04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65C20-B117-4AD3-BA2D-D5E11F1437A3}" type="datetime1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31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703F-347B-4E1C-A219-20C4C9916D9B}" type="datetime1">
              <a:rPr lang="en-US" smtClean="0"/>
              <a:t>10/5/2025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82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DA8F4-C91B-4967-A6E3-D4F460E50735}" type="datetime1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729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CBCA-32E3-4BBD-B3BA-C23794AE1854}" type="datetime1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96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CA03A-DEAC-49FE-B16D-C60BF9B79264}" type="datetime1">
              <a:rPr lang="en-US" smtClean="0"/>
              <a:t>10/5/2025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0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5C7E4-9DF9-42D0-B221-B52D11281379}" type="datetime1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56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13BBD-F41F-4FA8-A87F-769BE23982E1}" type="datetime1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299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A36E0-2431-47CB-8B05-331AAFA3A0DF}" type="datetime1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01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16883-E67F-4734-A58B-61ED6D87D4D0}" type="datetime1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5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EDD70FA-ABC8-48AD-80FD-512E1CA7299F}" type="datetime1">
              <a:rPr lang="en-US" smtClean="0"/>
              <a:t>10/5/2025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1442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29" r:id="rId1"/>
    <p:sldLayoutId id="2147484030" r:id="rId2"/>
    <p:sldLayoutId id="2147484031" r:id="rId3"/>
    <p:sldLayoutId id="2147484032" r:id="rId4"/>
    <p:sldLayoutId id="2147484033" r:id="rId5"/>
    <p:sldLayoutId id="2147484034" r:id="rId6"/>
    <p:sldLayoutId id="2147484035" r:id="rId7"/>
    <p:sldLayoutId id="2147484036" r:id="rId8"/>
    <p:sldLayoutId id="2147484037" r:id="rId9"/>
    <p:sldLayoutId id="2147484038" r:id="rId10"/>
    <p:sldLayoutId id="2147484039" r:id="rId11"/>
    <p:sldLayoutId id="2147484040" r:id="rId12"/>
    <p:sldLayoutId id="2147484041" r:id="rId13"/>
    <p:sldLayoutId id="2147484042" r:id="rId14"/>
    <p:sldLayoutId id="2147484043" r:id="rId15"/>
    <p:sldLayoutId id="2147484044" r:id="rId16"/>
    <p:sldLayoutId id="214748404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eon laser lights aligned to form a triangle">
            <a:extLst>
              <a:ext uri="{FF2B5EF4-FFF2-40B4-BE49-F238E27FC236}">
                <a16:creationId xmlns:a16="http://schemas.microsoft.com/office/drawing/2014/main" id="{94A52F04-A8E2-F3F1-057A-D0EFA785CC0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8353" r="-1" b="1623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AA7679-DD33-4384-28F1-76F96F5E36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924233"/>
            <a:ext cx="4327903" cy="52903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u="sng" spc="100" dirty="0"/>
              <a:t>K.R.MANGALAM  UNIVERSITY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21A4AF-5B65-F5E0-746C-911009C4D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49213" y="560439"/>
            <a:ext cx="7924800" cy="5654094"/>
          </a:xfrm>
        </p:spPr>
        <p:txBody>
          <a:bodyPr vert="horz" lIns="45720" tIns="45720" rIns="4572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        probabilistic modelling and reasoning with python 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             Course: B.TECH CSE(AI&amp;ML)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               ROLL NO. 2401730089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                 SUBJECT CODE: SEC03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                  BY RISABH KUMAR  </a:t>
            </a:r>
          </a:p>
          <a:p>
            <a:pPr>
              <a:lnSpc>
                <a:spcPct val="90000"/>
              </a:lnSpc>
            </a:pPr>
            <a:r>
              <a:rPr lang="en-US" dirty="0"/>
              <a:t>              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513198-4008-0B0C-F6AA-42EF3A08E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E1076ED0-0DB3-4879-AAE5-5C20D22C1DF4}" type="slidenum">
              <a:rPr lang="en-US"/>
              <a:pPr defTabSz="914400">
                <a:spcAft>
                  <a:spcPts val="600"/>
                </a:spcAft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8410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DA8C8-EC6D-ADD2-7C5B-5AE5BE734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1930" y="1657639"/>
            <a:ext cx="439782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0" i="0" kern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 actual </a:t>
            </a:r>
            <a:br>
              <a:rPr lang="en-US" sz="6000" b="0" i="0" kern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b="0" i="0" kern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price vs</a:t>
            </a:r>
            <a:br>
              <a:rPr lang="en-US" sz="6000" b="0" i="0" kern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b="0" i="0" kern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rating</a:t>
            </a:r>
          </a:p>
        </p:txBody>
      </p:sp>
      <p:pic>
        <p:nvPicPr>
          <p:cNvPr id="6" name="Content Placeholder 5" descr="A graph showing a number of blue dots&#10;&#10;Description automatically generated">
            <a:extLst>
              <a:ext uri="{FF2B5EF4-FFF2-40B4-BE49-F238E27FC236}">
                <a16:creationId xmlns:a16="http://schemas.microsoft.com/office/drawing/2014/main" id="{A1DCE8C5-C1BD-1E1F-90E4-4355022581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06" y="1063416"/>
            <a:ext cx="7365828" cy="5008764"/>
          </a:xfrm>
          <a:prstGeom prst="rect">
            <a:avLst/>
          </a:prstGeom>
          <a:effec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074066-CEDE-6994-6C5D-752C54068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E1076ED0-0DB3-4879-AAE5-5C20D22C1DF4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10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239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1105E-2C23-9075-E536-17A620132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729205"/>
            <a:ext cx="8947522" cy="115746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 ACTUAL PRICE  VS RATING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375F4-2D2D-32F6-25F8-278D5E819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332" y="1620456"/>
            <a:ext cx="8947521" cy="462794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Scatter Plot: Actual Price vs Rating in Python (Using Seaborn/Matplotlib)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you're using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you can use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Seaborn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create a scatter plot.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Scatter Plot: Actual Price vs Rating in Excel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you're using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you can also create a scatter plot to visualize the relationship between actual price and rating.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971C4A-BD42-AD05-4B52-875F8DCBE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048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8" name="Oval 77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D15A6F9-32E7-4EA5-A1BE-A2636DA69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 36">
            <a:extLst>
              <a:ext uri="{FF2B5EF4-FFF2-40B4-BE49-F238E27FC236}">
                <a16:creationId xmlns:a16="http://schemas.microsoft.com/office/drawing/2014/main" id="{1B9047A0-D508-41B4-9987-A03A1C314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307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4" name="Freeform: Shape 83">
            <a:extLst>
              <a:ext uri="{FF2B5EF4-FFF2-40B4-BE49-F238E27FC236}">
                <a16:creationId xmlns:a16="http://schemas.microsoft.com/office/drawing/2014/main" id="{B679C71C-F606-4D18-A66B-277C1FD5C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1307" y="0"/>
            <a:ext cx="7790693" cy="6858003"/>
          </a:xfrm>
          <a:custGeom>
            <a:avLst/>
            <a:gdLst>
              <a:gd name="connsiteX0" fmla="*/ 6960957 w 7790693"/>
              <a:gd name="connsiteY0" fmla="*/ 0 h 6858003"/>
              <a:gd name="connsiteX1" fmla="*/ 7790693 w 7790693"/>
              <a:gd name="connsiteY1" fmla="*/ 0 h 6858003"/>
              <a:gd name="connsiteX2" fmla="*/ 7790693 w 7790693"/>
              <a:gd name="connsiteY2" fmla="*/ 6858002 h 6858003"/>
              <a:gd name="connsiteX3" fmla="*/ 6995919 w 7790693"/>
              <a:gd name="connsiteY3" fmla="*/ 6858002 h 6858003"/>
              <a:gd name="connsiteX4" fmla="*/ 6995919 w 7790693"/>
              <a:gd name="connsiteY4" fmla="*/ 6858003 h 6858003"/>
              <a:gd name="connsiteX5" fmla="*/ 905354 w 7790693"/>
              <a:gd name="connsiteY5" fmla="*/ 6858003 h 6858003"/>
              <a:gd name="connsiteX6" fmla="*/ 905354 w 7790693"/>
              <a:gd name="connsiteY6" fmla="*/ 6858002 h 6858003"/>
              <a:gd name="connsiteX7" fmla="*/ 0 w 7790693"/>
              <a:gd name="connsiteY7" fmla="*/ 6858002 h 6858003"/>
              <a:gd name="connsiteX8" fmla="*/ 5883 w 7790693"/>
              <a:gd name="connsiteY8" fmla="*/ 6817540 h 6858003"/>
              <a:gd name="connsiteX9" fmla="*/ 23197 w 7790693"/>
              <a:gd name="connsiteY9" fmla="*/ 6698896 h 6858003"/>
              <a:gd name="connsiteX10" fmla="*/ 35299 w 7790693"/>
              <a:gd name="connsiteY10" fmla="*/ 6612485 h 6858003"/>
              <a:gd name="connsiteX11" fmla="*/ 48074 w 7790693"/>
              <a:gd name="connsiteY11" fmla="*/ 6509615 h 6858003"/>
              <a:gd name="connsiteX12" fmla="*/ 63370 w 7790693"/>
              <a:gd name="connsiteY12" fmla="*/ 6387543 h 6858003"/>
              <a:gd name="connsiteX13" fmla="*/ 79507 w 7790693"/>
              <a:gd name="connsiteY13" fmla="*/ 6252440 h 6858003"/>
              <a:gd name="connsiteX14" fmla="*/ 96484 w 7790693"/>
              <a:gd name="connsiteY14" fmla="*/ 6100193 h 6858003"/>
              <a:gd name="connsiteX15" fmla="*/ 114469 w 7790693"/>
              <a:gd name="connsiteY15" fmla="*/ 5934229 h 6858003"/>
              <a:gd name="connsiteX16" fmla="*/ 132455 w 7790693"/>
              <a:gd name="connsiteY16" fmla="*/ 5753864 h 6858003"/>
              <a:gd name="connsiteX17" fmla="*/ 150776 w 7790693"/>
              <a:gd name="connsiteY17" fmla="*/ 5561840 h 6858003"/>
              <a:gd name="connsiteX18" fmla="*/ 167753 w 7790693"/>
              <a:gd name="connsiteY18" fmla="*/ 5354728 h 6858003"/>
              <a:gd name="connsiteX19" fmla="*/ 184058 w 7790693"/>
              <a:gd name="connsiteY19" fmla="*/ 5138015 h 6858003"/>
              <a:gd name="connsiteX20" fmla="*/ 198850 w 7790693"/>
              <a:gd name="connsiteY20" fmla="*/ 4908958 h 6858003"/>
              <a:gd name="connsiteX21" fmla="*/ 212969 w 7790693"/>
              <a:gd name="connsiteY21" fmla="*/ 4670300 h 6858003"/>
              <a:gd name="connsiteX22" fmla="*/ 226249 w 7790693"/>
              <a:gd name="connsiteY22" fmla="*/ 4421354 h 6858003"/>
              <a:gd name="connsiteX23" fmla="*/ 230955 w 7790693"/>
              <a:gd name="connsiteY23" fmla="*/ 4293795 h 6858003"/>
              <a:gd name="connsiteX24" fmla="*/ 236166 w 7790693"/>
              <a:gd name="connsiteY24" fmla="*/ 4163494 h 6858003"/>
              <a:gd name="connsiteX25" fmla="*/ 241040 w 7790693"/>
              <a:gd name="connsiteY25" fmla="*/ 4031135 h 6858003"/>
              <a:gd name="connsiteX26" fmla="*/ 244234 w 7790693"/>
              <a:gd name="connsiteY26" fmla="*/ 3898089 h 6858003"/>
              <a:gd name="connsiteX27" fmla="*/ 247092 w 7790693"/>
              <a:gd name="connsiteY27" fmla="*/ 3762301 h 6858003"/>
              <a:gd name="connsiteX28" fmla="*/ 250117 w 7790693"/>
              <a:gd name="connsiteY28" fmla="*/ 3625141 h 6858003"/>
              <a:gd name="connsiteX29" fmla="*/ 252134 w 7790693"/>
              <a:gd name="connsiteY29" fmla="*/ 3485238 h 6858003"/>
              <a:gd name="connsiteX30" fmla="*/ 252134 w 7790693"/>
              <a:gd name="connsiteY30" fmla="*/ 3343963 h 6858003"/>
              <a:gd name="connsiteX31" fmla="*/ 253143 w 7790693"/>
              <a:gd name="connsiteY31" fmla="*/ 3201317 h 6858003"/>
              <a:gd name="connsiteX32" fmla="*/ 252134 w 7790693"/>
              <a:gd name="connsiteY32" fmla="*/ 3057299 h 6858003"/>
              <a:gd name="connsiteX33" fmla="*/ 250117 w 7790693"/>
              <a:gd name="connsiteY33" fmla="*/ 2911223 h 6858003"/>
              <a:gd name="connsiteX34" fmla="*/ 248268 w 7790693"/>
              <a:gd name="connsiteY34" fmla="*/ 2765148 h 6858003"/>
              <a:gd name="connsiteX35" fmla="*/ 244234 w 7790693"/>
              <a:gd name="connsiteY35" fmla="*/ 2617015 h 6858003"/>
              <a:gd name="connsiteX36" fmla="*/ 240032 w 7790693"/>
              <a:gd name="connsiteY36" fmla="*/ 2467511 h 6858003"/>
              <a:gd name="connsiteX37" fmla="*/ 235157 w 7790693"/>
              <a:gd name="connsiteY37" fmla="*/ 2318006 h 6858003"/>
              <a:gd name="connsiteX38" fmla="*/ 228266 w 7790693"/>
              <a:gd name="connsiteY38" fmla="*/ 2167130 h 6858003"/>
              <a:gd name="connsiteX39" fmla="*/ 220029 w 7790693"/>
              <a:gd name="connsiteY39" fmla="*/ 2014883 h 6858003"/>
              <a:gd name="connsiteX40" fmla="*/ 212129 w 7790693"/>
              <a:gd name="connsiteY40" fmla="*/ 1861949 h 6858003"/>
              <a:gd name="connsiteX41" fmla="*/ 202044 w 7790693"/>
              <a:gd name="connsiteY41" fmla="*/ 1709016 h 6858003"/>
              <a:gd name="connsiteX42" fmla="*/ 189941 w 7790693"/>
              <a:gd name="connsiteY42" fmla="*/ 1554025 h 6858003"/>
              <a:gd name="connsiteX43" fmla="*/ 177839 w 7790693"/>
              <a:gd name="connsiteY43" fmla="*/ 1401092 h 6858003"/>
              <a:gd name="connsiteX44" fmla="*/ 163887 w 7790693"/>
              <a:gd name="connsiteY44" fmla="*/ 1245415 h 6858003"/>
              <a:gd name="connsiteX45" fmla="*/ 148591 w 7790693"/>
              <a:gd name="connsiteY45" fmla="*/ 1089053 h 6858003"/>
              <a:gd name="connsiteX46" fmla="*/ 132455 w 7790693"/>
              <a:gd name="connsiteY46" fmla="*/ 934748 h 6858003"/>
              <a:gd name="connsiteX47" fmla="*/ 113629 w 7790693"/>
              <a:gd name="connsiteY47" fmla="*/ 778385 h 6858003"/>
              <a:gd name="connsiteX48" fmla="*/ 93458 w 7790693"/>
              <a:gd name="connsiteY48" fmla="*/ 622709 h 6858003"/>
              <a:gd name="connsiteX49" fmla="*/ 73455 w 7790693"/>
              <a:gd name="connsiteY49" fmla="*/ 466346 h 6858003"/>
              <a:gd name="connsiteX50" fmla="*/ 50091 w 7790693"/>
              <a:gd name="connsiteY50" fmla="*/ 310670 h 6858003"/>
              <a:gd name="connsiteX51" fmla="*/ 26222 w 7790693"/>
              <a:gd name="connsiteY51" fmla="*/ 155679 h 6858003"/>
              <a:gd name="connsiteX52" fmla="*/ 1177 w 7790693"/>
              <a:gd name="connsiteY52" fmla="*/ 2 h 6858003"/>
              <a:gd name="connsiteX53" fmla="*/ 1344715 w 7790693"/>
              <a:gd name="connsiteY53" fmla="*/ 2 h 6858003"/>
              <a:gd name="connsiteX54" fmla="*/ 1344715 w 7790693"/>
              <a:gd name="connsiteY54" fmla="*/ 3 h 6858003"/>
              <a:gd name="connsiteX55" fmla="*/ 6960957 w 7790693"/>
              <a:gd name="connsiteY55" fmla="*/ 3 h 6858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7790693" h="6858003">
                <a:moveTo>
                  <a:pt x="6960957" y="0"/>
                </a:moveTo>
                <a:lnTo>
                  <a:pt x="7790693" y="0"/>
                </a:lnTo>
                <a:lnTo>
                  <a:pt x="7790693" y="6858002"/>
                </a:lnTo>
                <a:lnTo>
                  <a:pt x="6995919" y="6858002"/>
                </a:lnTo>
                <a:lnTo>
                  <a:pt x="6995919" y="6858003"/>
                </a:lnTo>
                <a:lnTo>
                  <a:pt x="905354" y="6858003"/>
                </a:lnTo>
                <a:lnTo>
                  <a:pt x="905354" y="6858002"/>
                </a:lnTo>
                <a:lnTo>
                  <a:pt x="0" y="6858002"/>
                </a:lnTo>
                <a:lnTo>
                  <a:pt x="5883" y="6817540"/>
                </a:lnTo>
                <a:lnTo>
                  <a:pt x="23197" y="6698896"/>
                </a:lnTo>
                <a:lnTo>
                  <a:pt x="35299" y="6612485"/>
                </a:lnTo>
                <a:lnTo>
                  <a:pt x="48074" y="6509615"/>
                </a:lnTo>
                <a:lnTo>
                  <a:pt x="63370" y="6387543"/>
                </a:lnTo>
                <a:lnTo>
                  <a:pt x="79507" y="6252440"/>
                </a:lnTo>
                <a:lnTo>
                  <a:pt x="96484" y="6100193"/>
                </a:lnTo>
                <a:lnTo>
                  <a:pt x="114469" y="5934229"/>
                </a:lnTo>
                <a:lnTo>
                  <a:pt x="132455" y="5753864"/>
                </a:lnTo>
                <a:lnTo>
                  <a:pt x="150776" y="5561840"/>
                </a:lnTo>
                <a:lnTo>
                  <a:pt x="167753" y="5354728"/>
                </a:lnTo>
                <a:lnTo>
                  <a:pt x="184058" y="5138015"/>
                </a:lnTo>
                <a:lnTo>
                  <a:pt x="198850" y="4908958"/>
                </a:lnTo>
                <a:lnTo>
                  <a:pt x="212969" y="4670300"/>
                </a:lnTo>
                <a:lnTo>
                  <a:pt x="226249" y="4421354"/>
                </a:lnTo>
                <a:lnTo>
                  <a:pt x="230955" y="4293795"/>
                </a:lnTo>
                <a:lnTo>
                  <a:pt x="236166" y="4163494"/>
                </a:lnTo>
                <a:lnTo>
                  <a:pt x="241040" y="4031135"/>
                </a:lnTo>
                <a:lnTo>
                  <a:pt x="244234" y="3898089"/>
                </a:lnTo>
                <a:lnTo>
                  <a:pt x="247092" y="3762301"/>
                </a:lnTo>
                <a:lnTo>
                  <a:pt x="250117" y="3625141"/>
                </a:lnTo>
                <a:lnTo>
                  <a:pt x="252134" y="3485238"/>
                </a:lnTo>
                <a:lnTo>
                  <a:pt x="252134" y="3343963"/>
                </a:lnTo>
                <a:lnTo>
                  <a:pt x="253143" y="3201317"/>
                </a:lnTo>
                <a:lnTo>
                  <a:pt x="252134" y="3057299"/>
                </a:lnTo>
                <a:lnTo>
                  <a:pt x="250117" y="2911223"/>
                </a:lnTo>
                <a:lnTo>
                  <a:pt x="248268" y="2765148"/>
                </a:lnTo>
                <a:lnTo>
                  <a:pt x="244234" y="2617015"/>
                </a:lnTo>
                <a:lnTo>
                  <a:pt x="240032" y="2467511"/>
                </a:lnTo>
                <a:lnTo>
                  <a:pt x="235157" y="2318006"/>
                </a:lnTo>
                <a:lnTo>
                  <a:pt x="228266" y="2167130"/>
                </a:lnTo>
                <a:lnTo>
                  <a:pt x="220029" y="2014883"/>
                </a:lnTo>
                <a:lnTo>
                  <a:pt x="212129" y="1861949"/>
                </a:lnTo>
                <a:lnTo>
                  <a:pt x="202044" y="1709016"/>
                </a:lnTo>
                <a:lnTo>
                  <a:pt x="189941" y="1554025"/>
                </a:lnTo>
                <a:lnTo>
                  <a:pt x="177839" y="1401092"/>
                </a:lnTo>
                <a:lnTo>
                  <a:pt x="163887" y="1245415"/>
                </a:lnTo>
                <a:lnTo>
                  <a:pt x="148591" y="1089053"/>
                </a:lnTo>
                <a:lnTo>
                  <a:pt x="132455" y="934748"/>
                </a:lnTo>
                <a:lnTo>
                  <a:pt x="113629" y="778385"/>
                </a:lnTo>
                <a:lnTo>
                  <a:pt x="93458" y="622709"/>
                </a:lnTo>
                <a:lnTo>
                  <a:pt x="73455" y="466346"/>
                </a:lnTo>
                <a:lnTo>
                  <a:pt x="50091" y="310670"/>
                </a:lnTo>
                <a:lnTo>
                  <a:pt x="26222" y="155679"/>
                </a:lnTo>
                <a:lnTo>
                  <a:pt x="1177" y="2"/>
                </a:lnTo>
                <a:lnTo>
                  <a:pt x="1344715" y="2"/>
                </a:lnTo>
                <a:lnTo>
                  <a:pt x="1344715" y="3"/>
                </a:lnTo>
                <a:lnTo>
                  <a:pt x="6960957" y="3"/>
                </a:lnTo>
                <a:close/>
              </a:path>
            </a:pathLst>
          </a:custGeom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5BA22A-7D1F-1B21-FEF4-569408C9F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2512" y="1028700"/>
            <a:ext cx="6172069" cy="48005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61AF4-65FD-9E8F-C291-253C5AABA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7547" y="6355078"/>
            <a:ext cx="838199" cy="30175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spcAft>
                <a:spcPts val="600"/>
              </a:spcAft>
            </a:pPr>
            <a:fld id="{E1076ED0-0DB3-4879-AAE5-5C20D22C1DF4}" type="slidenum">
              <a:rPr lang="en-US" sz="1100" b="0" i="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pPr algn="l">
                <a:spcAft>
                  <a:spcPts val="600"/>
                </a:spcAft>
              </a:pPr>
              <a:t>12</a:t>
            </a:fld>
            <a:endParaRPr lang="en-US" sz="1100" b="0" i="0" kern="1200">
              <a:solidFill>
                <a:schemeClr val="tx1">
                  <a:alpha val="6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4888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9B319DB8-55C1-07CC-72FA-FA695549245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332" r="9091" b="2059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8D96C8-028A-C925-2B8A-485A97818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206" y="570703"/>
            <a:ext cx="11230166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     </a:t>
            </a:r>
            <a:br>
              <a:rPr lang="en-US" sz="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DATA  ANALYSIS  OF  </a:t>
            </a:r>
            <a:br>
              <a:rPr lang="en-US" sz="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AMAZON DATASET</a:t>
            </a:r>
            <a:r>
              <a:rPr lang="en-US" sz="5000" dirty="0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595069F-F8E2-4048-D800-E17F9EA4B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4777380"/>
            <a:ext cx="8825658" cy="8614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dataset to summarize its main characteristics often visualizing it.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5967A40-223C-B2E9-1508-53C2076B2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571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111649-8006-E3B4-1B0D-28B875BB70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D550A-6564-D2CF-5FFA-6638980B2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490472"/>
            <a:ext cx="9404723" cy="2241153"/>
          </a:xfrm>
        </p:spPr>
        <p:txBody>
          <a:bodyPr/>
          <a:lstStyle/>
          <a:p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THIS PROJECT?</a:t>
            </a:r>
            <a:endParaRPr lang="en-IN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9E208-5A67-51A4-A329-CFBE97102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071" y="2028635"/>
            <a:ext cx="8946541" cy="419548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is a global leader in e-commerce, and its vast ecosystem of products, reviews, and user data offers rich opportunities for analysis. Analyzing Amazon data provides valuable insights for businesses, marketers, data scientists, and developers.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Choosing Amazon data analysis with Python can be advantageous for several reasons. Amazon provides a vast and diverse set of data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C8DED-0D45-3DD1-068C-65452373B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448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767746-65B8-FE0C-8ECF-4F87816B39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6C3CE-6583-80C4-40B0-4D0A193D5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931" y="452718"/>
            <a:ext cx="4638903" cy="14005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WAS THIS ACHIEVED ?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1002E99-54CD-8819-EACD-38323CCDD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950" y="2052918"/>
            <a:ext cx="6233182" cy="419548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Pandas: For data manipulation and analysis.</a:t>
            </a:r>
          </a:p>
          <a:p>
            <a:pPr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 &amp; Seaborn: For creating  visualizations.</a:t>
            </a:r>
          </a:p>
          <a:p>
            <a:pPr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NumPy: For numerical operations.</a:t>
            </a:r>
          </a:p>
          <a:p>
            <a:pPr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Seaborn: For any advanced data processing.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CD1316-4756-7DDC-913B-B2155F82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E1076ED0-0DB3-4879-AAE5-5C20D22C1DF4}" type="slidenum">
              <a:rPr lang="en-US">
                <a:solidFill>
                  <a:prstClr val="white">
                    <a:tint val="75000"/>
                  </a:prstClr>
                </a:solidFill>
              </a:rPr>
              <a:pPr defTabSz="914400">
                <a:spcAft>
                  <a:spcPts val="600"/>
                </a:spcAft>
              </a:pPr>
              <a:t>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7" name="Content Placeholder 6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189D51C2-37B0-72F0-9940-D0026A5C6A67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257"/>
          <a:stretch/>
        </p:blipFill>
        <p:spPr>
          <a:xfrm>
            <a:off x="0" y="3429000"/>
            <a:ext cx="4973638" cy="3429000"/>
          </a:xfrm>
          <a:custGeom>
            <a:avLst/>
            <a:gdLst/>
            <a:ahLst/>
            <a:cxnLst/>
            <a:rect l="l" t="t" r="r" b="b"/>
            <a:pathLst>
              <a:path w="4973099" h="3429001">
                <a:moveTo>
                  <a:pt x="0" y="0"/>
                </a:moveTo>
                <a:lnTo>
                  <a:pt x="4720965" y="0"/>
                </a:lnTo>
                <a:lnTo>
                  <a:pt x="4720965" y="56236"/>
                </a:lnTo>
                <a:lnTo>
                  <a:pt x="4722982" y="196139"/>
                </a:lnTo>
                <a:lnTo>
                  <a:pt x="4726007" y="333299"/>
                </a:lnTo>
                <a:lnTo>
                  <a:pt x="4728865" y="469087"/>
                </a:lnTo>
                <a:lnTo>
                  <a:pt x="4732059" y="602133"/>
                </a:lnTo>
                <a:lnTo>
                  <a:pt x="4736933" y="734492"/>
                </a:lnTo>
                <a:lnTo>
                  <a:pt x="4742144" y="864793"/>
                </a:lnTo>
                <a:lnTo>
                  <a:pt x="4746850" y="992352"/>
                </a:lnTo>
                <a:lnTo>
                  <a:pt x="4760130" y="1241298"/>
                </a:lnTo>
                <a:lnTo>
                  <a:pt x="4774249" y="1479956"/>
                </a:lnTo>
                <a:lnTo>
                  <a:pt x="4789041" y="1709013"/>
                </a:lnTo>
                <a:lnTo>
                  <a:pt x="4805346" y="1925726"/>
                </a:lnTo>
                <a:lnTo>
                  <a:pt x="4822323" y="2132838"/>
                </a:lnTo>
                <a:lnTo>
                  <a:pt x="4840644" y="2324862"/>
                </a:lnTo>
                <a:lnTo>
                  <a:pt x="4858630" y="2505227"/>
                </a:lnTo>
                <a:lnTo>
                  <a:pt x="4876615" y="2671191"/>
                </a:lnTo>
                <a:lnTo>
                  <a:pt x="4893592" y="2823438"/>
                </a:lnTo>
                <a:lnTo>
                  <a:pt x="4909729" y="2958541"/>
                </a:lnTo>
                <a:lnTo>
                  <a:pt x="4925025" y="3080613"/>
                </a:lnTo>
                <a:lnTo>
                  <a:pt x="4937800" y="3183483"/>
                </a:lnTo>
                <a:lnTo>
                  <a:pt x="4949902" y="3269894"/>
                </a:lnTo>
                <a:lnTo>
                  <a:pt x="4967216" y="3388538"/>
                </a:lnTo>
                <a:lnTo>
                  <a:pt x="4973099" y="3429000"/>
                </a:lnTo>
                <a:lnTo>
                  <a:pt x="4075210" y="3429000"/>
                </a:lnTo>
                <a:lnTo>
                  <a:pt x="4075210" y="3429001"/>
                </a:lnTo>
                <a:lnTo>
                  <a:pt x="0" y="3429001"/>
                </a:lnTo>
                <a:close/>
              </a:path>
            </a:pathLst>
          </a:custGeom>
        </p:spPr>
      </p:pic>
      <p:pic>
        <p:nvPicPr>
          <p:cNvPr id="6" name="Picture 5" descr="One in a crowd">
            <a:extLst>
              <a:ext uri="{FF2B5EF4-FFF2-40B4-BE49-F238E27FC236}">
                <a16:creationId xmlns:a16="http://schemas.microsoft.com/office/drawing/2014/main" id="{5CF4A069-893F-769A-2490-7B702D03782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2" b="8045"/>
          <a:stretch/>
        </p:blipFill>
        <p:spPr>
          <a:xfrm>
            <a:off x="3" y="10"/>
            <a:ext cx="4971922" cy="3428990"/>
          </a:xfrm>
          <a:custGeom>
            <a:avLst/>
            <a:gdLst/>
            <a:ahLst/>
            <a:cxnLst/>
            <a:rect l="l" t="t" r="r" b="b"/>
            <a:pathLst>
              <a:path w="4971922" h="3429000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7942" y="2318004"/>
                </a:lnTo>
                <a:lnTo>
                  <a:pt x="4733067" y="2467509"/>
                </a:lnTo>
                <a:lnTo>
                  <a:pt x="4728865" y="2617013"/>
                </a:lnTo>
                <a:lnTo>
                  <a:pt x="4724831" y="2765146"/>
                </a:lnTo>
                <a:lnTo>
                  <a:pt x="4722982" y="2911221"/>
                </a:lnTo>
                <a:lnTo>
                  <a:pt x="4720965" y="3057297"/>
                </a:lnTo>
                <a:lnTo>
                  <a:pt x="4719956" y="3201315"/>
                </a:lnTo>
                <a:lnTo>
                  <a:pt x="4720965" y="3343961"/>
                </a:lnTo>
                <a:lnTo>
                  <a:pt x="4720965" y="3429000"/>
                </a:lnTo>
                <a:lnTo>
                  <a:pt x="0" y="3429000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06309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D2E103-0C71-78A6-8B67-D99D1C0EA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5702C-21D5-3DE7-302E-EAE9C3267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1454964"/>
            <a:ext cx="4799009" cy="330884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</a:t>
            </a:r>
            <a:br>
              <a:rPr lang="en-US" sz="6700" dirty="0"/>
            </a:br>
            <a:endParaRPr lang="en-US" sz="6700" dirty="0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A7CE30A6-CEC1-F8DA-DA24-C8C3D9D51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1" y="4763803"/>
            <a:ext cx="4799009" cy="14643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cap="all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Findings  and Screenshot's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CFFFE-47C1-6943-E5E4-A018D4C85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E1076ED0-0DB3-4879-AAE5-5C20D22C1DF4}" type="slidenum">
              <a:rPr lang="en-US" smtClean="0"/>
              <a:pPr defTabSz="914400"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A1CCB5-F530-1F89-CD14-D88A5600BB5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421" r="3892" b="2"/>
          <a:stretch/>
        </p:blipFill>
        <p:spPr>
          <a:xfrm>
            <a:off x="6094411" y="10"/>
            <a:ext cx="609759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12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FCB5F3-C3CB-17F3-9471-F72CA7E1D9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12FC22-166B-D9A2-BCCD-39CD1D408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967" y="1325880"/>
            <a:ext cx="4158334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 b="0" i="0" kern="12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Percentage of missing value in each column</a:t>
            </a:r>
          </a:p>
        </p:txBody>
      </p:sp>
      <p:sp>
        <p:nvSpPr>
          <p:cNvPr id="25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9646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D8B22DE2-C518-4F77-BE90-E1B6B1909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68960" y="-68960"/>
            <a:ext cx="6858001" cy="6995918"/>
          </a:xfrm>
          <a:custGeom>
            <a:avLst/>
            <a:gdLst>
              <a:gd name="connsiteX0" fmla="*/ 6858001 w 6858001"/>
              <a:gd name="connsiteY0" fmla="*/ 1344715 h 6995918"/>
              <a:gd name="connsiteX1" fmla="*/ 6858001 w 6858001"/>
              <a:gd name="connsiteY1" fmla="*/ 1177 h 6995918"/>
              <a:gd name="connsiteX2" fmla="*/ 6702324 w 6858001"/>
              <a:gd name="connsiteY2" fmla="*/ 26222 h 6995918"/>
              <a:gd name="connsiteX3" fmla="*/ 6547333 w 6858001"/>
              <a:gd name="connsiteY3" fmla="*/ 50091 h 6995918"/>
              <a:gd name="connsiteX4" fmla="*/ 6391657 w 6858001"/>
              <a:gd name="connsiteY4" fmla="*/ 73455 h 6995918"/>
              <a:gd name="connsiteX5" fmla="*/ 6235294 w 6858001"/>
              <a:gd name="connsiteY5" fmla="*/ 93458 h 6995918"/>
              <a:gd name="connsiteX6" fmla="*/ 6079618 w 6858001"/>
              <a:gd name="connsiteY6" fmla="*/ 113629 h 6995918"/>
              <a:gd name="connsiteX7" fmla="*/ 5923255 w 6858001"/>
              <a:gd name="connsiteY7" fmla="*/ 132455 h 6995918"/>
              <a:gd name="connsiteX8" fmla="*/ 5768950 w 6858001"/>
              <a:gd name="connsiteY8" fmla="*/ 148591 h 6995918"/>
              <a:gd name="connsiteX9" fmla="*/ 5612588 w 6858001"/>
              <a:gd name="connsiteY9" fmla="*/ 163887 h 6995918"/>
              <a:gd name="connsiteX10" fmla="*/ 5456911 w 6858001"/>
              <a:gd name="connsiteY10" fmla="*/ 177839 h 6995918"/>
              <a:gd name="connsiteX11" fmla="*/ 5303978 w 6858001"/>
              <a:gd name="connsiteY11" fmla="*/ 189941 h 6995918"/>
              <a:gd name="connsiteX12" fmla="*/ 5148987 w 6858001"/>
              <a:gd name="connsiteY12" fmla="*/ 202044 h 6995918"/>
              <a:gd name="connsiteX13" fmla="*/ 4996054 w 6858001"/>
              <a:gd name="connsiteY13" fmla="*/ 212129 h 6995918"/>
              <a:gd name="connsiteX14" fmla="*/ 4843120 w 6858001"/>
              <a:gd name="connsiteY14" fmla="*/ 220029 h 6995918"/>
              <a:gd name="connsiteX15" fmla="*/ 4690873 w 6858001"/>
              <a:gd name="connsiteY15" fmla="*/ 228266 h 6995918"/>
              <a:gd name="connsiteX16" fmla="*/ 4539997 w 6858001"/>
              <a:gd name="connsiteY16" fmla="*/ 235157 h 6995918"/>
              <a:gd name="connsiteX17" fmla="*/ 4390492 w 6858001"/>
              <a:gd name="connsiteY17" fmla="*/ 240032 h 6995918"/>
              <a:gd name="connsiteX18" fmla="*/ 4240988 w 6858001"/>
              <a:gd name="connsiteY18" fmla="*/ 244234 h 6995918"/>
              <a:gd name="connsiteX19" fmla="*/ 4092855 w 6858001"/>
              <a:gd name="connsiteY19" fmla="*/ 248268 h 6995918"/>
              <a:gd name="connsiteX20" fmla="*/ 3946780 w 6858001"/>
              <a:gd name="connsiteY20" fmla="*/ 250117 h 6995918"/>
              <a:gd name="connsiteX21" fmla="*/ 3800704 w 6858001"/>
              <a:gd name="connsiteY21" fmla="*/ 252134 h 6995918"/>
              <a:gd name="connsiteX22" fmla="*/ 3656686 w 6858001"/>
              <a:gd name="connsiteY22" fmla="*/ 253143 h 6995918"/>
              <a:gd name="connsiteX23" fmla="*/ 3514040 w 6858001"/>
              <a:gd name="connsiteY23" fmla="*/ 252134 h 6995918"/>
              <a:gd name="connsiteX24" fmla="*/ 3372765 w 6858001"/>
              <a:gd name="connsiteY24" fmla="*/ 252134 h 6995918"/>
              <a:gd name="connsiteX25" fmla="*/ 3232862 w 6858001"/>
              <a:gd name="connsiteY25" fmla="*/ 250117 h 6995918"/>
              <a:gd name="connsiteX26" fmla="*/ 3095702 w 6858001"/>
              <a:gd name="connsiteY26" fmla="*/ 247092 h 6995918"/>
              <a:gd name="connsiteX27" fmla="*/ 2959914 w 6858001"/>
              <a:gd name="connsiteY27" fmla="*/ 244234 h 6995918"/>
              <a:gd name="connsiteX28" fmla="*/ 2826868 w 6858001"/>
              <a:gd name="connsiteY28" fmla="*/ 241040 h 6995918"/>
              <a:gd name="connsiteX29" fmla="*/ 2694509 w 6858001"/>
              <a:gd name="connsiteY29" fmla="*/ 236166 h 6995918"/>
              <a:gd name="connsiteX30" fmla="*/ 2564208 w 6858001"/>
              <a:gd name="connsiteY30" fmla="*/ 230955 h 6995918"/>
              <a:gd name="connsiteX31" fmla="*/ 2436649 w 6858001"/>
              <a:gd name="connsiteY31" fmla="*/ 226249 h 6995918"/>
              <a:gd name="connsiteX32" fmla="*/ 2187703 w 6858001"/>
              <a:gd name="connsiteY32" fmla="*/ 212969 h 6995918"/>
              <a:gd name="connsiteX33" fmla="*/ 1949045 w 6858001"/>
              <a:gd name="connsiteY33" fmla="*/ 198850 h 6995918"/>
              <a:gd name="connsiteX34" fmla="*/ 1719988 w 6858001"/>
              <a:gd name="connsiteY34" fmla="*/ 184058 h 6995918"/>
              <a:gd name="connsiteX35" fmla="*/ 1503275 w 6858001"/>
              <a:gd name="connsiteY35" fmla="*/ 167753 h 6995918"/>
              <a:gd name="connsiteX36" fmla="*/ 1296163 w 6858001"/>
              <a:gd name="connsiteY36" fmla="*/ 150776 h 6995918"/>
              <a:gd name="connsiteX37" fmla="*/ 1104139 w 6858001"/>
              <a:gd name="connsiteY37" fmla="*/ 132455 h 6995918"/>
              <a:gd name="connsiteX38" fmla="*/ 923774 w 6858001"/>
              <a:gd name="connsiteY38" fmla="*/ 114469 h 6995918"/>
              <a:gd name="connsiteX39" fmla="*/ 757810 w 6858001"/>
              <a:gd name="connsiteY39" fmla="*/ 96484 h 6995918"/>
              <a:gd name="connsiteX40" fmla="*/ 605563 w 6858001"/>
              <a:gd name="connsiteY40" fmla="*/ 79507 h 6995918"/>
              <a:gd name="connsiteX41" fmla="*/ 470460 w 6858001"/>
              <a:gd name="connsiteY41" fmla="*/ 63370 h 6995918"/>
              <a:gd name="connsiteX42" fmla="*/ 348388 w 6858001"/>
              <a:gd name="connsiteY42" fmla="*/ 48074 h 6995918"/>
              <a:gd name="connsiteX43" fmla="*/ 245518 w 6858001"/>
              <a:gd name="connsiteY43" fmla="*/ 35299 h 6995918"/>
              <a:gd name="connsiteX44" fmla="*/ 159107 w 6858001"/>
              <a:gd name="connsiteY44" fmla="*/ 23197 h 6995918"/>
              <a:gd name="connsiteX45" fmla="*/ 40463 w 6858001"/>
              <a:gd name="connsiteY45" fmla="*/ 5883 h 6995918"/>
              <a:gd name="connsiteX46" fmla="*/ 1 w 6858001"/>
              <a:gd name="connsiteY46" fmla="*/ 0 h 6995918"/>
              <a:gd name="connsiteX47" fmla="*/ 1 w 6858001"/>
              <a:gd name="connsiteY47" fmla="*/ 905354 h 6995918"/>
              <a:gd name="connsiteX48" fmla="*/ 0 w 6858001"/>
              <a:gd name="connsiteY48" fmla="*/ 905354 h 6995918"/>
              <a:gd name="connsiteX49" fmla="*/ 0 w 6858001"/>
              <a:gd name="connsiteY49" fmla="*/ 6995918 h 6995918"/>
              <a:gd name="connsiteX50" fmla="*/ 6858000 w 6858001"/>
              <a:gd name="connsiteY50" fmla="*/ 6995918 h 6995918"/>
              <a:gd name="connsiteX51" fmla="*/ 6858000 w 6858001"/>
              <a:gd name="connsiteY51" fmla="*/ 1344715 h 6995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95918">
                <a:moveTo>
                  <a:pt x="6858001" y="1344715"/>
                </a:moveTo>
                <a:lnTo>
                  <a:pt x="6858001" y="1177"/>
                </a:lnTo>
                <a:lnTo>
                  <a:pt x="6702324" y="26222"/>
                </a:lnTo>
                <a:lnTo>
                  <a:pt x="6547333" y="50091"/>
                </a:lnTo>
                <a:lnTo>
                  <a:pt x="6391657" y="73455"/>
                </a:lnTo>
                <a:lnTo>
                  <a:pt x="6235294" y="93458"/>
                </a:lnTo>
                <a:lnTo>
                  <a:pt x="6079618" y="113629"/>
                </a:lnTo>
                <a:lnTo>
                  <a:pt x="5923255" y="132455"/>
                </a:lnTo>
                <a:lnTo>
                  <a:pt x="5768950" y="148591"/>
                </a:lnTo>
                <a:lnTo>
                  <a:pt x="5612588" y="163887"/>
                </a:lnTo>
                <a:lnTo>
                  <a:pt x="5456911" y="177839"/>
                </a:lnTo>
                <a:lnTo>
                  <a:pt x="5303978" y="189941"/>
                </a:lnTo>
                <a:lnTo>
                  <a:pt x="5148987" y="202044"/>
                </a:lnTo>
                <a:lnTo>
                  <a:pt x="4996054" y="212129"/>
                </a:lnTo>
                <a:lnTo>
                  <a:pt x="4843120" y="220029"/>
                </a:lnTo>
                <a:lnTo>
                  <a:pt x="4690873" y="228266"/>
                </a:lnTo>
                <a:lnTo>
                  <a:pt x="4539997" y="235157"/>
                </a:lnTo>
                <a:lnTo>
                  <a:pt x="4390492" y="240032"/>
                </a:lnTo>
                <a:lnTo>
                  <a:pt x="4240988" y="244234"/>
                </a:lnTo>
                <a:lnTo>
                  <a:pt x="4092855" y="248268"/>
                </a:lnTo>
                <a:lnTo>
                  <a:pt x="3946780" y="250117"/>
                </a:lnTo>
                <a:lnTo>
                  <a:pt x="3800704" y="252134"/>
                </a:lnTo>
                <a:lnTo>
                  <a:pt x="3656686" y="253143"/>
                </a:lnTo>
                <a:lnTo>
                  <a:pt x="3514040" y="252134"/>
                </a:lnTo>
                <a:lnTo>
                  <a:pt x="3372765" y="252134"/>
                </a:lnTo>
                <a:lnTo>
                  <a:pt x="3232862" y="250117"/>
                </a:lnTo>
                <a:lnTo>
                  <a:pt x="3095702" y="247092"/>
                </a:lnTo>
                <a:lnTo>
                  <a:pt x="2959914" y="244234"/>
                </a:lnTo>
                <a:lnTo>
                  <a:pt x="2826868" y="241040"/>
                </a:lnTo>
                <a:lnTo>
                  <a:pt x="2694509" y="236166"/>
                </a:lnTo>
                <a:lnTo>
                  <a:pt x="2564208" y="230955"/>
                </a:lnTo>
                <a:lnTo>
                  <a:pt x="2436649" y="226249"/>
                </a:lnTo>
                <a:lnTo>
                  <a:pt x="2187703" y="212969"/>
                </a:lnTo>
                <a:lnTo>
                  <a:pt x="1949045" y="198850"/>
                </a:lnTo>
                <a:lnTo>
                  <a:pt x="1719988" y="184058"/>
                </a:lnTo>
                <a:lnTo>
                  <a:pt x="1503275" y="167753"/>
                </a:lnTo>
                <a:lnTo>
                  <a:pt x="1296163" y="150776"/>
                </a:lnTo>
                <a:lnTo>
                  <a:pt x="1104139" y="132455"/>
                </a:lnTo>
                <a:lnTo>
                  <a:pt x="923774" y="114469"/>
                </a:lnTo>
                <a:lnTo>
                  <a:pt x="757810" y="96484"/>
                </a:lnTo>
                <a:lnTo>
                  <a:pt x="605563" y="79507"/>
                </a:lnTo>
                <a:lnTo>
                  <a:pt x="470460" y="63370"/>
                </a:lnTo>
                <a:lnTo>
                  <a:pt x="348388" y="48074"/>
                </a:lnTo>
                <a:lnTo>
                  <a:pt x="245518" y="35299"/>
                </a:lnTo>
                <a:lnTo>
                  <a:pt x="159107" y="23197"/>
                </a:lnTo>
                <a:lnTo>
                  <a:pt x="40463" y="5883"/>
                </a:lnTo>
                <a:lnTo>
                  <a:pt x="1" y="0"/>
                </a:lnTo>
                <a:lnTo>
                  <a:pt x="1" y="905354"/>
                </a:lnTo>
                <a:lnTo>
                  <a:pt x="0" y="905354"/>
                </a:lnTo>
                <a:lnTo>
                  <a:pt x="0" y="6995918"/>
                </a:lnTo>
                <a:lnTo>
                  <a:pt x="6858000" y="6995918"/>
                </a:lnTo>
                <a:lnTo>
                  <a:pt x="6858000" y="1344715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1F441A-D0B5-AE98-65E1-FA8EAF576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E1076ED0-0DB3-4879-AAE5-5C20D22C1DF4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6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Content Placeholder 5" descr="A blue bar graph with white text&#10;&#10;Description automatically generated">
            <a:extLst>
              <a:ext uri="{FF2B5EF4-FFF2-40B4-BE49-F238E27FC236}">
                <a16:creationId xmlns:a16="http://schemas.microsoft.com/office/drawing/2014/main" id="{FE3BA44F-1ACE-D96B-1981-9E4E57F145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" t="2397" r="1227"/>
          <a:stretch/>
        </p:blipFill>
        <p:spPr>
          <a:xfrm>
            <a:off x="266218" y="1665037"/>
            <a:ext cx="6356160" cy="4076006"/>
          </a:xfrm>
          <a:prstGeom prst="rect">
            <a:avLst/>
          </a:prstGeom>
          <a:effectLst/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42AFF306-9F7B-4AC2-7F35-D2CBF3A3AC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-1962467" y="3144527"/>
            <a:ext cx="184731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9952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D4977-3C25-791A-7C74-643E64DD2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261" y="295729"/>
            <a:ext cx="9404723" cy="1400530"/>
          </a:xfrm>
        </p:spPr>
        <p:txBody>
          <a:bodyPr/>
          <a:lstStyle/>
          <a:p>
            <a:r>
              <a:rPr lang="en-US" sz="4400" b="0" i="0" kern="12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Percentage of missing value in each column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42FF1-AD86-807B-340E-6AD0BE5CC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106591"/>
            <a:ext cx="7008301" cy="427454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Missing Values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Assuming you have an Amazon dataset in a CSV file format (e.g., amazon_data.csv), the first step is to calculate the percentage of missing values in each column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Number of Missing Values and Their Percentage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Visualizing the Missing Data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also visualize the missing data to make your findings more engaging.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C3DA46-FABE-33AF-5468-01EFD4BF8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54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23834D-2F1F-70E0-82A9-A23F8273FA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1FD15-42E9-31C7-291A-1E548D6D8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8229" y="1763976"/>
            <a:ext cx="439782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 b="0" i="0" kern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 distribution of actual price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FEE6C3-A9B3-D090-02AC-AEAAA1297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E1076ED0-0DB3-4879-AAE5-5C20D22C1DF4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8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8" name="Content Placeholder 7" descr="A graph with blue dots">
            <a:extLst>
              <a:ext uri="{FF2B5EF4-FFF2-40B4-BE49-F238E27FC236}">
                <a16:creationId xmlns:a16="http://schemas.microsoft.com/office/drawing/2014/main" id="{5BC4319A-5237-EE0C-8971-6B9D16BDB0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67" y="501446"/>
            <a:ext cx="7379962" cy="5692877"/>
          </a:xfrm>
        </p:spPr>
      </p:pic>
    </p:spTree>
    <p:extLst>
      <p:ext uri="{BB962C8B-B14F-4D97-AF65-F5344CB8AC3E}">
        <p14:creationId xmlns:p14="http://schemas.microsoft.com/office/powerpoint/2010/main" val="1681336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098176-553E-E928-D332-5571F5412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5616217" cy="1622321"/>
          </a:xfrm>
        </p:spPr>
        <p:txBody>
          <a:bodyPr>
            <a:normAutofit/>
          </a:bodyPr>
          <a:lstStyle/>
          <a:p>
            <a:r>
              <a:rPr lang="en-US" b="0" i="0" kern="120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 distribution of actual price</a:t>
            </a:r>
            <a:endParaRPr lang="en-IN">
              <a:solidFill>
                <a:srgbClr val="EBEBEB"/>
              </a:solidFill>
            </a:endParaRPr>
          </a:p>
        </p:txBody>
      </p:sp>
      <p:sp>
        <p:nvSpPr>
          <p:cNvPr id="13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IN"/>
          </a:p>
        </p:txBody>
      </p:sp>
      <p:pic>
        <p:nvPicPr>
          <p:cNvPr id="6" name="Picture 5" descr="A graph with black and orange lines&#10;&#10;AI-generated content may be incorrect.">
            <a:extLst>
              <a:ext uri="{FF2B5EF4-FFF2-40B4-BE49-F238E27FC236}">
                <a16:creationId xmlns:a16="http://schemas.microsoft.com/office/drawing/2014/main" id="{0F396828-9568-AA74-AA16-7897A17574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742" y="1976248"/>
            <a:ext cx="3980139" cy="2905501"/>
          </a:xfrm>
          <a:prstGeom prst="rect">
            <a:avLst/>
          </a:prstGeom>
          <a:effectLst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616ACD-B5FE-D43F-8FC5-237F252E9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1076ED0-0DB3-4879-AAE5-5C20D22C1DF4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E2247-7602-2BAA-5456-D06EADC84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5616216" cy="3785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Plotting the Distribution of Actual Price in Python (Using Seaborn)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you’re working with Python (and have a dataset like amazon_data.csv), you can create a distribution plot using libraries like Seaborn and Matplotlib.</a:t>
            </a:r>
          </a:p>
          <a:p>
            <a:pPr>
              <a:lnSpc>
                <a:spcPct val="90000"/>
              </a:lnSpc>
            </a:pPr>
            <a:endParaRPr lang="en-US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Plotting the Distribution of Actual Price in Excel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you're using </a:t>
            </a:r>
            <a:r>
              <a:rPr lang="en-US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r>
              <a:rPr lang="en-US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you can also plot the distribution of prices.</a:t>
            </a:r>
          </a:p>
          <a:p>
            <a:pPr>
              <a:lnSpc>
                <a:spcPct val="90000"/>
              </a:lnSpc>
            </a:pPr>
            <a:endParaRPr lang="en-US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IN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698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8d3d0dc-a490-4121-8ee1-d28f65d9cf3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C74EFF89FFA144BF525984F77EE03D" ma:contentTypeVersion="6" ma:contentTypeDescription="Create a new document." ma:contentTypeScope="" ma:versionID="53a97de19156ad8a3dbe716fd9b4d9f9">
  <xsd:schema xmlns:xsd="http://www.w3.org/2001/XMLSchema" xmlns:xs="http://www.w3.org/2001/XMLSchema" xmlns:p="http://schemas.microsoft.com/office/2006/metadata/properties" xmlns:ns3="78d3d0dc-a490-4121-8ee1-d28f65d9cf32" targetNamespace="http://schemas.microsoft.com/office/2006/metadata/properties" ma:root="true" ma:fieldsID="7ce056318aa1bfa28bda777424229867" ns3:_="">
    <xsd:import namespace="78d3d0dc-a490-4121-8ee1-d28f65d9cf32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d3d0dc-a490-4121-8ee1-d28f65d9cf32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39C85F-F66D-4989-82F2-7E650FFCD840}">
  <ds:schemaRefs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78d3d0dc-a490-4121-8ee1-d28f65d9cf32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B6E617FB-6337-4104-A9C6-DAFAAC2E57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A6DAE6A-54D1-4CE4-B0A9-247F28F44B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d3d0dc-a490-4121-8ee1-d28f65d9cf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343</TotalTime>
  <Words>426</Words>
  <Application>Microsoft Office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Arial</vt:lpstr>
      <vt:lpstr>Century Gothic</vt:lpstr>
      <vt:lpstr>Times New Roman</vt:lpstr>
      <vt:lpstr>Wingdings 3</vt:lpstr>
      <vt:lpstr>Ion</vt:lpstr>
      <vt:lpstr>K.R.MANGALAM  UNIVERSITY</vt:lpstr>
      <vt:lpstr>EXPLORATORY                   DATA  ANALYSIS  OF                               AMAZON DATASET  </vt:lpstr>
      <vt:lpstr>WHY THIS PROJECT?</vt:lpstr>
      <vt:lpstr>HOW WAS THIS ACHIEVED ?</vt:lpstr>
      <vt:lpstr>OUTCOME </vt:lpstr>
      <vt:lpstr>Percentage of missing value in each column</vt:lpstr>
      <vt:lpstr>Percentage of missing value in each column</vt:lpstr>
      <vt:lpstr>Plot distribution of actual price</vt:lpstr>
      <vt:lpstr>Plot distribution of actual price</vt:lpstr>
      <vt:lpstr>Plot actual    price vs      rating</vt:lpstr>
      <vt:lpstr>PLOT ACTUAL PRICE  VS RATING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RISABH 2401730089</dc:creator>
  <cp:lastModifiedBy>risabh kumar</cp:lastModifiedBy>
  <cp:revision>4</cp:revision>
  <dcterms:created xsi:type="dcterms:W3CDTF">2024-11-17T08:07:11Z</dcterms:created>
  <dcterms:modified xsi:type="dcterms:W3CDTF">2025-10-05T05:28:17Z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0x0101007FC74EFF89FFA144BF525984F77EE03D</vt:lpwstr>
  </property>
</Properties>
</file>