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5" r:id="rId4"/>
    <p:sldId id="267" r:id="rId5"/>
    <p:sldId id="268" r:id="rId6"/>
    <p:sldId id="269" r:id="rId7"/>
    <p:sldId id="271" r:id="rId8"/>
    <p:sldId id="270" r:id="rId9"/>
    <p:sldId id="272" r:id="rId10"/>
    <p:sldId id="273" r:id="rId11"/>
    <p:sldId id="27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>
        <p:scale>
          <a:sx n="100" d="100"/>
          <a:sy n="100" d="100"/>
        </p:scale>
        <p:origin x="907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F7D4D-D4CC-BB0E-DEE1-3211AA021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6090C6-2D54-0C39-0841-00C6C98E93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CAE40F-08B7-82E6-6104-9C7631DAB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25850-5179-D737-0918-74CEFB7099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5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80541-552F-CCBE-94AF-727AE07E4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456A6D-0D25-266D-93DD-2C1E148CF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2C47A-7D2B-FF4E-1B4F-3CE81BFFB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CC3B1-B50B-B08A-8F44-24675DEC2A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68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89c5666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89c5666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6CB43-42D8-7382-55AC-67FC3860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DDF101-DC62-550F-40D4-01B58A1CFE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9DB3DB-D517-3A6C-DC0D-FDDFECDD5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2FE76-337D-5E7A-026A-393BD5041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0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0D2ED-9C3C-1496-72FA-FBF17F511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8A00CE-06A5-205F-67CF-212809FB3D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20FE4B-132A-B88F-6717-F80E6AD04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BB17F-869B-4099-1A4B-6A910860DE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95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C7C87-ED02-C1D3-4CEB-F143E977E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805D24-2040-2D00-6E7B-5B32805D2E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C675F5-F29B-4CE7-8894-5B1ABDD63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F25E4-7BAE-4F33-432F-39B2F23624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8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96DE2-FBE3-4D62-ACF4-3042AFB55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00DA08-6345-D602-62A4-4BCAF88F1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B20988-0A3F-5EE6-4F62-80C7CD966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59BBC-7D1E-AFC1-DB97-2CBC55E25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59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3B13E-EE66-2194-6CBE-F72F14E01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0C20B6-58D7-34DB-8FAF-EDC64F97E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FC9180-5552-B6F7-0EE0-4C821F7BA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2C333-5648-165C-929F-F269270169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23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886A2-4F83-1FE0-D01A-566078BE0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5D90C-F7C6-7423-E7B6-B20EDC783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C8BD4-43E2-40B0-3EC8-F69E67CD1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DEC16-6110-FCF4-2C15-3A6D326947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5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510" y="4843463"/>
            <a:ext cx="1076628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7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0" descr="preencoded.png">
            <a:extLst>
              <a:ext uri="{FF2B5EF4-FFF2-40B4-BE49-F238E27FC236}">
                <a16:creationId xmlns:a16="http://schemas.microsoft.com/office/drawing/2014/main" id="{D6A9AE99-AADF-8C19-E003-4C4513427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752" y="0"/>
            <a:ext cx="3422248" cy="5133372"/>
          </a:xfrm>
          <a:prstGeom prst="rect">
            <a:avLst/>
          </a:prstGeom>
        </p:spPr>
      </p:pic>
      <p:sp>
        <p:nvSpPr>
          <p:cNvPr id="17" name="Text 0">
            <a:extLst>
              <a:ext uri="{FF2B5EF4-FFF2-40B4-BE49-F238E27FC236}">
                <a16:creationId xmlns:a16="http://schemas.microsoft.com/office/drawing/2014/main" id="{A2D83F2B-938F-DB25-214D-9CE628B9F71F}"/>
              </a:ext>
            </a:extLst>
          </p:cNvPr>
          <p:cNvSpPr/>
          <p:nvPr/>
        </p:nvSpPr>
        <p:spPr>
          <a:xfrm>
            <a:off x="359451" y="1347248"/>
            <a:ext cx="501265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600" b="1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NBA Player Performance Analysis</a:t>
            </a:r>
            <a:endParaRPr lang="en-US" sz="3600" b="1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818EC51F-DB5F-0C6A-DD83-FE9E067081E9}"/>
              </a:ext>
            </a:extLst>
          </p:cNvPr>
          <p:cNvSpPr/>
          <p:nvPr/>
        </p:nvSpPr>
        <p:spPr>
          <a:xfrm>
            <a:off x="359451" y="2932446"/>
            <a:ext cx="227016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Bold" pitchFamily="34" charset="0"/>
                <a:ea typeface="Gelasio Bold" pitchFamily="34" charset="-122"/>
                <a:cs typeface="Gelasio Bold" pitchFamily="34" charset="-120"/>
              </a:rPr>
              <a:t>by Risal Andika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4E9BC-3B91-6C5F-7A7A-A3066F30E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0">
            <a:extLst>
              <a:ext uri="{FF2B5EF4-FFF2-40B4-BE49-F238E27FC236}">
                <a16:creationId xmlns:a16="http://schemas.microsoft.com/office/drawing/2014/main" id="{026768C2-9E5F-903E-7B7C-92C8EADB79C5}"/>
              </a:ext>
            </a:extLst>
          </p:cNvPr>
          <p:cNvSpPr/>
          <p:nvPr/>
        </p:nvSpPr>
        <p:spPr>
          <a:xfrm>
            <a:off x="194857" y="104671"/>
            <a:ext cx="7310843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Statistical Analysis – Regression Analysis</a:t>
            </a:r>
            <a:endParaRPr lang="en-US" sz="2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4129B7-9E90-2E5D-3991-D1528EAD927B}"/>
              </a:ext>
            </a:extLst>
          </p:cNvPr>
          <p:cNvSpPr/>
          <p:nvPr/>
        </p:nvSpPr>
        <p:spPr>
          <a:xfrm>
            <a:off x="7947660" y="4853439"/>
            <a:ext cx="1120140" cy="257299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B86805-3AA3-BBAF-0198-0C9439240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97" y="677857"/>
            <a:ext cx="3630383" cy="2792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095A84-7F7D-0751-F016-6E247EA9B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234" y="2948940"/>
            <a:ext cx="2536046" cy="1846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2650B6-9E9D-E26D-076D-BDDA54A5F095}"/>
              </a:ext>
            </a:extLst>
          </p:cNvPr>
          <p:cNvSpPr txBox="1"/>
          <p:nvPr/>
        </p:nvSpPr>
        <p:spPr>
          <a:xfrm>
            <a:off x="4335780" y="909756"/>
            <a:ext cx="457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00" b="1" dirty="0">
                <a:latin typeface="Gelasio" panose="020B0604020202020204" charset="0"/>
                <a:cs typeface="Gelasio" panose="020B0604020202020204" charset="0"/>
              </a:rPr>
              <a:t>🔑 Key Takeaways:</a:t>
            </a:r>
          </a:p>
          <a:p>
            <a:pPr>
              <a:buNone/>
            </a:pPr>
            <a:endParaRPr lang="en-US" sz="1000" b="1" dirty="0">
              <a:latin typeface="Gelasio" panose="020B0604020202020204" charset="0"/>
              <a:cs typeface="Gelasio" panose="020B0604020202020204" charset="0"/>
            </a:endParaRPr>
          </a:p>
          <a:p>
            <a:pPr>
              <a:buNone/>
            </a:pPr>
            <a:r>
              <a:rPr lang="en-US" sz="1000" b="1" dirty="0">
                <a:latin typeface="Gelasio" panose="020B0604020202020204" charset="0"/>
                <a:cs typeface="Gelasio" panose="020B0604020202020204" charset="0"/>
              </a:rPr>
              <a:t>📌 1. Model Performance</a:t>
            </a:r>
          </a:p>
          <a:p>
            <a:r>
              <a:rPr lang="en-US" sz="1000" dirty="0">
                <a:latin typeface="Gelasio" panose="020B0604020202020204" charset="0"/>
                <a:cs typeface="Gelasio" panose="020B0604020202020204" charset="0"/>
              </a:rPr>
              <a:t>- R² = 0.70 → The model explains 70% of the variance in PPG, indicating a strong relationship between stats and scoring ability.</a:t>
            </a:r>
          </a:p>
          <a:p>
            <a:r>
              <a:rPr lang="en-US" sz="1000" dirty="0">
                <a:latin typeface="Gelasio" panose="020B0604020202020204" charset="0"/>
                <a:cs typeface="Gelasio" panose="020B0604020202020204" charset="0"/>
              </a:rPr>
              <a:t>- MAE = 2.77, MSE = 14.98 → Predictions are within ~2.8 points of actual PPG, showing decent accuracy.</a:t>
            </a:r>
          </a:p>
          <a:p>
            <a:pPr>
              <a:buNone/>
            </a:pPr>
            <a:endParaRPr lang="en-US" sz="1000" b="1" dirty="0">
              <a:latin typeface="Gelasio" panose="020B0604020202020204" charset="0"/>
              <a:cs typeface="Gelasio" panose="020B0604020202020204" charset="0"/>
            </a:endParaRPr>
          </a:p>
          <a:p>
            <a:pPr>
              <a:buNone/>
            </a:pPr>
            <a:r>
              <a:rPr lang="en-US" sz="1000" b="1" dirty="0">
                <a:latin typeface="Gelasio" panose="020B0604020202020204" charset="0"/>
                <a:cs typeface="Gelasio" panose="020B0604020202020204" charset="0"/>
              </a:rPr>
              <a:t>📌 2. Key Factors Influencing PPG</a:t>
            </a:r>
          </a:p>
          <a:p>
            <a:r>
              <a:rPr lang="en-US" sz="1000" dirty="0">
                <a:latin typeface="Gelasio" panose="020B0604020202020204" charset="0"/>
                <a:cs typeface="Gelasio" panose="020B0604020202020204" charset="0"/>
              </a:rPr>
              <a:t>- 3P% (3.85 coefficient) → Strongest impact on PPG: players with a higher three-point percentage tend to score significantly more.</a:t>
            </a:r>
          </a:p>
          <a:p>
            <a:r>
              <a:rPr lang="en-US" sz="1000" dirty="0">
                <a:latin typeface="Gelasio" panose="020B0604020202020204" charset="0"/>
                <a:cs typeface="Gelasio" panose="020B0604020202020204" charset="0"/>
              </a:rPr>
              <a:t>- AST (2.14 coefficient) → Higher assists correlate with higher PPG, possibly due to playmakers creating their own shots.</a:t>
            </a:r>
          </a:p>
          <a:p>
            <a:r>
              <a:rPr lang="en-US" sz="1000" dirty="0">
                <a:latin typeface="Gelasio" panose="020B0604020202020204" charset="0"/>
                <a:cs typeface="Gelasio" panose="020B0604020202020204" charset="0"/>
              </a:rPr>
              <a:t>- FG% (1.77 coefficient) → Better shooting efficiency contributes to higher scoring but has less impact than assists and three-pointers.</a:t>
            </a:r>
          </a:p>
          <a:p>
            <a:r>
              <a:rPr lang="en-US" sz="1000" dirty="0">
                <a:latin typeface="Gelasio" panose="020B0604020202020204" charset="0"/>
                <a:cs typeface="Gelasio" panose="020B0604020202020204" charset="0"/>
              </a:rPr>
              <a:t>- TRB (1.02 coefficient) → Rebounds have the least influence on scoring compared to other factors.</a:t>
            </a:r>
          </a:p>
          <a:p>
            <a:pPr>
              <a:buNone/>
            </a:pPr>
            <a:endParaRPr lang="en-US" sz="1000" dirty="0">
              <a:latin typeface="Gelasio" panose="020B0604020202020204" charset="0"/>
              <a:cs typeface="Gelasio" panose="020B0604020202020204" charset="0"/>
            </a:endParaRPr>
          </a:p>
          <a:p>
            <a:pPr>
              <a:buNone/>
            </a:pPr>
            <a:r>
              <a:rPr lang="en-US" sz="1000" b="1" dirty="0">
                <a:latin typeface="Gelasio" panose="020B0604020202020204" charset="0"/>
                <a:cs typeface="Gelasio" panose="020B0604020202020204" charset="0"/>
              </a:rPr>
              <a:t>📌 3. Insights</a:t>
            </a:r>
          </a:p>
          <a:p>
            <a:r>
              <a:rPr lang="en-US" sz="1000" dirty="0">
                <a:latin typeface="Gelasio" panose="020B0604020202020204" charset="0"/>
                <a:cs typeface="Gelasio" panose="020B0604020202020204" charset="0"/>
              </a:rPr>
              <a:t>- Players with higher 3P% and AST are more likely to be elite scorers.</a:t>
            </a:r>
          </a:p>
          <a:p>
            <a:r>
              <a:rPr lang="en-US" sz="1000" dirty="0">
                <a:latin typeface="Gelasio" panose="020B0604020202020204" charset="0"/>
                <a:cs typeface="Gelasio" panose="020B0604020202020204" charset="0"/>
              </a:rPr>
              <a:t>- Improving shooting efficiency (FG%) could further boost PPG.</a:t>
            </a:r>
          </a:p>
        </p:txBody>
      </p:sp>
    </p:spTree>
    <p:extLst>
      <p:ext uri="{BB962C8B-B14F-4D97-AF65-F5344CB8AC3E}">
        <p14:creationId xmlns:p14="http://schemas.microsoft.com/office/powerpoint/2010/main" val="262080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D50EC-0827-09AE-6F51-39A9916A4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14D5904-572C-E2D6-89CD-197CF001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0"/>
            <a:ext cx="3429000" cy="51435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8EEEB6F1-26EF-9955-9267-A6FDFF02C109}"/>
              </a:ext>
            </a:extLst>
          </p:cNvPr>
          <p:cNvSpPr/>
          <p:nvPr/>
        </p:nvSpPr>
        <p:spPr>
          <a:xfrm>
            <a:off x="328507" y="202292"/>
            <a:ext cx="3544119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0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Point Per Game (PPG) Predictions</a:t>
            </a:r>
            <a:endParaRPr lang="en-US" sz="2000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93348F0-4A2A-73A5-070E-2525866E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1" y="731862"/>
            <a:ext cx="526542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 panose="020B0604020202020204" charset="0"/>
                <a:cs typeface="Gelasio" panose="020B0604020202020204" charset="0"/>
              </a:rPr>
              <a:t>For NBA Teams &amp; Coaches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 panose="020B0604020202020204" charset="0"/>
                <a:cs typeface="Gelasio" panose="020B0604020202020204" charset="0"/>
              </a:rPr>
              <a:t> </a:t>
            </a:r>
          </a:p>
          <a:p>
            <a:pPr marL="171450" lvl="3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 panose="020B0604020202020204" charset="0"/>
                <a:cs typeface="Gelasio" panose="020B0604020202020204" charset="0"/>
              </a:rPr>
              <a:t>Identify players on a scoring upswing (e.g., Embiid, Luka) and design plays around them.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 panose="020B0604020202020204" charset="0"/>
                <a:cs typeface="Gelasio" panose="020B0604020202020204" charset="0"/>
              </a:rPr>
              <a:t>Spot declining scorers (e.g., Booker) and adjust shot distribution.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 panose="020B0604020202020204" charset="0"/>
                <a:cs typeface="Gelasio" panose="020B0604020202020204" charset="0"/>
              </a:rPr>
              <a:t>Use AST/FG% trends to fine-tune offensive strategies.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lasio" panose="020B0604020202020204" charset="0"/>
              <a:cs typeface="Gelasio" panose="020B060402020202020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 panose="020B0604020202020204" charset="0"/>
                <a:cs typeface="Gelasio" panose="020B0604020202020204" charset="0"/>
              </a:rPr>
              <a:t>For Analysts &amp; Sports Bettors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lasio" panose="020B0604020202020204" charset="0"/>
              <a:cs typeface="Gelasio" panose="020B060402020202020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 panose="020B0604020202020204" charset="0"/>
                <a:cs typeface="Gelasio" panose="020B0604020202020204" charset="0"/>
              </a:rPr>
              <a:t>Leverage trends in AST/3P%/FG% for fantasy basketball decisions.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 panose="020B0604020202020204" charset="0"/>
                <a:cs typeface="Gelasio" panose="020B0604020202020204" charset="0"/>
              </a:rPr>
              <a:t>Spot undervalued players who are likely to break out next month.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lasio" panose="020B0604020202020204" charset="0"/>
              <a:cs typeface="Gelasio" panose="020B060402020202020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 panose="020B0604020202020204" charset="0"/>
                <a:cs typeface="Gelasio" panose="020B0604020202020204" charset="0"/>
              </a:rPr>
              <a:t>For Media &amp; Fan Engagement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 panose="020B0604020202020204" charset="0"/>
                <a:cs typeface="Gelasio" panose="020B0604020202020204" charset="0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 panose="020B0604020202020204" charset="0"/>
                <a:cs typeface="Gelasio" panose="020B0604020202020204" charset="0"/>
              </a:rPr>
              <a:t>Predictive storylines: "Which players will dominate in March?"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lasio" panose="020B0604020202020204" charset="0"/>
                <a:cs typeface="Gelasio" panose="020B0604020202020204" charset="0"/>
              </a:rPr>
              <a:t>Comparative analysis: "Who is on pace to be the next scoring champion?"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AECC43-9F07-A4A2-ECCE-EA9CB961A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883" y="530443"/>
            <a:ext cx="3294491" cy="40826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CCC925-96B6-65A1-4942-1E897DC87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26" y="3215025"/>
            <a:ext cx="3429000" cy="172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1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D67EEB-735B-9E7F-E6DD-420CFB664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054"/>
            <a:ext cx="9144000" cy="46913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0"/>
            <a:ext cx="3429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96119" y="645691"/>
            <a:ext cx="3544119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781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EDA Highlight</a:t>
            </a:r>
            <a:endParaRPr lang="en-US" sz="2781" dirty="0"/>
          </a:p>
        </p:txBody>
      </p:sp>
      <p:sp>
        <p:nvSpPr>
          <p:cNvPr id="4" name="Shape 1"/>
          <p:cNvSpPr/>
          <p:nvPr/>
        </p:nvSpPr>
        <p:spPr>
          <a:xfrm>
            <a:off x="496119" y="1460748"/>
            <a:ext cx="318939" cy="318939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549288" y="1487314"/>
            <a:ext cx="212601" cy="265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656"/>
              </a:lnSpc>
            </a:pPr>
            <a:r>
              <a:rPr lang="en-US" sz="1656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1656" dirty="0"/>
          </a:p>
        </p:txBody>
      </p:sp>
      <p:sp>
        <p:nvSpPr>
          <p:cNvPr id="6" name="Text 3"/>
          <p:cNvSpPr/>
          <p:nvPr/>
        </p:nvSpPr>
        <p:spPr>
          <a:xfrm>
            <a:off x="956817" y="1460748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375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Top 10 Players</a:t>
            </a:r>
            <a:endParaRPr lang="en-US" sz="1375" dirty="0"/>
          </a:p>
        </p:txBody>
      </p:sp>
      <p:sp>
        <p:nvSpPr>
          <p:cNvPr id="7" name="Text 4"/>
          <p:cNvSpPr/>
          <p:nvPr/>
        </p:nvSpPr>
        <p:spPr>
          <a:xfrm>
            <a:off x="956816" y="1767260"/>
            <a:ext cx="4262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Identify top scorers and their performance trends over time.</a:t>
            </a:r>
            <a:endParaRPr lang="en-US" sz="1094" dirty="0"/>
          </a:p>
        </p:txBody>
      </p:sp>
      <p:sp>
        <p:nvSpPr>
          <p:cNvPr id="8" name="Shape 5"/>
          <p:cNvSpPr/>
          <p:nvPr/>
        </p:nvSpPr>
        <p:spPr>
          <a:xfrm>
            <a:off x="496119" y="2295302"/>
            <a:ext cx="318939" cy="318939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9" name="Text 6"/>
          <p:cNvSpPr/>
          <p:nvPr/>
        </p:nvSpPr>
        <p:spPr>
          <a:xfrm>
            <a:off x="549288" y="2321868"/>
            <a:ext cx="212601" cy="265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656"/>
              </a:lnSpc>
            </a:pPr>
            <a:r>
              <a:rPr lang="en-US" sz="1656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1656" dirty="0"/>
          </a:p>
        </p:txBody>
      </p:sp>
      <p:sp>
        <p:nvSpPr>
          <p:cNvPr id="10" name="Text 7"/>
          <p:cNvSpPr/>
          <p:nvPr/>
        </p:nvSpPr>
        <p:spPr>
          <a:xfrm>
            <a:off x="956817" y="2295302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375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Trend Analysis</a:t>
            </a:r>
            <a:endParaRPr lang="en-US" sz="1375" dirty="0"/>
          </a:p>
        </p:txBody>
      </p:sp>
      <p:sp>
        <p:nvSpPr>
          <p:cNvPr id="11" name="Text 8"/>
          <p:cNvSpPr/>
          <p:nvPr/>
        </p:nvSpPr>
        <p:spPr>
          <a:xfrm>
            <a:off x="956816" y="2601814"/>
            <a:ext cx="4262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Analyze changes in points, assists, and rebounds monthly.</a:t>
            </a:r>
            <a:endParaRPr lang="en-US" sz="1094" dirty="0"/>
          </a:p>
        </p:txBody>
      </p:sp>
      <p:sp>
        <p:nvSpPr>
          <p:cNvPr id="12" name="Shape 9"/>
          <p:cNvSpPr/>
          <p:nvPr/>
        </p:nvSpPr>
        <p:spPr>
          <a:xfrm>
            <a:off x="496119" y="3129856"/>
            <a:ext cx="318939" cy="318939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3" name="Text 10"/>
          <p:cNvSpPr/>
          <p:nvPr/>
        </p:nvSpPr>
        <p:spPr>
          <a:xfrm>
            <a:off x="549288" y="3156422"/>
            <a:ext cx="212601" cy="265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656"/>
              </a:lnSpc>
            </a:pPr>
            <a:r>
              <a:rPr lang="en-US" sz="1656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1656" dirty="0"/>
          </a:p>
        </p:txBody>
      </p:sp>
      <p:sp>
        <p:nvSpPr>
          <p:cNvPr id="14" name="Text 11"/>
          <p:cNvSpPr/>
          <p:nvPr/>
        </p:nvSpPr>
        <p:spPr>
          <a:xfrm>
            <a:off x="956816" y="3129856"/>
            <a:ext cx="178556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375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Correlation Analysis</a:t>
            </a:r>
            <a:endParaRPr lang="en-US" sz="1375" dirty="0"/>
          </a:p>
        </p:txBody>
      </p:sp>
      <p:sp>
        <p:nvSpPr>
          <p:cNvPr id="15" name="Text 12"/>
          <p:cNvSpPr/>
          <p:nvPr/>
        </p:nvSpPr>
        <p:spPr>
          <a:xfrm>
            <a:off x="956816" y="3436367"/>
            <a:ext cx="4262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Determine which stats most impact points (AST, TRB, FG%, 3P%).</a:t>
            </a:r>
            <a:endParaRPr lang="en-US" sz="1094" dirty="0"/>
          </a:p>
        </p:txBody>
      </p:sp>
      <p:sp>
        <p:nvSpPr>
          <p:cNvPr id="16" name="Shape 13"/>
          <p:cNvSpPr/>
          <p:nvPr/>
        </p:nvSpPr>
        <p:spPr>
          <a:xfrm>
            <a:off x="496119" y="3964409"/>
            <a:ext cx="318939" cy="318939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7" name="Text 14"/>
          <p:cNvSpPr/>
          <p:nvPr/>
        </p:nvSpPr>
        <p:spPr>
          <a:xfrm>
            <a:off x="549288" y="3990975"/>
            <a:ext cx="212601" cy="265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656"/>
              </a:lnSpc>
            </a:pPr>
            <a:r>
              <a:rPr lang="en-US" sz="1656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1656" dirty="0"/>
          </a:p>
        </p:txBody>
      </p:sp>
      <p:sp>
        <p:nvSpPr>
          <p:cNvPr id="18" name="Text 15"/>
          <p:cNvSpPr/>
          <p:nvPr/>
        </p:nvSpPr>
        <p:spPr>
          <a:xfrm>
            <a:off x="956817" y="3964410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375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Seasonal Variations</a:t>
            </a:r>
            <a:endParaRPr lang="en-US" sz="1375" dirty="0"/>
          </a:p>
        </p:txBody>
      </p:sp>
      <p:sp>
        <p:nvSpPr>
          <p:cNvPr id="19" name="Text 16"/>
          <p:cNvSpPr/>
          <p:nvPr/>
        </p:nvSpPr>
        <p:spPr>
          <a:xfrm>
            <a:off x="956816" y="4270921"/>
            <a:ext cx="4262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Explore performance fluctuations across months/weeks.</a:t>
            </a:r>
            <a:endParaRPr lang="en-US" sz="109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75B1D-9129-1603-07C2-5AAAFBF1B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0">
            <a:extLst>
              <a:ext uri="{FF2B5EF4-FFF2-40B4-BE49-F238E27FC236}">
                <a16:creationId xmlns:a16="http://schemas.microsoft.com/office/drawing/2014/main" id="{2FCDE9C4-F2C7-DB08-2F33-77A37C1E1AB7}"/>
              </a:ext>
            </a:extLst>
          </p:cNvPr>
          <p:cNvSpPr/>
          <p:nvPr/>
        </p:nvSpPr>
        <p:spPr>
          <a:xfrm>
            <a:off x="194857" y="104671"/>
            <a:ext cx="4148543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EDA 1. Top 10 Players based on PPG, ATS and RBD </a:t>
            </a:r>
            <a:endParaRPr lang="en-US" sz="2200" dirty="0"/>
          </a:p>
        </p:txBody>
      </p:sp>
      <p:pic>
        <p:nvPicPr>
          <p:cNvPr id="27" name="Google Shape;73;p16">
            <a:extLst>
              <a:ext uri="{FF2B5EF4-FFF2-40B4-BE49-F238E27FC236}">
                <a16:creationId xmlns:a16="http://schemas.microsoft.com/office/drawing/2014/main" id="{79D4D6FB-04B4-611A-099B-BAA67B8BCD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21" y="658034"/>
            <a:ext cx="2680976" cy="1272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74;p16">
            <a:extLst>
              <a:ext uri="{FF2B5EF4-FFF2-40B4-BE49-F238E27FC236}">
                <a16:creationId xmlns:a16="http://schemas.microsoft.com/office/drawing/2014/main" id="{F2B8E6D4-E795-C9F7-E982-E1E62F539D4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565" y="3635036"/>
            <a:ext cx="2731223" cy="1347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75;p16">
            <a:extLst>
              <a:ext uri="{FF2B5EF4-FFF2-40B4-BE49-F238E27FC236}">
                <a16:creationId xmlns:a16="http://schemas.microsoft.com/office/drawing/2014/main" id="{32863D26-A753-3210-EE67-8099F482E9F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321" y="2131887"/>
            <a:ext cx="2703980" cy="134705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971E85-B9CE-67F9-C97D-D3A67E7DA19F}"/>
              </a:ext>
            </a:extLst>
          </p:cNvPr>
          <p:cNvSpPr txBox="1"/>
          <p:nvPr/>
        </p:nvSpPr>
        <p:spPr>
          <a:xfrm>
            <a:off x="3342455" y="984575"/>
            <a:ext cx="546354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Gelasio" panose="020B0604020202020204" charset="0"/>
                <a:cs typeface="Gelasio" panose="020B0604020202020204" charset="0"/>
              </a:rPr>
              <a:t>🔥 Key Takeaways:</a:t>
            </a:r>
          </a:p>
          <a:p>
            <a:r>
              <a:rPr lang="en-US" dirty="0">
                <a:latin typeface="Gelasio" panose="020B0604020202020204" charset="0"/>
                <a:cs typeface="Gelasio" panose="020B0604020202020204" charset="0"/>
              </a:rPr>
              <a:t>✅ Joel Embiid is the most dominant scorer while also being a top 5 rebounder—a complete big man.</a:t>
            </a:r>
            <a:br>
              <a:rPr lang="en-US" dirty="0">
                <a:latin typeface="Gelasio" panose="020B0604020202020204" charset="0"/>
                <a:cs typeface="Gelasio" panose="020B0604020202020204" charset="0"/>
              </a:rPr>
            </a:br>
            <a:br>
              <a:rPr lang="en-US" dirty="0">
                <a:latin typeface="Gelasio" panose="020B0604020202020204" charset="0"/>
                <a:cs typeface="Gelasio" panose="020B0604020202020204" charset="0"/>
              </a:rPr>
            </a:br>
            <a:r>
              <a:rPr lang="en-US" dirty="0">
                <a:latin typeface="Gelasio" panose="020B0604020202020204" charset="0"/>
                <a:cs typeface="Gelasio" panose="020B0604020202020204" charset="0"/>
              </a:rPr>
              <a:t>✅ Luka Dončić balances scoring and playmaking, appearing in both PPG (31.96) and AST (8.55) lists.</a:t>
            </a:r>
            <a:br>
              <a:rPr lang="en-US" dirty="0">
                <a:latin typeface="Gelasio" panose="020B0604020202020204" charset="0"/>
                <a:cs typeface="Gelasio" panose="020B0604020202020204" charset="0"/>
              </a:rPr>
            </a:br>
            <a:br>
              <a:rPr lang="en-US" dirty="0">
                <a:latin typeface="Gelasio" panose="020B0604020202020204" charset="0"/>
                <a:cs typeface="Gelasio" panose="020B0604020202020204" charset="0"/>
              </a:rPr>
            </a:br>
            <a:r>
              <a:rPr lang="en-US" dirty="0">
                <a:latin typeface="Gelasio" panose="020B0604020202020204" charset="0"/>
                <a:cs typeface="Gelasio" panose="020B0604020202020204" charset="0"/>
              </a:rPr>
              <a:t>✅ Nikola Jokić is the most well-rounded player, ranking top 10 in PPG, AST, and TRB, reinforcing his MVP-caliber impact.</a:t>
            </a:r>
            <a:br>
              <a:rPr lang="en-US" dirty="0">
                <a:latin typeface="Gelasio" panose="020B0604020202020204" charset="0"/>
                <a:cs typeface="Gelasio" panose="020B0604020202020204" charset="0"/>
              </a:rPr>
            </a:br>
            <a:br>
              <a:rPr lang="en-US" dirty="0">
                <a:latin typeface="Gelasio" panose="020B0604020202020204" charset="0"/>
                <a:cs typeface="Gelasio" panose="020B0604020202020204" charset="0"/>
              </a:rPr>
            </a:br>
            <a:r>
              <a:rPr lang="en-US" dirty="0">
                <a:latin typeface="Gelasio" panose="020B0604020202020204" charset="0"/>
                <a:cs typeface="Gelasio" panose="020B0604020202020204" charset="0"/>
              </a:rPr>
              <a:t>✅ Devin Booker’s assist numbers (9.02 APG) show his evolution as a playmaker while maintaining elite scoring.</a:t>
            </a:r>
            <a:br>
              <a:rPr lang="en-US" dirty="0">
                <a:latin typeface="Gelasio" panose="020B0604020202020204" charset="0"/>
                <a:cs typeface="Gelasio" panose="020B0604020202020204" charset="0"/>
              </a:rPr>
            </a:br>
            <a:br>
              <a:rPr lang="en-US" dirty="0">
                <a:latin typeface="Gelasio" panose="020B0604020202020204" charset="0"/>
                <a:cs typeface="Gelasio" panose="020B0604020202020204" charset="0"/>
              </a:rPr>
            </a:br>
            <a:r>
              <a:rPr lang="en-US" dirty="0">
                <a:latin typeface="Gelasio" panose="020B0604020202020204" charset="0"/>
                <a:cs typeface="Gelasio" panose="020B0604020202020204" charset="0"/>
              </a:rPr>
              <a:t>✅ Tyrese Haliburton’s playmaking dominance (12.15 APG) sets him apart, making him an offensive engine.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A1DBA1-270C-D867-9B1E-B94B304C7393}"/>
              </a:ext>
            </a:extLst>
          </p:cNvPr>
          <p:cNvSpPr/>
          <p:nvPr/>
        </p:nvSpPr>
        <p:spPr>
          <a:xfrm>
            <a:off x="7947660" y="4853439"/>
            <a:ext cx="1120140" cy="257299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501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E405D-06FE-C70C-4BB4-8E0BBC203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0">
            <a:extLst>
              <a:ext uri="{FF2B5EF4-FFF2-40B4-BE49-F238E27FC236}">
                <a16:creationId xmlns:a16="http://schemas.microsoft.com/office/drawing/2014/main" id="{FC4652CB-5683-519B-E85B-CC532EB36311}"/>
              </a:ext>
            </a:extLst>
          </p:cNvPr>
          <p:cNvSpPr/>
          <p:nvPr/>
        </p:nvSpPr>
        <p:spPr>
          <a:xfrm>
            <a:off x="194857" y="104671"/>
            <a:ext cx="7310843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EDA 2. How About The Trend?</a:t>
            </a:r>
            <a:endParaRPr lang="en-US" sz="2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C56E8C-2B0F-7DCA-A8DE-B2DF6D93BFE9}"/>
              </a:ext>
            </a:extLst>
          </p:cNvPr>
          <p:cNvSpPr/>
          <p:nvPr/>
        </p:nvSpPr>
        <p:spPr>
          <a:xfrm>
            <a:off x="7947660" y="4853439"/>
            <a:ext cx="1120140" cy="257299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A3596-9E14-B82C-7102-DE72209ECBCF}"/>
              </a:ext>
            </a:extLst>
          </p:cNvPr>
          <p:cNvSpPr txBox="1"/>
          <p:nvPr/>
        </p:nvSpPr>
        <p:spPr>
          <a:xfrm>
            <a:off x="5097780" y="847428"/>
            <a:ext cx="364998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Gelasio" panose="020B0604020202020204" charset="0"/>
                <a:cs typeface="Gelasio" panose="020B0604020202020204" charset="0"/>
              </a:rPr>
              <a:t>🔥 Key Takeaways</a:t>
            </a:r>
          </a:p>
          <a:p>
            <a:r>
              <a:rPr lang="en-US" dirty="0">
                <a:latin typeface="Gelasio" panose="020B0604020202020204" charset="0"/>
                <a:cs typeface="Gelasio" panose="020B0604020202020204" charset="0"/>
              </a:rPr>
              <a:t>✅ PPG is on a slight decline, possibly due to defensive adjustments, fatigue, or season pacing.</a:t>
            </a:r>
            <a:br>
              <a:rPr lang="en-US" dirty="0">
                <a:latin typeface="Gelasio" panose="020B0604020202020204" charset="0"/>
                <a:cs typeface="Gelasio" panose="020B0604020202020204" charset="0"/>
              </a:rPr>
            </a:br>
            <a:br>
              <a:rPr lang="en-US" dirty="0">
                <a:latin typeface="Gelasio" panose="020B0604020202020204" charset="0"/>
                <a:cs typeface="Gelasio" panose="020B0604020202020204" charset="0"/>
              </a:rPr>
            </a:br>
            <a:r>
              <a:rPr lang="en-US" dirty="0">
                <a:latin typeface="Gelasio" panose="020B0604020202020204" charset="0"/>
                <a:cs typeface="Gelasio" panose="020B0604020202020204" charset="0"/>
              </a:rPr>
              <a:t>✅ AST remains steady, implying consistent playmaking trends with no major shifts.</a:t>
            </a:r>
            <a:br>
              <a:rPr lang="en-US" dirty="0">
                <a:latin typeface="Gelasio" panose="020B0604020202020204" charset="0"/>
                <a:cs typeface="Gelasio" panose="020B0604020202020204" charset="0"/>
              </a:rPr>
            </a:br>
            <a:br>
              <a:rPr lang="en-US" dirty="0">
                <a:latin typeface="Gelasio" panose="020B0604020202020204" charset="0"/>
                <a:cs typeface="Gelasio" panose="020B0604020202020204" charset="0"/>
              </a:rPr>
            </a:br>
            <a:r>
              <a:rPr lang="en-US" dirty="0">
                <a:latin typeface="Gelasio" panose="020B0604020202020204" charset="0"/>
                <a:cs typeface="Gelasio" panose="020B0604020202020204" charset="0"/>
              </a:rPr>
              <a:t>✅ TRB is declining, which may indicate teams taking more perimeter shots (reducing rebound chances) or improved defensive boxing-out strategies.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E1F016-12D2-61D4-C9D4-4552451C1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29" y="692919"/>
            <a:ext cx="4357568" cy="416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8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1CC69-282E-E6CF-CB15-B7A05FD05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0">
            <a:extLst>
              <a:ext uri="{FF2B5EF4-FFF2-40B4-BE49-F238E27FC236}">
                <a16:creationId xmlns:a16="http://schemas.microsoft.com/office/drawing/2014/main" id="{8AC682E3-B268-90AE-BB9E-0FC029B795DE}"/>
              </a:ext>
            </a:extLst>
          </p:cNvPr>
          <p:cNvSpPr/>
          <p:nvPr/>
        </p:nvSpPr>
        <p:spPr>
          <a:xfrm>
            <a:off x="194857" y="104671"/>
            <a:ext cx="7310843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200" dirty="0">
                <a:solidFill>
                  <a:schemeClr val="bg2"/>
                </a:solidFill>
                <a:latin typeface="Gelasio" panose="020B0604020202020204" charset="0"/>
                <a:ea typeface="Gelasio Semi Bold" pitchFamily="34" charset="-122"/>
                <a:cs typeface="Gelasio" panose="020B0604020202020204" charset="0"/>
              </a:rPr>
              <a:t>EDA 3. </a:t>
            </a:r>
            <a:r>
              <a:rPr lang="en-ID" sz="2200" dirty="0">
                <a:solidFill>
                  <a:schemeClr val="bg2"/>
                </a:solidFill>
                <a:latin typeface="Gelasio" panose="020B0604020202020204" charset="0"/>
                <a:cs typeface="Gelasio" panose="020B0604020202020204" charset="0"/>
              </a:rPr>
              <a:t>What Factors Influence Performance?</a:t>
            </a:r>
            <a:endParaRPr lang="en-US" sz="2200" dirty="0">
              <a:solidFill>
                <a:schemeClr val="bg2"/>
              </a:solidFill>
              <a:latin typeface="Gelasio" panose="020B0604020202020204" charset="0"/>
              <a:cs typeface="Gelasio" panose="020B060402020202020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90286D-371B-3F6F-E996-096E609F1049}"/>
              </a:ext>
            </a:extLst>
          </p:cNvPr>
          <p:cNvSpPr/>
          <p:nvPr/>
        </p:nvSpPr>
        <p:spPr>
          <a:xfrm>
            <a:off x="7947660" y="4853439"/>
            <a:ext cx="1120140" cy="257299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2CCB6-60BB-46CE-C9EA-97CC0CFAE0E4}"/>
              </a:ext>
            </a:extLst>
          </p:cNvPr>
          <p:cNvSpPr txBox="1"/>
          <p:nvPr/>
        </p:nvSpPr>
        <p:spPr>
          <a:xfrm>
            <a:off x="4267200" y="1140588"/>
            <a:ext cx="4800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000" b="1" dirty="0"/>
              <a:t>🔑 Key Takeaways: What Factors Influence Performance?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sz="1000" dirty="0"/>
              <a:t>📌 1. Assists (AST) have the strongest correlation with Points (PTS) (0.76) </a:t>
            </a:r>
          </a:p>
          <a:p>
            <a:pPr>
              <a:buNone/>
            </a:pPr>
            <a:r>
              <a:rPr lang="en-US" sz="1000" dirty="0"/>
              <a:t>High scorers are often strong playmakers, indicating that creating shots for teammates aligns with scoring ability.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sz="1000" dirty="0"/>
              <a:t>📌 2. Rebounds (TRB) significantly impact PTS (0.65)</a:t>
            </a:r>
          </a:p>
          <a:p>
            <a:r>
              <a:rPr lang="en-US" sz="1000" dirty="0"/>
              <a:t>Players who grab more rebounds tend to score more, likely benefiting from second-chance points and dominant inside play.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sz="1000" dirty="0"/>
              <a:t>📌 3. Shooting Efficiency (FG%, 3P%) has a weaker correlation with PTS</a:t>
            </a:r>
          </a:p>
          <a:p>
            <a:r>
              <a:rPr lang="en-US" sz="1000" dirty="0"/>
              <a:t>FG% (0.24) and 3P% (0.21) suggest that high scorers rely more on shot volume than pure efficiency. This explains why elite scorers (e.g., Luka Dončić, Kevin Durant) take high-volume shots despite varying shooting percentages.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sz="1000" dirty="0"/>
              <a:t>📌 4. Playmaking and Rebounding Overlap</a:t>
            </a:r>
          </a:p>
          <a:p>
            <a:r>
              <a:rPr lang="en-US" sz="1000" dirty="0"/>
              <a:t>AST and TRB (0.46 correlation) suggest that versatile players (e.g., Nikola Jokić, Luka Dončić) contribute across multiple areas.</a:t>
            </a: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96" y="997162"/>
            <a:ext cx="3966424" cy="314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221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FCCEB-DA7B-0519-AB71-0D2C71A00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0">
            <a:extLst>
              <a:ext uri="{FF2B5EF4-FFF2-40B4-BE49-F238E27FC236}">
                <a16:creationId xmlns:a16="http://schemas.microsoft.com/office/drawing/2014/main" id="{C55AE2FA-BD86-BB07-66BD-23415AFAAF17}"/>
              </a:ext>
            </a:extLst>
          </p:cNvPr>
          <p:cNvSpPr/>
          <p:nvPr/>
        </p:nvSpPr>
        <p:spPr>
          <a:xfrm>
            <a:off x="194857" y="104671"/>
            <a:ext cx="7310843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200" dirty="0">
                <a:solidFill>
                  <a:schemeClr val="bg2"/>
                </a:solidFill>
                <a:latin typeface="Gelasio" panose="020B0604020202020204" charset="0"/>
                <a:ea typeface="Gelasio Semi Bold" pitchFamily="34" charset="-122"/>
                <a:cs typeface="Gelasio" panose="020B0604020202020204" charset="0"/>
              </a:rPr>
              <a:t>EDA 4. </a:t>
            </a:r>
            <a:r>
              <a:rPr lang="en-ID" sz="2200" dirty="0">
                <a:solidFill>
                  <a:schemeClr val="bg2"/>
                </a:solidFill>
                <a:latin typeface="Gelasio" panose="020B0604020202020204" charset="0"/>
                <a:cs typeface="Gelasio" panose="020B0604020202020204" charset="0"/>
              </a:rPr>
              <a:t>Are Players Becoming Efficient?</a:t>
            </a:r>
            <a:endParaRPr lang="en-US" sz="2200" dirty="0">
              <a:solidFill>
                <a:schemeClr val="bg2"/>
              </a:solidFill>
              <a:latin typeface="Gelasio" panose="020B0604020202020204" charset="0"/>
              <a:cs typeface="Gelasio" panose="020B060402020202020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E6EB43-6810-8D4F-DF11-1EF1D738ED50}"/>
              </a:ext>
            </a:extLst>
          </p:cNvPr>
          <p:cNvSpPr/>
          <p:nvPr/>
        </p:nvSpPr>
        <p:spPr>
          <a:xfrm>
            <a:off x="7947660" y="4853439"/>
            <a:ext cx="1120140" cy="257299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Google Shape;99;p19">
            <a:extLst>
              <a:ext uri="{FF2B5EF4-FFF2-40B4-BE49-F238E27FC236}">
                <a16:creationId xmlns:a16="http://schemas.microsoft.com/office/drawing/2014/main" id="{EFB6341F-993A-C52E-9921-3CF21C3051E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10" y="994140"/>
            <a:ext cx="5167251" cy="28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43D4F-80C7-6E5C-6651-6FAB5141E5B1}"/>
              </a:ext>
            </a:extLst>
          </p:cNvPr>
          <p:cNvSpPr txBox="1"/>
          <p:nvPr/>
        </p:nvSpPr>
        <p:spPr>
          <a:xfrm>
            <a:off x="5516880" y="1535192"/>
            <a:ext cx="36271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>
                <a:latin typeface="Gelasio" panose="020B0604020202020204" charset="0"/>
                <a:cs typeface="Gelasio" panose="020B0604020202020204" charset="0"/>
              </a:rPr>
              <a:t>🔑 Key Takeaways: </a:t>
            </a:r>
          </a:p>
          <a:p>
            <a:pPr>
              <a:buNone/>
            </a:pPr>
            <a:endParaRPr lang="en-US" sz="1200" dirty="0">
              <a:latin typeface="Gelasio" panose="020B0604020202020204" charset="0"/>
              <a:cs typeface="Gelasio" panose="020B0604020202020204" charset="0"/>
            </a:endParaRPr>
          </a:p>
          <a:p>
            <a:pPr>
              <a:buNone/>
            </a:pPr>
            <a:r>
              <a:rPr lang="en-US" sz="1200" dirty="0">
                <a:latin typeface="Gelasio" panose="020B0604020202020204" charset="0"/>
                <a:cs typeface="Gelasio" panose="020B0604020202020204" charset="0"/>
              </a:rPr>
              <a:t>📌 Slight Increase in FG%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Gelasio" panose="020B0604020202020204" charset="0"/>
                <a:cs typeface="Gelasio" panose="020B0604020202020204" charset="0"/>
              </a:rPr>
              <a:t> November: 44.60%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Gelasio" panose="020B0604020202020204" charset="0"/>
                <a:cs typeface="Gelasio" panose="020B0604020202020204" charset="0"/>
              </a:rPr>
              <a:t> December: 44.64% (+0.09%)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Gelasio" panose="020B0604020202020204" charset="0"/>
                <a:cs typeface="Gelasio" panose="020B0604020202020204" charset="0"/>
              </a:rPr>
              <a:t> January: 45.22% (+1.02%)</a:t>
            </a:r>
          </a:p>
          <a:p>
            <a:endParaRPr lang="en-US" sz="1200" dirty="0">
              <a:latin typeface="Gelasio" panose="020B0604020202020204" charset="0"/>
              <a:cs typeface="Gelasio" panose="020B0604020202020204" charset="0"/>
            </a:endParaRPr>
          </a:p>
          <a:p>
            <a:r>
              <a:rPr lang="en-US" sz="1200" dirty="0">
                <a:latin typeface="Gelasio" panose="020B0604020202020204" charset="0"/>
                <a:cs typeface="Gelasio" panose="020B0604020202020204" charset="0"/>
              </a:rPr>
              <a:t>Indicates a steady improvement in shooting efficiency as the season progresses.</a:t>
            </a:r>
          </a:p>
        </p:txBody>
      </p:sp>
    </p:spTree>
    <p:extLst>
      <p:ext uri="{BB962C8B-B14F-4D97-AF65-F5344CB8AC3E}">
        <p14:creationId xmlns:p14="http://schemas.microsoft.com/office/powerpoint/2010/main" val="407876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44E3C-B10A-E303-D5DA-E0AC74894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4FAE6EC3-73D6-3F19-8E51-A0A533DD9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0"/>
            <a:ext cx="3429000" cy="51435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1CF12316-DCCE-9760-697B-D106725D9B51}"/>
              </a:ext>
            </a:extLst>
          </p:cNvPr>
          <p:cNvSpPr/>
          <p:nvPr/>
        </p:nvSpPr>
        <p:spPr>
          <a:xfrm>
            <a:off x="496119" y="645691"/>
            <a:ext cx="3544119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781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Statistical Test</a:t>
            </a:r>
            <a:endParaRPr lang="en-US" sz="2781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8B82BAC1-094E-6E13-DD85-AC32ACC0F79A}"/>
              </a:ext>
            </a:extLst>
          </p:cNvPr>
          <p:cNvSpPr/>
          <p:nvPr/>
        </p:nvSpPr>
        <p:spPr>
          <a:xfrm>
            <a:off x="496119" y="1460748"/>
            <a:ext cx="318939" cy="318939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6F93C5DA-50A9-2783-21CF-586153EEA6CB}"/>
              </a:ext>
            </a:extLst>
          </p:cNvPr>
          <p:cNvSpPr/>
          <p:nvPr/>
        </p:nvSpPr>
        <p:spPr>
          <a:xfrm>
            <a:off x="549288" y="1487314"/>
            <a:ext cx="212601" cy="265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656"/>
              </a:lnSpc>
            </a:pPr>
            <a:r>
              <a:rPr lang="en-US" sz="1656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1656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E04D6-1AD5-276A-6010-C0A28AF8A753}"/>
              </a:ext>
            </a:extLst>
          </p:cNvPr>
          <p:cNvSpPr/>
          <p:nvPr/>
        </p:nvSpPr>
        <p:spPr>
          <a:xfrm>
            <a:off x="956817" y="1460748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375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Anova Test</a:t>
            </a:r>
            <a:endParaRPr lang="en-US" sz="1375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86DCA170-5536-5FB9-437F-E5765204094F}"/>
              </a:ext>
            </a:extLst>
          </p:cNvPr>
          <p:cNvSpPr/>
          <p:nvPr/>
        </p:nvSpPr>
        <p:spPr>
          <a:xfrm>
            <a:off x="956816" y="1767260"/>
            <a:ext cx="4262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Is there a significant difference in player performance across months?</a:t>
            </a:r>
            <a:endParaRPr lang="en-US" sz="1094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A077CE69-F888-F4E3-5EEE-12F4929F69E1}"/>
              </a:ext>
            </a:extLst>
          </p:cNvPr>
          <p:cNvSpPr/>
          <p:nvPr/>
        </p:nvSpPr>
        <p:spPr>
          <a:xfrm>
            <a:off x="496119" y="2295302"/>
            <a:ext cx="318939" cy="318939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EE971B90-E170-E4C6-5D38-C71C086CC99D}"/>
              </a:ext>
            </a:extLst>
          </p:cNvPr>
          <p:cNvSpPr/>
          <p:nvPr/>
        </p:nvSpPr>
        <p:spPr>
          <a:xfrm>
            <a:off x="549288" y="2321868"/>
            <a:ext cx="212601" cy="265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656"/>
              </a:lnSpc>
            </a:pPr>
            <a:r>
              <a:rPr lang="en-US" sz="1656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1656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F759CABB-09FB-6AB2-8BCE-4A0DF64DB0BA}"/>
              </a:ext>
            </a:extLst>
          </p:cNvPr>
          <p:cNvSpPr/>
          <p:nvPr/>
        </p:nvSpPr>
        <p:spPr>
          <a:xfrm>
            <a:off x="956817" y="2295302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375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Regression Analysis</a:t>
            </a:r>
            <a:endParaRPr lang="en-US" sz="1375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3721000F-F22F-519E-4399-A1E7BE348406}"/>
              </a:ext>
            </a:extLst>
          </p:cNvPr>
          <p:cNvSpPr/>
          <p:nvPr/>
        </p:nvSpPr>
        <p:spPr>
          <a:xfrm>
            <a:off x="956816" y="2568312"/>
            <a:ext cx="4262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Can we predict a player’s PPG based on assists, rebounds, and efficiency?</a:t>
            </a:r>
            <a:endParaRPr lang="en-US" sz="1094" dirty="0"/>
          </a:p>
        </p:txBody>
      </p:sp>
    </p:spTree>
    <p:extLst>
      <p:ext uri="{BB962C8B-B14F-4D97-AF65-F5344CB8AC3E}">
        <p14:creationId xmlns:p14="http://schemas.microsoft.com/office/powerpoint/2010/main" val="401709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04AE9-DE7F-26C6-516F-C7D46722E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0">
            <a:extLst>
              <a:ext uri="{FF2B5EF4-FFF2-40B4-BE49-F238E27FC236}">
                <a16:creationId xmlns:a16="http://schemas.microsoft.com/office/drawing/2014/main" id="{B6E1E89A-A62A-3C6D-AF23-84A469D36C76}"/>
              </a:ext>
            </a:extLst>
          </p:cNvPr>
          <p:cNvSpPr/>
          <p:nvPr/>
        </p:nvSpPr>
        <p:spPr>
          <a:xfrm>
            <a:off x="194857" y="104671"/>
            <a:ext cx="7310843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Statistical Analysis – Anova Test</a:t>
            </a:r>
            <a:endParaRPr lang="en-US" sz="2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5EBCF1-D168-3A5E-E57F-43615D669CC9}"/>
              </a:ext>
            </a:extLst>
          </p:cNvPr>
          <p:cNvSpPr/>
          <p:nvPr/>
        </p:nvSpPr>
        <p:spPr>
          <a:xfrm>
            <a:off x="7947660" y="4853439"/>
            <a:ext cx="1120140" cy="257299"/>
          </a:xfrm>
          <a:prstGeom prst="rect">
            <a:avLst/>
          </a:prstGeom>
          <a:solidFill>
            <a:srgbClr val="F9F6F0"/>
          </a:solidFill>
          <a:ln>
            <a:solidFill>
              <a:srgbClr val="F9F6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A144E-5760-4977-12D2-C25CA2F9F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57" y="986593"/>
            <a:ext cx="4458671" cy="1420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66B7A0-BF69-D0C5-A857-B6C58AFE6FE4}"/>
              </a:ext>
            </a:extLst>
          </p:cNvPr>
          <p:cNvSpPr txBox="1"/>
          <p:nvPr/>
        </p:nvSpPr>
        <p:spPr>
          <a:xfrm>
            <a:off x="4874492" y="889784"/>
            <a:ext cx="41094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latin typeface="Gelasio" panose="020B0604020202020204" charset="0"/>
                <a:cs typeface="Gelasio" panose="020B0604020202020204" charset="0"/>
              </a:rPr>
              <a:t>🔑 Key Takeaways:</a:t>
            </a:r>
          </a:p>
          <a:p>
            <a:pPr>
              <a:buNone/>
            </a:pPr>
            <a:r>
              <a:rPr lang="en-US" sz="1200" dirty="0">
                <a:latin typeface="Gelasio" panose="020B0604020202020204" charset="0"/>
                <a:cs typeface="Gelasio" panose="020B0604020202020204" charset="0"/>
              </a:rPr>
              <a:t>📌 1. No Significant Monthly Variation in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elasio" panose="020B0604020202020204" charset="0"/>
                <a:cs typeface="Gelasio" panose="020B0604020202020204" charset="0"/>
              </a:rPr>
              <a:t>PTS: F = 0.09, p = 0.9136 → Scoring remains stable across months.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elasio" panose="020B0604020202020204" charset="0"/>
                <a:cs typeface="Gelasio" panose="020B0604020202020204" charset="0"/>
              </a:rPr>
              <a:t>AST: F = 0.00, p = 0.9995 → Assists do not significantly change month to month.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elasio" panose="020B0604020202020204" charset="0"/>
                <a:cs typeface="Gelasio" panose="020B0604020202020204" charset="0"/>
              </a:rPr>
              <a:t>TRB: F = 0.69, p = 0.4995 → Rebounding also shows no major shifts over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Gelasio" panose="020B0604020202020204" charset="0"/>
              <a:cs typeface="Gelasio" panose="020B0604020202020204" charset="0"/>
            </a:endParaRPr>
          </a:p>
          <a:p>
            <a:pPr>
              <a:buNone/>
            </a:pPr>
            <a:r>
              <a:rPr lang="en-US" sz="1200" dirty="0">
                <a:latin typeface="Gelasio" panose="020B0604020202020204" charset="0"/>
                <a:cs typeface="Gelasio" panose="020B0604020202020204" charset="0"/>
              </a:rPr>
              <a:t>📌 2. Possible Explanations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elasio" panose="020B0604020202020204" charset="0"/>
                <a:cs typeface="Gelasio" panose="020B0604020202020204" charset="0"/>
              </a:rPr>
              <a:t>Consistent playing styles and team strategies prevent drastic fluctuations.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elasio" panose="020B0604020202020204" charset="0"/>
                <a:cs typeface="Gelasio" panose="020B0604020202020204" charset="0"/>
              </a:rPr>
              <a:t>Players maintain a steady performance level across the season.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26AA3-E7FE-A122-2B52-9EDAAD55D0DE}"/>
              </a:ext>
            </a:extLst>
          </p:cNvPr>
          <p:cNvSpPr txBox="1"/>
          <p:nvPr/>
        </p:nvSpPr>
        <p:spPr>
          <a:xfrm>
            <a:off x="192010" y="2571750"/>
            <a:ext cx="457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None/>
            </a:pPr>
            <a:r>
              <a:rPr lang="en-US" sz="1000" b="0" i="1" dirty="0">
                <a:effectLst/>
                <a:latin typeface="Gelasio" panose="020B0604020202020204" charset="0"/>
                <a:cs typeface="Gelasio" panose="020B0604020202020204" charset="0"/>
              </a:rPr>
              <a:t>Interpretation: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000" b="0" i="1" dirty="0">
                <a:effectLst/>
                <a:latin typeface="Gelasio" panose="020B0604020202020204" charset="0"/>
                <a:cs typeface="Gelasio" panose="020B0604020202020204" charset="0"/>
              </a:rPr>
              <a:t>If p-value &lt; 0.05, performance significantly changes across months (e.g., players get better or worse).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000" b="0" i="1" dirty="0">
                <a:effectLst/>
                <a:latin typeface="Gelasio" panose="020B0604020202020204" charset="0"/>
                <a:cs typeface="Gelasio" panose="020B0604020202020204" charset="0"/>
              </a:rPr>
              <a:t>If p-value ≥ 0.05, performance is consistent across months (not much variation).</a:t>
            </a:r>
          </a:p>
        </p:txBody>
      </p:sp>
    </p:spTree>
    <p:extLst>
      <p:ext uri="{BB962C8B-B14F-4D97-AF65-F5344CB8AC3E}">
        <p14:creationId xmlns:p14="http://schemas.microsoft.com/office/powerpoint/2010/main" val="32118651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1001</Words>
  <Application>Microsoft Office PowerPoint</Application>
  <PresentationFormat>On-screen Show (16:9)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Gelasio</vt:lpstr>
      <vt:lpstr>Gelasio Bold</vt:lpstr>
      <vt:lpstr>Gelasio Semi 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Risal TUF Gaming</dc:creator>
  <cp:lastModifiedBy>Risal TUF Gaming</cp:lastModifiedBy>
  <cp:revision>2</cp:revision>
  <dcterms:modified xsi:type="dcterms:W3CDTF">2025-03-18T05:48:44Z</dcterms:modified>
</cp:coreProperties>
</file>