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erriweather"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8116DB-6A83-473F-B06A-2A638A1D5A3D}">
  <a:tblStyle styleId="{AB8116DB-6A83-473F-B06A-2A638A1D5A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636f1179d_0_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636f1179d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636f1179d_0_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636f1179d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636f1179d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636f1179d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636f1179d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636f1179d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636f1179d_0_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636f1179d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636f1179d_0_9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636f1179d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636f1179d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636f1179d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636f117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636f117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636f1179d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636f1179d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8e8f075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8e8f075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636f1179d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636f1179d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8e8f0750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8e8f075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8e8f0750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8e8f075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636f1179d_0_9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636f1179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636f1179d_0_8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636f1179d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636f1179d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636f1179d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636f1179d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636f1179d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636f1179d_0_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636f1179d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636f1179d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636f1179d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636f1179d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636f1179d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636f1179d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636f1179d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klee.github.io/"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www.usenix.org/legacy/event/osdi08/tech/full_papers/cadar/cadar.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lee.github.io/tutorials/testing-functio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White Box Testing</a:t>
            </a:r>
            <a:endParaRPr/>
          </a:p>
        </p:txBody>
      </p:sp>
      <p:sp>
        <p:nvSpPr>
          <p:cNvPr id="65" name="Google Shape;65;p13"/>
          <p:cNvSpPr txBox="1">
            <a:spLocks noGrp="1"/>
          </p:cNvSpPr>
          <p:nvPr>
            <p:ph type="subTitle" idx="1"/>
          </p:nvPr>
        </p:nvSpPr>
        <p:spPr>
          <a:xfrm>
            <a:off x="3419225" y="3321875"/>
            <a:ext cx="5550600" cy="1578900"/>
          </a:xfrm>
          <a:prstGeom prst="rect">
            <a:avLst/>
          </a:prstGeom>
        </p:spPr>
        <p:txBody>
          <a:bodyPr spcFirstLastPara="1" wrap="square" lIns="91425" tIns="91425" rIns="91425" bIns="91425" anchor="t" anchorCtr="0">
            <a:normAutofit/>
          </a:bodyPr>
          <a:lstStyle/>
          <a:p>
            <a:pPr marL="914400" lvl="0" indent="457200" algn="l" rtl="0">
              <a:spcBef>
                <a:spcPts val="0"/>
              </a:spcBef>
              <a:spcAft>
                <a:spcPts val="0"/>
              </a:spcAft>
              <a:buNone/>
            </a:pPr>
            <a:r>
              <a:rPr lang="en" sz="1700" dirty="0">
                <a:solidFill>
                  <a:schemeClr val="lt1"/>
                </a:solidFill>
              </a:rPr>
              <a:t>Group 4</a:t>
            </a:r>
            <a:endParaRPr sz="1700" dirty="0">
              <a:solidFill>
                <a:schemeClr val="lt1"/>
              </a:solidFill>
            </a:endParaRPr>
          </a:p>
          <a:p>
            <a:pPr marL="0" lvl="0" indent="0" algn="l" rtl="0">
              <a:spcBef>
                <a:spcPts val="0"/>
              </a:spcBef>
              <a:spcAft>
                <a:spcPts val="0"/>
              </a:spcAft>
              <a:buNone/>
            </a:pPr>
            <a:r>
              <a:rPr lang="en" dirty="0">
                <a:solidFill>
                  <a:schemeClr val="lt1"/>
                </a:solidFill>
              </a:rPr>
              <a:t>Danish Hasan		MSCS-20001 </a:t>
            </a:r>
            <a:endParaRPr dirty="0">
              <a:solidFill>
                <a:schemeClr val="lt1"/>
              </a:solidFill>
            </a:endParaRPr>
          </a:p>
          <a:p>
            <a:pPr marL="0" lvl="0" indent="0" algn="l" rtl="0">
              <a:spcBef>
                <a:spcPts val="0"/>
              </a:spcBef>
              <a:spcAft>
                <a:spcPts val="0"/>
              </a:spcAft>
              <a:buNone/>
            </a:pPr>
            <a:r>
              <a:rPr lang="en" dirty="0">
                <a:solidFill>
                  <a:schemeClr val="lt1"/>
                </a:solidFill>
              </a:rPr>
              <a:t>Muhammad Abu Bakar	MSCS-20013</a:t>
            </a:r>
            <a:endParaRPr dirty="0">
              <a:solidFill>
                <a:schemeClr val="lt1"/>
              </a:solidFill>
            </a:endParaRPr>
          </a:p>
          <a:p>
            <a:pPr marL="0" lvl="0" indent="0" algn="l" rtl="0">
              <a:spcBef>
                <a:spcPts val="0"/>
              </a:spcBef>
              <a:spcAft>
                <a:spcPts val="0"/>
              </a:spcAft>
              <a:buNone/>
            </a:pPr>
            <a:r>
              <a:rPr lang="en" dirty="0">
                <a:solidFill>
                  <a:schemeClr val="lt1"/>
                </a:solidFill>
              </a:rPr>
              <a:t>Muhammad Awais		MSCS-20074</a:t>
            </a:r>
            <a:endParaRPr dirty="0">
              <a:solidFill>
                <a:schemeClr val="lt1"/>
              </a:solidFill>
            </a:endParaRPr>
          </a:p>
          <a:p>
            <a:pPr marL="0" lvl="0" indent="0" algn="l" rtl="0">
              <a:spcBef>
                <a:spcPts val="0"/>
              </a:spcBef>
              <a:spcAft>
                <a:spcPts val="0"/>
              </a:spcAft>
              <a:buNone/>
            </a:pPr>
            <a:r>
              <a:rPr lang="en" dirty="0">
                <a:solidFill>
                  <a:schemeClr val="lt1"/>
                </a:solidFill>
              </a:rPr>
              <a:t>Musa Khan	</a:t>
            </a:r>
            <a:r>
              <a:rPr lang="en">
                <a:solidFill>
                  <a:schemeClr val="lt1"/>
                </a:solidFill>
              </a:rPr>
              <a:t>	MSCS-20065</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Function</a:t>
            </a:r>
            <a:r>
              <a:rPr lang="en"/>
              <a:t> </a:t>
            </a:r>
            <a:r>
              <a:rPr lang="en" sz="1100"/>
              <a:t>timesheet-master\src\main\java\timeSheet\util\properties\Base64Coder.java</a:t>
            </a:r>
            <a:endParaRPr sz="1100"/>
          </a:p>
          <a:p>
            <a:pPr marL="0" lvl="0" indent="0" algn="l" rtl="0">
              <a:spcBef>
                <a:spcPts val="0"/>
              </a:spcBef>
              <a:spcAft>
                <a:spcPts val="0"/>
              </a:spcAft>
              <a:buNone/>
            </a:pPr>
            <a:r>
              <a:rPr lang="en" sz="1100"/>
              <a:t> </a:t>
            </a:r>
            <a:endParaRPr sz="1100"/>
          </a:p>
        </p:txBody>
      </p:sp>
      <p:sp>
        <p:nvSpPr>
          <p:cNvPr id="127" name="Google Shape;127;p22"/>
          <p:cNvSpPr txBox="1">
            <a:spLocks noGrp="1"/>
          </p:cNvSpPr>
          <p:nvPr>
            <p:ph type="title"/>
          </p:nvPr>
        </p:nvSpPr>
        <p:spPr>
          <a:xfrm>
            <a:off x="228400" y="146770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pic>
        <p:nvPicPr>
          <p:cNvPr id="128" name="Google Shape;128;p22"/>
          <p:cNvPicPr preferRelativeResize="0"/>
          <p:nvPr/>
        </p:nvPicPr>
        <p:blipFill>
          <a:blip r:embed="rId3">
            <a:alphaModFix/>
          </a:blip>
          <a:stretch>
            <a:fillRect/>
          </a:stretch>
        </p:blipFill>
        <p:spPr>
          <a:xfrm>
            <a:off x="1704975" y="1332313"/>
            <a:ext cx="5734050" cy="35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CFG</a:t>
            </a:r>
            <a:endParaRPr b="1"/>
          </a:p>
        </p:txBody>
      </p:sp>
      <p:sp>
        <p:nvSpPr>
          <p:cNvPr id="134" name="Google Shape;134;p23"/>
          <p:cNvSpPr txBox="1">
            <a:spLocks noGrp="1"/>
          </p:cNvSpPr>
          <p:nvPr>
            <p:ph type="title"/>
          </p:nvPr>
        </p:nvSpPr>
        <p:spPr>
          <a:xfrm>
            <a:off x="228400" y="146770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pic>
        <p:nvPicPr>
          <p:cNvPr id="135" name="Google Shape;135;p23"/>
          <p:cNvPicPr preferRelativeResize="0"/>
          <p:nvPr/>
        </p:nvPicPr>
        <p:blipFill>
          <a:blip r:embed="rId3">
            <a:alphaModFix/>
          </a:blip>
          <a:stretch>
            <a:fillRect/>
          </a:stretch>
        </p:blipFill>
        <p:spPr>
          <a:xfrm>
            <a:off x="3373875" y="0"/>
            <a:ext cx="239625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Basis Path</a:t>
            </a:r>
            <a:endParaRPr sz="1100" b="1"/>
          </a:p>
          <a:p>
            <a:pPr marL="0" lvl="0" indent="0" algn="l" rtl="0">
              <a:spcBef>
                <a:spcPts val="0"/>
              </a:spcBef>
              <a:spcAft>
                <a:spcPts val="0"/>
              </a:spcAft>
              <a:buNone/>
            </a:pPr>
            <a:r>
              <a:rPr lang="en" sz="1100"/>
              <a:t> </a:t>
            </a:r>
            <a:endParaRPr sz="1100"/>
          </a:p>
        </p:txBody>
      </p:sp>
      <p:sp>
        <p:nvSpPr>
          <p:cNvPr id="141" name="Google Shape;141;p24"/>
          <p:cNvSpPr txBox="1">
            <a:spLocks noGrp="1"/>
          </p:cNvSpPr>
          <p:nvPr>
            <p:ph type="title"/>
          </p:nvPr>
        </p:nvSpPr>
        <p:spPr>
          <a:xfrm>
            <a:off x="228400" y="1467700"/>
            <a:ext cx="8837100" cy="3536400"/>
          </a:xfrm>
          <a:prstGeom prst="rect">
            <a:avLst/>
          </a:prstGeom>
        </p:spPr>
        <p:txBody>
          <a:bodyPr spcFirstLastPara="1" wrap="square" lIns="91425" tIns="91425" rIns="91425" bIns="91425" anchor="t" anchorCtr="0">
            <a:normAutofit/>
          </a:bodyPr>
          <a:lstStyle/>
          <a:p>
            <a:pPr marL="457200" lvl="0" indent="-337960" algn="l" rtl="0">
              <a:spcBef>
                <a:spcPts val="0"/>
              </a:spcBef>
              <a:spcAft>
                <a:spcPts val="0"/>
              </a:spcAft>
              <a:buClr>
                <a:schemeClr val="dk1"/>
              </a:buClr>
              <a:buSzPts val="1722"/>
              <a:buFont typeface="Arial"/>
              <a:buChar char="●"/>
            </a:pPr>
            <a:r>
              <a:rPr lang="en" sz="1722">
                <a:solidFill>
                  <a:schemeClr val="dk1"/>
                </a:solidFill>
                <a:latin typeface="Arial"/>
                <a:ea typeface="Arial"/>
                <a:cs typeface="Arial"/>
                <a:sym typeface="Arial"/>
              </a:rPr>
              <a:t>Path 1: 66F</a:t>
            </a:r>
            <a:endParaRPr sz="1722">
              <a:solidFill>
                <a:schemeClr val="dk1"/>
              </a:solidFill>
              <a:latin typeface="Arial"/>
              <a:ea typeface="Arial"/>
              <a:cs typeface="Arial"/>
              <a:sym typeface="Arial"/>
            </a:endParaRPr>
          </a:p>
          <a:p>
            <a:pPr marL="457200" lvl="0" indent="-337960" algn="l" rtl="0">
              <a:lnSpc>
                <a:spcPct val="115000"/>
              </a:lnSpc>
              <a:spcBef>
                <a:spcPts val="0"/>
              </a:spcBef>
              <a:spcAft>
                <a:spcPts val="0"/>
              </a:spcAft>
              <a:buClr>
                <a:schemeClr val="dk1"/>
              </a:buClr>
              <a:buSzPts val="1722"/>
              <a:buFont typeface="Arial"/>
              <a:buChar char="●"/>
            </a:pPr>
            <a:r>
              <a:rPr lang="en" sz="1722">
                <a:solidFill>
                  <a:schemeClr val="dk1"/>
                </a:solidFill>
                <a:latin typeface="Arial"/>
                <a:ea typeface="Arial"/>
                <a:cs typeface="Arial"/>
                <a:sym typeface="Arial"/>
              </a:rPr>
              <a:t>Path 2: 66T, 68T, 69T, 76T, 78T</a:t>
            </a:r>
            <a:endParaRPr sz="1722">
              <a:solidFill>
                <a:schemeClr val="dk1"/>
              </a:solidFill>
              <a:latin typeface="Arial"/>
              <a:ea typeface="Arial"/>
              <a:cs typeface="Arial"/>
              <a:sym typeface="Arial"/>
            </a:endParaRPr>
          </a:p>
          <a:p>
            <a:pPr marL="457200" lvl="0" indent="-337960" algn="l" rtl="0">
              <a:lnSpc>
                <a:spcPct val="115000"/>
              </a:lnSpc>
              <a:spcBef>
                <a:spcPts val="0"/>
              </a:spcBef>
              <a:spcAft>
                <a:spcPts val="0"/>
              </a:spcAft>
              <a:buClr>
                <a:schemeClr val="dk1"/>
              </a:buClr>
              <a:buSzPts val="1722"/>
              <a:buFont typeface="Arial"/>
              <a:buChar char="●"/>
            </a:pPr>
            <a:r>
              <a:rPr lang="en" sz="1722">
                <a:solidFill>
                  <a:schemeClr val="dk1"/>
                </a:solidFill>
                <a:latin typeface="Arial"/>
                <a:ea typeface="Arial"/>
                <a:cs typeface="Arial"/>
                <a:sym typeface="Arial"/>
              </a:rPr>
              <a:t>Path 3: 66T, 68T, 69F, 76T, 78F</a:t>
            </a:r>
            <a:endParaRPr sz="1722">
              <a:solidFill>
                <a:schemeClr val="dk1"/>
              </a:solidFill>
              <a:latin typeface="Arial"/>
              <a:ea typeface="Arial"/>
              <a:cs typeface="Arial"/>
              <a:sym typeface="Arial"/>
            </a:endParaRPr>
          </a:p>
          <a:p>
            <a:pPr marL="457200" lvl="0" indent="-337960" algn="l" rtl="0">
              <a:lnSpc>
                <a:spcPct val="115000"/>
              </a:lnSpc>
              <a:spcBef>
                <a:spcPts val="0"/>
              </a:spcBef>
              <a:spcAft>
                <a:spcPts val="0"/>
              </a:spcAft>
              <a:buClr>
                <a:schemeClr val="dk1"/>
              </a:buClr>
              <a:buSzPts val="1722"/>
              <a:buFont typeface="Arial"/>
              <a:buChar char="●"/>
            </a:pPr>
            <a:r>
              <a:rPr lang="en" sz="1722">
                <a:solidFill>
                  <a:schemeClr val="dk1"/>
                </a:solidFill>
                <a:latin typeface="Arial"/>
                <a:ea typeface="Arial"/>
                <a:cs typeface="Arial"/>
                <a:sym typeface="Arial"/>
              </a:rPr>
              <a:t>Path 4: 66T, 68F, 69F, 76F, 78F</a:t>
            </a:r>
            <a:endParaRPr sz="1722">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722">
                <a:solidFill>
                  <a:schemeClr val="dk1"/>
                </a:solidFill>
                <a:latin typeface="Arial"/>
                <a:ea typeface="Arial"/>
                <a:cs typeface="Arial"/>
                <a:sym typeface="Arial"/>
              </a:rPr>
              <a:t>Note that no logical path is possible to cause 69T while 68F. Same is case with 76F and 78T. Similarly, conditions in 76 and 78 also depend upon same factor as 68, 69 so it is not possible for 68T but 76F and vice versa.</a:t>
            </a:r>
            <a:endParaRPr sz="1722">
              <a:solidFill>
                <a:schemeClr val="dk1"/>
              </a:solidFill>
              <a:latin typeface="Arial"/>
              <a:ea typeface="Arial"/>
              <a:cs typeface="Arial"/>
              <a:sym typeface="Arial"/>
            </a:endParaRPr>
          </a:p>
          <a:p>
            <a:pPr marL="0" lvl="0" indent="0" algn="l" rtl="0">
              <a:spcBef>
                <a:spcPts val="120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5330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Basis Path</a:t>
            </a:r>
            <a:endParaRPr b="1"/>
          </a:p>
        </p:txBody>
      </p:sp>
      <p:sp>
        <p:nvSpPr>
          <p:cNvPr id="147" name="Google Shape;147;p25"/>
          <p:cNvSpPr txBox="1">
            <a:spLocks noGrp="1"/>
          </p:cNvSpPr>
          <p:nvPr>
            <p:ph type="title"/>
          </p:nvPr>
        </p:nvSpPr>
        <p:spPr>
          <a:xfrm>
            <a:off x="311700" y="140325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148" name="Google Shape;148;p25"/>
          <p:cNvGraphicFramePr/>
          <p:nvPr/>
        </p:nvGraphicFramePr>
        <p:xfrm>
          <a:off x="311700" y="1328213"/>
          <a:ext cx="8426550" cy="3253412"/>
        </p:xfrm>
        <a:graphic>
          <a:graphicData uri="http://schemas.openxmlformats.org/drawingml/2006/table">
            <a:tbl>
              <a:tblPr>
                <a:noFill/>
                <a:tableStyleId>{AB8116DB-6A83-473F-B06A-2A638A1D5A3D}</a:tableStyleId>
              </a:tblPr>
              <a:tblGrid>
                <a:gridCol w="868650">
                  <a:extLst>
                    <a:ext uri="{9D8B030D-6E8A-4147-A177-3AD203B41FA5}">
                      <a16:colId xmlns:a16="http://schemas.microsoft.com/office/drawing/2014/main" val="20000"/>
                    </a:ext>
                  </a:extLst>
                </a:gridCol>
                <a:gridCol w="1961650">
                  <a:extLst>
                    <a:ext uri="{9D8B030D-6E8A-4147-A177-3AD203B41FA5}">
                      <a16:colId xmlns:a16="http://schemas.microsoft.com/office/drawing/2014/main" val="20001"/>
                    </a:ext>
                  </a:extLst>
                </a:gridCol>
                <a:gridCol w="1340100">
                  <a:extLst>
                    <a:ext uri="{9D8B030D-6E8A-4147-A177-3AD203B41FA5}">
                      <a16:colId xmlns:a16="http://schemas.microsoft.com/office/drawing/2014/main" val="20002"/>
                    </a:ext>
                  </a:extLst>
                </a:gridCol>
                <a:gridCol w="1308000">
                  <a:extLst>
                    <a:ext uri="{9D8B030D-6E8A-4147-A177-3AD203B41FA5}">
                      <a16:colId xmlns:a16="http://schemas.microsoft.com/office/drawing/2014/main" val="20003"/>
                    </a:ext>
                  </a:extLst>
                </a:gridCol>
                <a:gridCol w="1318700">
                  <a:extLst>
                    <a:ext uri="{9D8B030D-6E8A-4147-A177-3AD203B41FA5}">
                      <a16:colId xmlns:a16="http://schemas.microsoft.com/office/drawing/2014/main" val="20004"/>
                    </a:ext>
                  </a:extLst>
                </a:gridCol>
                <a:gridCol w="1629450">
                  <a:extLst>
                    <a:ext uri="{9D8B030D-6E8A-4147-A177-3AD203B41FA5}">
                      <a16:colId xmlns:a16="http://schemas.microsoft.com/office/drawing/2014/main" val="20005"/>
                    </a:ext>
                  </a:extLst>
                </a:gridCol>
              </a:tblGrid>
              <a:tr h="444525">
                <a:tc>
                  <a:txBody>
                    <a:bodyPr/>
                    <a:lstStyle/>
                    <a:p>
                      <a:pPr marL="0" lvl="0" indent="0" algn="ctr" rtl="0">
                        <a:lnSpc>
                          <a:spcPct val="115000"/>
                        </a:lnSpc>
                        <a:spcBef>
                          <a:spcPts val="1200"/>
                        </a:spcBef>
                        <a:spcAft>
                          <a:spcPts val="1200"/>
                        </a:spcAft>
                        <a:buNone/>
                      </a:pPr>
                      <a:r>
                        <a:rPr lang="en" sz="1100" b="1"/>
                        <a:t>Test case#</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Input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Expected 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Pass/Fail</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Comments </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26225">
                <a:tc>
                  <a:txBody>
                    <a:bodyPr/>
                    <a:lstStyle/>
                    <a:p>
                      <a:pPr marL="0" lvl="0" indent="0" algn="ctr" rtl="0">
                        <a:lnSpc>
                          <a:spcPct val="115000"/>
                        </a:lnSpc>
                        <a:spcBef>
                          <a:spcPts val="1200"/>
                        </a:spcBef>
                        <a:spcAft>
                          <a:spcPts val="1200"/>
                        </a:spcAft>
                        <a:buNone/>
                      </a:pPr>
                      <a:r>
                        <a:rPr lang="en" sz="1100" b="1"/>
                        <a:t>1</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In[] = {‘A’, ‘B’, ‘C’};</a:t>
                      </a:r>
                      <a:br>
                        <a:rPr lang="en"/>
                      </a:br>
                      <a:r>
                        <a:rPr lang="en"/>
                        <a:t>iOff = 0;    iLen = 3;</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457200" lvl="0" indent="0" algn="ctr" rtl="0">
                        <a:lnSpc>
                          <a:spcPct val="115000"/>
                        </a:lnSpc>
                        <a:spcBef>
                          <a:spcPts val="1200"/>
                        </a:spcBef>
                        <a:spcAft>
                          <a:spcPts val="1200"/>
                        </a:spcAft>
                        <a:buNone/>
                      </a:pPr>
                      <a:r>
                        <a:rPr lang="en"/>
                        <a:t>QUJD</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457200" lvl="0" indent="0" algn="l" rtl="0">
                        <a:lnSpc>
                          <a:spcPct val="115000"/>
                        </a:lnSpc>
                        <a:spcBef>
                          <a:spcPts val="1200"/>
                        </a:spcBef>
                        <a:spcAft>
                          <a:spcPts val="1200"/>
                        </a:spcAft>
                        <a:buNone/>
                      </a:pPr>
                      <a:r>
                        <a:rPr lang="en"/>
                        <a:t>QUJD</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Path2</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20025">
                <a:tc>
                  <a:txBody>
                    <a:bodyPr/>
                    <a:lstStyle/>
                    <a:p>
                      <a:pPr marL="0" lvl="0" indent="0" algn="ctr" rtl="0">
                        <a:lnSpc>
                          <a:spcPct val="115000"/>
                        </a:lnSpc>
                        <a:spcBef>
                          <a:spcPts val="1200"/>
                        </a:spcBef>
                        <a:spcAft>
                          <a:spcPts val="1200"/>
                        </a:spcAft>
                        <a:buNone/>
                      </a:pPr>
                      <a:r>
                        <a:rPr lang="en" sz="1100" b="1"/>
                        <a:t>2</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In[] = {‘A’, ‘B’, ‘C’};</a:t>
                      </a:r>
                      <a:br>
                        <a:rPr lang="en"/>
                      </a:br>
                      <a:r>
                        <a:rPr lang="en"/>
                        <a:t>iOff = 0;    iLen = 1;</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QQ==</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QQ==</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Path4</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29775">
                <a:tc>
                  <a:txBody>
                    <a:bodyPr/>
                    <a:lstStyle/>
                    <a:p>
                      <a:pPr marL="0" lvl="0" indent="0" algn="ctr" rtl="0">
                        <a:lnSpc>
                          <a:spcPct val="115000"/>
                        </a:lnSpc>
                        <a:spcBef>
                          <a:spcPts val="1200"/>
                        </a:spcBef>
                        <a:spcAft>
                          <a:spcPts val="1200"/>
                        </a:spcAft>
                        <a:buNone/>
                      </a:pPr>
                      <a:r>
                        <a:rPr lang="en" sz="1100" b="1"/>
                        <a:t>3</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In[] = {‘A’, ‘B’, ‘C’};</a:t>
                      </a:r>
                      <a:br>
                        <a:rPr lang="en"/>
                      </a:br>
                      <a:r>
                        <a:rPr lang="en"/>
                        <a:t>iOff = 0;   iLen = 0;</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Empty String</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Empty String</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Path1</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09950">
                <a:tc>
                  <a:txBody>
                    <a:bodyPr/>
                    <a:lstStyle/>
                    <a:p>
                      <a:pPr marL="0" lvl="0" indent="0" algn="ctr" rtl="0">
                        <a:lnSpc>
                          <a:spcPct val="115000"/>
                        </a:lnSpc>
                        <a:spcBef>
                          <a:spcPts val="1200"/>
                        </a:spcBef>
                        <a:spcAft>
                          <a:spcPts val="1200"/>
                        </a:spcAft>
                        <a:buNone/>
                      </a:pPr>
                      <a:r>
                        <a:rPr lang="en" sz="1100" b="1"/>
                        <a:t>4</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In[] = {‘A’, ‘B’, ‘C’};</a:t>
                      </a:r>
                      <a:br>
                        <a:rPr lang="en"/>
                      </a:br>
                      <a:r>
                        <a:rPr lang="en"/>
                        <a:t>iOff = 0;   iLen = 2;</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QUI=</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QUI=</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Path3</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Function</a:t>
            </a:r>
            <a:r>
              <a:rPr lang="en"/>
              <a:t> </a:t>
            </a:r>
            <a:r>
              <a:rPr lang="en" sz="1100"/>
              <a:t>https://github.com/openjdk/jdk/tree/master/src/java.base/share/classes/java/math/ MutableBigInteger.java</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 </a:t>
            </a:r>
            <a:endParaRPr sz="1100"/>
          </a:p>
        </p:txBody>
      </p:sp>
      <p:pic>
        <p:nvPicPr>
          <p:cNvPr id="154" name="Google Shape;154;p26"/>
          <p:cNvPicPr preferRelativeResize="0"/>
          <p:nvPr/>
        </p:nvPicPr>
        <p:blipFill>
          <a:blip r:embed="rId3">
            <a:alphaModFix/>
          </a:blip>
          <a:stretch>
            <a:fillRect/>
          </a:stretch>
        </p:blipFill>
        <p:spPr>
          <a:xfrm>
            <a:off x="1522800" y="1289350"/>
            <a:ext cx="5734050" cy="371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CFG</a:t>
            </a:r>
            <a:endParaRPr sz="2600" b="1"/>
          </a:p>
        </p:txBody>
      </p:sp>
      <p:pic>
        <p:nvPicPr>
          <p:cNvPr id="160" name="Google Shape;160;p27"/>
          <p:cNvPicPr preferRelativeResize="0"/>
          <p:nvPr/>
        </p:nvPicPr>
        <p:blipFill>
          <a:blip r:embed="rId3">
            <a:alphaModFix/>
          </a:blip>
          <a:stretch>
            <a:fillRect/>
          </a:stretch>
        </p:blipFill>
        <p:spPr>
          <a:xfrm>
            <a:off x="2612263" y="1309150"/>
            <a:ext cx="3533678" cy="3714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5330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Data Flow</a:t>
            </a:r>
            <a:endParaRPr sz="2600" b="1"/>
          </a:p>
        </p:txBody>
      </p:sp>
      <p:sp>
        <p:nvSpPr>
          <p:cNvPr id="166" name="Google Shape;166;p28"/>
          <p:cNvSpPr txBox="1">
            <a:spLocks noGrp="1"/>
          </p:cNvSpPr>
          <p:nvPr>
            <p:ph type="title"/>
          </p:nvPr>
        </p:nvSpPr>
        <p:spPr>
          <a:xfrm>
            <a:off x="311700" y="140325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167" name="Google Shape;167;p28"/>
          <p:cNvGraphicFramePr/>
          <p:nvPr/>
        </p:nvGraphicFramePr>
        <p:xfrm>
          <a:off x="311700" y="1328213"/>
          <a:ext cx="8724550" cy="3567752"/>
        </p:xfrm>
        <a:graphic>
          <a:graphicData uri="http://schemas.openxmlformats.org/drawingml/2006/table">
            <a:tbl>
              <a:tblPr>
                <a:noFill/>
                <a:tableStyleId>{AB8116DB-6A83-473F-B06A-2A638A1D5A3D}</a:tableStyleId>
              </a:tblPr>
              <a:tblGrid>
                <a:gridCol w="850625">
                  <a:extLst>
                    <a:ext uri="{9D8B030D-6E8A-4147-A177-3AD203B41FA5}">
                      <a16:colId xmlns:a16="http://schemas.microsoft.com/office/drawing/2014/main" val="20000"/>
                    </a:ext>
                  </a:extLst>
                </a:gridCol>
                <a:gridCol w="1439475">
                  <a:extLst>
                    <a:ext uri="{9D8B030D-6E8A-4147-A177-3AD203B41FA5}">
                      <a16:colId xmlns:a16="http://schemas.microsoft.com/office/drawing/2014/main" val="20001"/>
                    </a:ext>
                  </a:extLst>
                </a:gridCol>
                <a:gridCol w="2103825">
                  <a:extLst>
                    <a:ext uri="{9D8B030D-6E8A-4147-A177-3AD203B41FA5}">
                      <a16:colId xmlns:a16="http://schemas.microsoft.com/office/drawing/2014/main" val="20002"/>
                    </a:ext>
                  </a:extLst>
                </a:gridCol>
                <a:gridCol w="1364450">
                  <a:extLst>
                    <a:ext uri="{9D8B030D-6E8A-4147-A177-3AD203B41FA5}">
                      <a16:colId xmlns:a16="http://schemas.microsoft.com/office/drawing/2014/main" val="20003"/>
                    </a:ext>
                  </a:extLst>
                </a:gridCol>
                <a:gridCol w="2966175">
                  <a:extLst>
                    <a:ext uri="{9D8B030D-6E8A-4147-A177-3AD203B41FA5}">
                      <a16:colId xmlns:a16="http://schemas.microsoft.com/office/drawing/2014/main" val="20004"/>
                    </a:ext>
                  </a:extLst>
                </a:gridCol>
              </a:tblGrid>
              <a:tr h="338750">
                <a:tc>
                  <a:txBody>
                    <a:bodyPr/>
                    <a:lstStyle/>
                    <a:p>
                      <a:pPr marL="0" lvl="0" indent="0" algn="ctr" rtl="0">
                        <a:lnSpc>
                          <a:spcPct val="115000"/>
                        </a:lnSpc>
                        <a:spcBef>
                          <a:spcPts val="1200"/>
                        </a:spcBef>
                        <a:spcAft>
                          <a:spcPts val="1200"/>
                        </a:spcAft>
                        <a:buNone/>
                      </a:pPr>
                      <a:r>
                        <a:rPr lang="en" sz="1100" b="1"/>
                        <a:t>Variable #</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b="1">
                          <a:latin typeface="Times New Roman"/>
                          <a:ea typeface="Times New Roman"/>
                          <a:cs typeface="Times New Roman"/>
                          <a:sym typeface="Times New Roman"/>
                        </a:rPr>
                        <a:t>Variable Name</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Definitions</a:t>
                      </a:r>
                      <a:endParaRPr sz="1100" b="1">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Uses</a:t>
                      </a:r>
                      <a:endParaRPr sz="1200" b="1">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DU Pairs</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423725">
                <a:tc>
                  <a:txBody>
                    <a:bodyPr/>
                    <a:lstStyle/>
                    <a:p>
                      <a:pPr marL="0" lvl="0" indent="0" algn="l" rtl="0">
                        <a:lnSpc>
                          <a:spcPct val="115000"/>
                        </a:lnSpc>
                        <a:spcBef>
                          <a:spcPts val="1200"/>
                        </a:spcBef>
                        <a:spcAft>
                          <a:spcPts val="1200"/>
                        </a:spcAft>
                        <a:buNone/>
                      </a:pPr>
                      <a:r>
                        <a:rPr lang="en"/>
                        <a:t>1</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a</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2046, 2055, 2062, 2063</a:t>
                      </a:r>
                      <a:endParaRPr sz="16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2048, 2049, 2053, 2055, 2060, 2061, 2062, 2063, 2065, 2069</a:t>
                      </a:r>
                      <a:endParaRPr sz="16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t>&lt;2046, 2048&gt; &lt;2046, 2049&gt;</a:t>
                      </a:r>
                      <a:endParaRPr/>
                    </a:p>
                    <a:p>
                      <a:pPr marL="0" lvl="0" indent="0" algn="l" rtl="0">
                        <a:lnSpc>
                          <a:spcPct val="115000"/>
                        </a:lnSpc>
                        <a:spcBef>
                          <a:spcPts val="1200"/>
                        </a:spcBef>
                        <a:spcAft>
                          <a:spcPts val="0"/>
                        </a:spcAft>
                        <a:buNone/>
                      </a:pPr>
                      <a:r>
                        <a:rPr lang="en"/>
                        <a:t>&lt;2046, 2053&gt; &lt;2046, 2055&gt;</a:t>
                      </a:r>
                      <a:endParaRPr/>
                    </a:p>
                    <a:p>
                      <a:pPr marL="0" lvl="0" indent="0" algn="l" rtl="0">
                        <a:lnSpc>
                          <a:spcPct val="115000"/>
                        </a:lnSpc>
                        <a:spcBef>
                          <a:spcPts val="1200"/>
                        </a:spcBef>
                        <a:spcAft>
                          <a:spcPts val="0"/>
                        </a:spcAft>
                        <a:buNone/>
                      </a:pPr>
                      <a:r>
                        <a:rPr lang="en"/>
                        <a:t>&lt;2055, 2060&gt; &lt;2055, 2061&gt;</a:t>
                      </a:r>
                      <a:endParaRPr/>
                    </a:p>
                    <a:p>
                      <a:pPr marL="0" lvl="0" indent="0" algn="l" rtl="0">
                        <a:lnSpc>
                          <a:spcPct val="115000"/>
                        </a:lnSpc>
                        <a:spcBef>
                          <a:spcPts val="1200"/>
                        </a:spcBef>
                        <a:spcAft>
                          <a:spcPts val="0"/>
                        </a:spcAft>
                        <a:buNone/>
                      </a:pPr>
                      <a:r>
                        <a:rPr lang="en"/>
                        <a:t>&lt;2055, 2062&gt; &lt;2055, 2065&gt;</a:t>
                      </a:r>
                      <a:endParaRPr/>
                    </a:p>
                    <a:p>
                      <a:pPr marL="0" lvl="0" indent="0" algn="l" rtl="0">
                        <a:lnSpc>
                          <a:spcPct val="115000"/>
                        </a:lnSpc>
                        <a:spcBef>
                          <a:spcPts val="1200"/>
                        </a:spcBef>
                        <a:spcAft>
                          <a:spcPts val="0"/>
                        </a:spcAft>
                        <a:buNone/>
                      </a:pPr>
                      <a:r>
                        <a:rPr lang="en"/>
                        <a:t>&lt;2055, 2069&gt;</a:t>
                      </a:r>
                      <a:endParaRPr/>
                    </a:p>
                    <a:p>
                      <a:pPr marL="0" lvl="0" indent="0" algn="l" rtl="0">
                        <a:lnSpc>
                          <a:spcPct val="115000"/>
                        </a:lnSpc>
                        <a:spcBef>
                          <a:spcPts val="1200"/>
                        </a:spcBef>
                        <a:spcAft>
                          <a:spcPts val="0"/>
                        </a:spcAft>
                        <a:buNone/>
                      </a:pPr>
                      <a:r>
                        <a:rPr lang="en"/>
                        <a:t>&lt;2062, 2063&gt;</a:t>
                      </a:r>
                      <a:endParaRPr/>
                    </a:p>
                    <a:p>
                      <a:pPr marL="0" lvl="0" indent="0" algn="l" rtl="0">
                        <a:lnSpc>
                          <a:spcPct val="115000"/>
                        </a:lnSpc>
                        <a:spcBef>
                          <a:spcPts val="1200"/>
                        </a:spcBef>
                        <a:spcAft>
                          <a:spcPts val="0"/>
                        </a:spcAft>
                        <a:buNone/>
                      </a:pPr>
                      <a:r>
                        <a:rPr lang="en"/>
                        <a:t>&lt;2063, 2060&gt; &lt;2063, 2061&gt;</a:t>
                      </a:r>
                      <a:endParaRPr/>
                    </a:p>
                    <a:p>
                      <a:pPr marL="0" lvl="0" indent="0" algn="l" rtl="0">
                        <a:lnSpc>
                          <a:spcPct val="115000"/>
                        </a:lnSpc>
                        <a:spcBef>
                          <a:spcPts val="1200"/>
                        </a:spcBef>
                        <a:spcAft>
                          <a:spcPts val="1200"/>
                        </a:spcAft>
                        <a:buNone/>
                      </a:pPr>
                      <a:r>
                        <a:rPr lang="en"/>
                        <a:t>&lt;2063, 2062&gt; &lt;2063, 2069&gt;</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5330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Data Flow</a:t>
            </a:r>
            <a:endParaRPr sz="2600" b="1"/>
          </a:p>
        </p:txBody>
      </p:sp>
      <p:graphicFrame>
        <p:nvGraphicFramePr>
          <p:cNvPr id="173" name="Google Shape;173;p29"/>
          <p:cNvGraphicFramePr/>
          <p:nvPr/>
        </p:nvGraphicFramePr>
        <p:xfrm>
          <a:off x="53300" y="1306763"/>
          <a:ext cx="9090675" cy="3853008"/>
        </p:xfrm>
        <a:graphic>
          <a:graphicData uri="http://schemas.openxmlformats.org/drawingml/2006/table">
            <a:tbl>
              <a:tblPr>
                <a:noFill/>
                <a:tableStyleId>{AB8116DB-6A83-473F-B06A-2A638A1D5A3D}</a:tableStyleId>
              </a:tblPr>
              <a:tblGrid>
                <a:gridCol w="856200">
                  <a:extLst>
                    <a:ext uri="{9D8B030D-6E8A-4147-A177-3AD203B41FA5}">
                      <a16:colId xmlns:a16="http://schemas.microsoft.com/office/drawing/2014/main" val="20000"/>
                    </a:ext>
                  </a:extLst>
                </a:gridCol>
                <a:gridCol w="1122075">
                  <a:extLst>
                    <a:ext uri="{9D8B030D-6E8A-4147-A177-3AD203B41FA5}">
                      <a16:colId xmlns:a16="http://schemas.microsoft.com/office/drawing/2014/main" val="20001"/>
                    </a:ext>
                  </a:extLst>
                </a:gridCol>
                <a:gridCol w="1110475">
                  <a:extLst>
                    <a:ext uri="{9D8B030D-6E8A-4147-A177-3AD203B41FA5}">
                      <a16:colId xmlns:a16="http://schemas.microsoft.com/office/drawing/2014/main" val="20002"/>
                    </a:ext>
                  </a:extLst>
                </a:gridCol>
                <a:gridCol w="1162025">
                  <a:extLst>
                    <a:ext uri="{9D8B030D-6E8A-4147-A177-3AD203B41FA5}">
                      <a16:colId xmlns:a16="http://schemas.microsoft.com/office/drawing/2014/main" val="20003"/>
                    </a:ext>
                  </a:extLst>
                </a:gridCol>
                <a:gridCol w="1162400">
                  <a:extLst>
                    <a:ext uri="{9D8B030D-6E8A-4147-A177-3AD203B41FA5}">
                      <a16:colId xmlns:a16="http://schemas.microsoft.com/office/drawing/2014/main" val="20004"/>
                    </a:ext>
                  </a:extLst>
                </a:gridCol>
                <a:gridCol w="3677500">
                  <a:extLst>
                    <a:ext uri="{9D8B030D-6E8A-4147-A177-3AD203B41FA5}">
                      <a16:colId xmlns:a16="http://schemas.microsoft.com/office/drawing/2014/main" val="20005"/>
                    </a:ext>
                  </a:extLst>
                </a:gridCol>
              </a:tblGrid>
              <a:tr h="510675">
                <a:tc>
                  <a:txBody>
                    <a:bodyPr/>
                    <a:lstStyle/>
                    <a:p>
                      <a:pPr marL="0" lvl="0" indent="0" algn="ctr" rtl="0">
                        <a:lnSpc>
                          <a:spcPct val="115000"/>
                        </a:lnSpc>
                        <a:spcBef>
                          <a:spcPts val="1200"/>
                        </a:spcBef>
                        <a:spcAft>
                          <a:spcPts val="1200"/>
                        </a:spcAft>
                        <a:buNone/>
                      </a:pPr>
                      <a:r>
                        <a:rPr lang="en" sz="1100" b="1"/>
                        <a:t>Test case#</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Input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Expected 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Pass/Fail</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Comments </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30000">
                <a:tc>
                  <a:txBody>
                    <a:bodyPr/>
                    <a:lstStyle/>
                    <a:p>
                      <a:pPr marL="0" lvl="0" indent="0" algn="ctr" rtl="0">
                        <a:lnSpc>
                          <a:spcPct val="115000"/>
                        </a:lnSpc>
                        <a:spcBef>
                          <a:spcPts val="1200"/>
                        </a:spcBef>
                        <a:spcAft>
                          <a:spcPts val="1200"/>
                        </a:spcAft>
                        <a:buNone/>
                      </a:pPr>
                      <a:r>
                        <a:rPr lang="en" sz="1000" b="1"/>
                        <a:t>1</a:t>
                      </a:r>
                      <a:endParaRPr sz="10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 sz="1000"/>
                        <a:t>a = 15 </a:t>
                      </a:r>
                      <a:br>
                        <a:rPr lang="en" sz="1000"/>
                      </a:br>
                      <a:r>
                        <a:rPr lang="en" sz="1000"/>
                        <a:t>b = 0</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15</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15</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Pass</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t>For a covers &lt;2046, 2048&gt;</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4625">
                <a:tc>
                  <a:txBody>
                    <a:bodyPr/>
                    <a:lstStyle/>
                    <a:p>
                      <a:pPr marL="0" lvl="0" indent="0" algn="ctr" rtl="0">
                        <a:lnSpc>
                          <a:spcPct val="115000"/>
                        </a:lnSpc>
                        <a:spcBef>
                          <a:spcPts val="1200"/>
                        </a:spcBef>
                        <a:spcAft>
                          <a:spcPts val="1200"/>
                        </a:spcAft>
                        <a:buNone/>
                      </a:pPr>
                      <a:r>
                        <a:rPr lang="en" sz="1000" b="1"/>
                        <a:t>2</a:t>
                      </a:r>
                      <a:endParaRPr sz="10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a = 12 </a:t>
                      </a:r>
                      <a:br>
                        <a:rPr lang="en" sz="1000"/>
                      </a:br>
                      <a:r>
                        <a:rPr lang="en" sz="1000"/>
                        <a:t>b = 12</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12</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12</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Pass</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t>For a covers:</a:t>
                      </a:r>
                      <a:br>
                        <a:rPr lang="en" sz="1000"/>
                      </a:br>
                      <a:r>
                        <a:rPr lang="en" sz="1000"/>
                        <a:t>&lt;2046, 2049&gt; &lt;2046, 2055&gt; </a:t>
                      </a:r>
                      <a:br>
                        <a:rPr lang="en" sz="1000"/>
                      </a:br>
                      <a:r>
                        <a:rPr lang="en" sz="1000"/>
                        <a:t>&lt;2055, 2060&gt; &lt;2055, 2069&gt;</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74100">
                <a:tc>
                  <a:txBody>
                    <a:bodyPr/>
                    <a:lstStyle/>
                    <a:p>
                      <a:pPr marL="0" lvl="0" indent="0" algn="ctr" rtl="0">
                        <a:lnSpc>
                          <a:spcPct val="115000"/>
                        </a:lnSpc>
                        <a:spcBef>
                          <a:spcPts val="1200"/>
                        </a:spcBef>
                        <a:spcAft>
                          <a:spcPts val="1200"/>
                        </a:spcAft>
                        <a:buNone/>
                      </a:pPr>
                      <a:r>
                        <a:rPr lang="en" sz="1000" b="1"/>
                        <a:t>3</a:t>
                      </a:r>
                      <a:endParaRPr sz="10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a = 98</a:t>
                      </a:r>
                      <a:br>
                        <a:rPr lang="en" sz="1000"/>
                      </a:br>
                      <a:r>
                        <a:rPr lang="en" sz="1000"/>
                        <a:t>b =56</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14</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14</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Pass</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000"/>
                        <a:t>For a covers</a:t>
                      </a:r>
                      <a:br>
                        <a:rPr lang="en" sz="1000"/>
                      </a:br>
                      <a:r>
                        <a:rPr lang="en" sz="1000"/>
                        <a:t>&lt;2046, 2049&gt;  &lt;2046, 2053&gt;  &lt;2046, 2055&gt;  &lt;2055, 2060&gt;  &lt;2055, 2061&gt;  &lt;2055, 2062&gt;  &lt;2062, 2063&gt;  &lt;2063, 2060&gt;  &lt;2063, 2061&gt;   &lt;2063, 2062&gt; &lt;2063, 2069&gt;</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09825">
                <a:tc>
                  <a:txBody>
                    <a:bodyPr/>
                    <a:lstStyle/>
                    <a:p>
                      <a:pPr marL="0" lvl="0" indent="0" algn="ctr" rtl="0">
                        <a:lnSpc>
                          <a:spcPct val="115000"/>
                        </a:lnSpc>
                        <a:spcBef>
                          <a:spcPts val="1200"/>
                        </a:spcBef>
                        <a:spcAft>
                          <a:spcPts val="1200"/>
                        </a:spcAft>
                        <a:buNone/>
                      </a:pPr>
                      <a:r>
                        <a:rPr lang="en" sz="1000" b="1"/>
                        <a:t>4</a:t>
                      </a:r>
                      <a:endParaRPr sz="10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a = 56</a:t>
                      </a:r>
                      <a:br>
                        <a:rPr lang="en" sz="1000"/>
                      </a:br>
                      <a:r>
                        <a:rPr lang="en" sz="1000"/>
                        <a:t>b =98</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14</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14</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Pass</a:t>
                      </a: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00"/>
                        <a:t>For a covers</a:t>
                      </a:r>
                      <a:br>
                        <a:rPr lang="en" sz="1000"/>
                      </a:br>
                      <a:r>
                        <a:rPr lang="en" sz="1000"/>
                        <a:t>&lt;2046, 2049&gt; &lt;2046, 2053&gt; &lt;2046, 2055&gt;  &lt;2055, 2060&gt; &lt;2055, 2061&gt; &lt;2055, 2065&gt;  &lt;2055, 2069&gt;</a:t>
                      </a:r>
                      <a:endParaRPr sz="1000"/>
                    </a:p>
                    <a:p>
                      <a:pPr marL="0" lvl="0" indent="0" algn="l" rtl="0">
                        <a:lnSpc>
                          <a:spcPct val="115000"/>
                        </a:lnSpc>
                        <a:spcBef>
                          <a:spcPts val="1200"/>
                        </a:spcBef>
                        <a:spcAft>
                          <a:spcPts val="1200"/>
                        </a:spcAft>
                        <a:buNone/>
                      </a:pPr>
                      <a:endParaRPr sz="10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00" b="1"/>
              <a:t>Contribution</a:t>
            </a:r>
            <a:endParaRPr b="1"/>
          </a:p>
        </p:txBody>
      </p:sp>
      <p:sp>
        <p:nvSpPr>
          <p:cNvPr id="179" name="Google Shape;179;p30"/>
          <p:cNvSpPr txBox="1">
            <a:spLocks noGrp="1"/>
          </p:cNvSpPr>
          <p:nvPr>
            <p:ph type="body" idx="1"/>
          </p:nvPr>
        </p:nvSpPr>
        <p:spPr>
          <a:xfrm>
            <a:off x="436800" y="1428250"/>
            <a:ext cx="4135200" cy="3586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00" b="1"/>
              <a:t>Danish:</a:t>
            </a:r>
            <a:endParaRPr sz="1400" b="1"/>
          </a:p>
          <a:p>
            <a:pPr marL="0" lvl="0" indent="0" algn="l" rtl="0">
              <a:spcBef>
                <a:spcPts val="1200"/>
              </a:spcBef>
              <a:spcAft>
                <a:spcPts val="0"/>
              </a:spcAft>
              <a:buNone/>
            </a:pPr>
            <a:r>
              <a:rPr lang="en" sz="1400" b="1"/>
              <a:t>Submission 1:</a:t>
            </a:r>
            <a:r>
              <a:rPr lang="en" sz="1400"/>
              <a:t> Setup and run the web application, resolved all errors to run the project successfully  </a:t>
            </a:r>
            <a:br>
              <a:rPr lang="en" sz="1400"/>
            </a:br>
            <a:br>
              <a:rPr lang="en" sz="1400"/>
            </a:br>
            <a:r>
              <a:rPr lang="en" sz="1400" b="1"/>
              <a:t>Submission 2 &amp; 3: </a:t>
            </a:r>
            <a:r>
              <a:rPr lang="en" sz="1400"/>
              <a:t>Chose functions  1, 4, 5 and wrote test cases for these functions</a:t>
            </a:r>
            <a:endParaRPr sz="1400"/>
          </a:p>
          <a:p>
            <a:pPr marL="0" lvl="0" indent="0" algn="l" rtl="0">
              <a:spcBef>
                <a:spcPts val="1200"/>
              </a:spcBef>
              <a:spcAft>
                <a:spcPts val="0"/>
              </a:spcAft>
              <a:buNone/>
            </a:pPr>
            <a:r>
              <a:rPr lang="en" sz="1400"/>
              <a:t>_______________________________________________</a:t>
            </a:r>
            <a:endParaRPr sz="1400"/>
          </a:p>
          <a:p>
            <a:pPr marL="0" lvl="0" indent="0" algn="l" rtl="0">
              <a:spcBef>
                <a:spcPts val="1200"/>
              </a:spcBef>
              <a:spcAft>
                <a:spcPts val="0"/>
              </a:spcAft>
              <a:buNone/>
            </a:pPr>
            <a:r>
              <a:rPr lang="en" sz="1400" b="1"/>
              <a:t>Abu Bakar:</a:t>
            </a:r>
            <a:endParaRPr sz="1400" b="1"/>
          </a:p>
          <a:p>
            <a:pPr marL="0" lvl="0" indent="0" algn="l" rtl="0">
              <a:spcBef>
                <a:spcPts val="1200"/>
              </a:spcBef>
              <a:spcAft>
                <a:spcPts val="1200"/>
              </a:spcAft>
              <a:buNone/>
            </a:pPr>
            <a:r>
              <a:rPr lang="en" sz="1400" b="1"/>
              <a:t>Submission 1:</a:t>
            </a:r>
            <a:r>
              <a:rPr lang="en" sz="1400"/>
              <a:t> Documented the environment setup and prepared report . </a:t>
            </a:r>
            <a:br>
              <a:rPr lang="en" sz="1400"/>
            </a:br>
            <a:br>
              <a:rPr lang="en" sz="1400"/>
            </a:br>
            <a:r>
              <a:rPr lang="en" sz="1400" b="1"/>
              <a:t>Submission 2 &amp; 3: </a:t>
            </a:r>
            <a:r>
              <a:rPr lang="en" sz="1400"/>
              <a:t>Chose functions  2, 3, 6 and wrote test cases for these functions</a:t>
            </a:r>
            <a:endParaRPr sz="1400"/>
          </a:p>
        </p:txBody>
      </p:sp>
      <p:sp>
        <p:nvSpPr>
          <p:cNvPr id="180" name="Google Shape;180;p30"/>
          <p:cNvSpPr txBox="1">
            <a:spLocks noGrp="1"/>
          </p:cNvSpPr>
          <p:nvPr>
            <p:ph type="body" idx="2"/>
          </p:nvPr>
        </p:nvSpPr>
        <p:spPr>
          <a:xfrm>
            <a:off x="4929200" y="1428250"/>
            <a:ext cx="4028700" cy="35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Awais:</a:t>
            </a:r>
            <a:endParaRPr sz="1400" b="1"/>
          </a:p>
          <a:p>
            <a:pPr marL="0" lvl="0" indent="0" algn="l" rtl="0">
              <a:spcBef>
                <a:spcPts val="1200"/>
              </a:spcBef>
              <a:spcAft>
                <a:spcPts val="0"/>
              </a:spcAft>
              <a:buNone/>
            </a:pPr>
            <a:r>
              <a:rPr lang="en" sz="1400" b="1"/>
              <a:t>Submission 1:</a:t>
            </a:r>
            <a:r>
              <a:rPr lang="en" sz="1400"/>
              <a:t> was not part of group.</a:t>
            </a:r>
            <a:endParaRPr sz="1400"/>
          </a:p>
          <a:p>
            <a:pPr marL="0" lvl="0" indent="0" algn="l" rtl="0">
              <a:spcBef>
                <a:spcPts val="1200"/>
              </a:spcBef>
              <a:spcAft>
                <a:spcPts val="0"/>
              </a:spcAft>
              <a:buNone/>
            </a:pPr>
            <a:br>
              <a:rPr lang="en" sz="1400"/>
            </a:br>
            <a:r>
              <a:rPr lang="en" sz="1400" b="1"/>
              <a:t>Submission 2 &amp; 3: </a:t>
            </a:r>
            <a:r>
              <a:rPr lang="en" sz="1400"/>
              <a:t>Chose functions  8, 9, 10 and wrote test cases for these functions</a:t>
            </a:r>
            <a:br>
              <a:rPr lang="en" sz="1400"/>
            </a:br>
            <a:r>
              <a:rPr lang="en" sz="1400"/>
              <a:t>_______________________________________________</a:t>
            </a:r>
            <a:endParaRPr sz="1400"/>
          </a:p>
          <a:p>
            <a:pPr marL="0" lvl="0" indent="0" algn="l" rtl="0">
              <a:spcBef>
                <a:spcPts val="1200"/>
              </a:spcBef>
              <a:spcAft>
                <a:spcPts val="0"/>
              </a:spcAft>
              <a:buNone/>
            </a:pPr>
            <a:r>
              <a:rPr lang="en" sz="1400" b="1" u="sng"/>
              <a:t>Musa:</a:t>
            </a:r>
            <a:endParaRPr sz="1400" b="1" u="sng"/>
          </a:p>
          <a:p>
            <a:pPr marL="0" lvl="0" indent="0" algn="l" rtl="0">
              <a:spcBef>
                <a:spcPts val="1200"/>
              </a:spcBef>
              <a:spcAft>
                <a:spcPts val="1200"/>
              </a:spcAft>
              <a:buNone/>
            </a:pPr>
            <a:r>
              <a:rPr lang="en" sz="1400"/>
              <a:t>No Contribution</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interesting content</a:t>
            </a:r>
            <a:endParaRPr/>
          </a:p>
        </p:txBody>
      </p:sp>
      <p:sp>
        <p:nvSpPr>
          <p:cNvPr id="186" name="Google Shape;186;p31"/>
          <p:cNvSpPr txBox="1">
            <a:spLocks noGrp="1"/>
          </p:cNvSpPr>
          <p:nvPr>
            <p:ph type="body" idx="1"/>
          </p:nvPr>
        </p:nvSpPr>
        <p:spPr>
          <a:xfrm>
            <a:off x="311700" y="2320075"/>
            <a:ext cx="3999900" cy="226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KLEE is a dynamic symbolic execution engine built on top of the LLVM compiler infrastructure, capable of automatically generating tests that achieve high coverage on a diverse set of complex and environmentally-intensive programs.</a:t>
            </a:r>
            <a:endParaRPr/>
          </a:p>
          <a:p>
            <a:pPr marL="0" lvl="0" indent="0" algn="l" rtl="0">
              <a:spcBef>
                <a:spcPts val="1200"/>
              </a:spcBef>
              <a:spcAft>
                <a:spcPts val="0"/>
              </a:spcAft>
              <a:buNone/>
            </a:pPr>
            <a:endParaRPr/>
          </a:p>
          <a:p>
            <a:pPr marL="0" lvl="0" indent="0" algn="l" rtl="0">
              <a:spcBef>
                <a:spcPts val="1200"/>
              </a:spcBef>
              <a:spcAft>
                <a:spcPts val="1200"/>
              </a:spcAft>
              <a:buNone/>
            </a:pPr>
            <a:r>
              <a:rPr lang="en" u="sng">
                <a:solidFill>
                  <a:schemeClr val="hlink"/>
                </a:solidFill>
                <a:hlinkClick r:id="rId3"/>
              </a:rPr>
              <a:t>https://klee.github.io/</a:t>
            </a:r>
            <a:endParaRPr/>
          </a:p>
        </p:txBody>
      </p:sp>
      <p:pic>
        <p:nvPicPr>
          <p:cNvPr id="187" name="Google Shape;187;p31"/>
          <p:cNvPicPr preferRelativeResize="0"/>
          <p:nvPr/>
        </p:nvPicPr>
        <p:blipFill>
          <a:blip r:embed="rId4">
            <a:alphaModFix/>
          </a:blip>
          <a:stretch>
            <a:fillRect/>
          </a:stretch>
        </p:blipFill>
        <p:spPr>
          <a:xfrm>
            <a:off x="387900" y="1505694"/>
            <a:ext cx="1400175" cy="8143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b="1"/>
              <a:t>Employee Time Reporting</a:t>
            </a:r>
            <a:endParaRPr sz="2900" b="1"/>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A demo of a expense management system for employees of a company.</a:t>
            </a:r>
            <a:br>
              <a:rPr lang="en" sz="1700"/>
            </a:br>
            <a:r>
              <a:rPr lang="en" sz="1700"/>
              <a:t> </a:t>
            </a:r>
            <a:endParaRPr sz="1700"/>
          </a:p>
          <a:p>
            <a:pPr marL="457200" lvl="0" indent="-336550" algn="l" rtl="0">
              <a:spcBef>
                <a:spcPts val="0"/>
              </a:spcBef>
              <a:spcAft>
                <a:spcPts val="0"/>
              </a:spcAft>
              <a:buSzPts val="1700"/>
              <a:buChar char="●"/>
            </a:pPr>
            <a:r>
              <a:rPr lang="en" sz="1700"/>
              <a:t>Can add/delete employees, their groups, their hours worked etc.</a:t>
            </a:r>
            <a:br>
              <a:rPr lang="en" sz="1700"/>
            </a:br>
            <a:endParaRPr sz="1700"/>
          </a:p>
          <a:p>
            <a:pPr marL="457200" lvl="0" indent="-336550" algn="l" rtl="0">
              <a:spcBef>
                <a:spcPts val="0"/>
              </a:spcBef>
              <a:spcAft>
                <a:spcPts val="0"/>
              </a:spcAft>
              <a:buSzPts val="1700"/>
              <a:buChar char="●"/>
            </a:pPr>
            <a:r>
              <a:rPr lang="en" sz="1700"/>
              <a:t>Can also generate ADP reports of a particular employee.</a:t>
            </a:r>
            <a:endParaRPr sz="1700"/>
          </a:p>
          <a:p>
            <a:pPr marL="0" lvl="0" indent="0" algn="l" rtl="0">
              <a:spcBef>
                <a:spcPts val="1200"/>
              </a:spcBef>
              <a:spcAft>
                <a:spcPts val="0"/>
              </a:spcAft>
              <a:buNone/>
            </a:pPr>
            <a:r>
              <a:rPr lang="en" sz="1700"/>
              <a:t>Languages:</a:t>
            </a:r>
            <a:endParaRPr sz="1700"/>
          </a:p>
          <a:p>
            <a:pPr marL="457200" lvl="0" indent="-336550" algn="l" rtl="0">
              <a:spcBef>
                <a:spcPts val="1200"/>
              </a:spcBef>
              <a:spcAft>
                <a:spcPts val="0"/>
              </a:spcAft>
              <a:buSzPts val="1700"/>
              <a:buAutoNum type="arabicPeriod"/>
            </a:pPr>
            <a:r>
              <a:rPr lang="en" sz="1700"/>
              <a:t>Java</a:t>
            </a:r>
            <a:endParaRPr sz="1700"/>
          </a:p>
          <a:p>
            <a:pPr marL="457200" lvl="0" indent="-336550" algn="l" rtl="0">
              <a:spcBef>
                <a:spcPts val="0"/>
              </a:spcBef>
              <a:spcAft>
                <a:spcPts val="0"/>
              </a:spcAft>
              <a:buSzPts val="1700"/>
              <a:buAutoNum type="arabicPeriod"/>
            </a:pPr>
            <a:r>
              <a:rPr lang="en" sz="1700"/>
              <a:t>Javascript</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KLEE Findings</a:t>
            </a:r>
            <a:endParaRPr/>
          </a:p>
        </p:txBody>
      </p:sp>
      <p:sp>
        <p:nvSpPr>
          <p:cNvPr id="193" name="Google Shape;193;p32"/>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from OSDI 2008 paper:</a:t>
            </a:r>
            <a:endParaRPr/>
          </a:p>
          <a:p>
            <a:pPr marL="457200" lvl="0" indent="0" algn="l" rtl="0">
              <a:spcBef>
                <a:spcPts val="1200"/>
              </a:spcBef>
              <a:spcAft>
                <a:spcPts val="1200"/>
              </a:spcAft>
              <a:buNone/>
            </a:pPr>
            <a:r>
              <a:rPr lang="en" i="1"/>
              <a:t>“... In total, we used KLEE to check 452 applications (with over 430K lines of code), where it found 56 serious bugs, including ten in COREUTILS, arguably the most heavily tested collection of open-source applications. ... ”</a:t>
            </a:r>
            <a:endParaRPr i="1"/>
          </a:p>
        </p:txBody>
      </p:sp>
      <p:pic>
        <p:nvPicPr>
          <p:cNvPr id="194" name="Google Shape;194;p32"/>
          <p:cNvPicPr preferRelativeResize="0"/>
          <p:nvPr/>
        </p:nvPicPr>
        <p:blipFill>
          <a:blip r:embed="rId3">
            <a:alphaModFix/>
          </a:blip>
          <a:stretch>
            <a:fillRect/>
          </a:stretch>
        </p:blipFill>
        <p:spPr>
          <a:xfrm>
            <a:off x="1059475" y="1505700"/>
            <a:ext cx="2600449" cy="2942075"/>
          </a:xfrm>
          <a:prstGeom prst="rect">
            <a:avLst/>
          </a:prstGeom>
          <a:noFill/>
          <a:ln>
            <a:noFill/>
          </a:ln>
        </p:spPr>
      </p:pic>
      <p:sp>
        <p:nvSpPr>
          <p:cNvPr id="195" name="Google Shape;195;p32"/>
          <p:cNvSpPr txBox="1"/>
          <p:nvPr/>
        </p:nvSpPr>
        <p:spPr>
          <a:xfrm>
            <a:off x="1059475" y="4581900"/>
            <a:ext cx="767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Roboto"/>
                <a:ea typeface="Roboto"/>
                <a:cs typeface="Roboto"/>
                <a:sym typeface="Roboto"/>
              </a:rPr>
              <a:t>Source:</a:t>
            </a:r>
            <a:r>
              <a:rPr lang="en">
                <a:latin typeface="Roboto"/>
                <a:ea typeface="Roboto"/>
                <a:cs typeface="Roboto"/>
                <a:sym typeface="Roboto"/>
              </a:rPr>
              <a:t> </a:t>
            </a:r>
            <a:r>
              <a:rPr lang="en" u="sng">
                <a:solidFill>
                  <a:schemeClr val="hlink"/>
                </a:solidFill>
                <a:latin typeface="Roboto"/>
                <a:ea typeface="Roboto"/>
                <a:cs typeface="Roboto"/>
                <a:sym typeface="Roboto"/>
                <a:hlinkClick r:id="rId4"/>
              </a:rPr>
              <a:t>https://www.usenix.org/legacy/event/osdi08/tech/full_papers/cadar/cadar.pdf</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KLEE Example</a:t>
            </a:r>
            <a:endParaRPr/>
          </a:p>
        </p:txBody>
      </p:sp>
      <p:sp>
        <p:nvSpPr>
          <p:cNvPr id="201" name="Google Shape;201;p33"/>
          <p:cNvSpPr txBox="1">
            <a:spLocks noGrp="1"/>
          </p:cNvSpPr>
          <p:nvPr>
            <p:ph type="body" idx="1"/>
          </p:nvPr>
        </p:nvSpPr>
        <p:spPr>
          <a:xfrm>
            <a:off x="311700" y="1905900"/>
            <a:ext cx="3999900" cy="2676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200">
                <a:solidFill>
                  <a:srgbClr val="B00040"/>
                </a:solidFill>
                <a:highlight>
                  <a:srgbClr val="F0F0F0"/>
                </a:highlight>
                <a:latin typeface="Courier New"/>
                <a:ea typeface="Courier New"/>
                <a:cs typeface="Courier New"/>
                <a:sym typeface="Courier New"/>
              </a:rPr>
              <a:t>int</a:t>
            </a:r>
            <a:r>
              <a:rPr lang="en" sz="1200">
                <a:solidFill>
                  <a:srgbClr val="404040"/>
                </a:solidFill>
                <a:highlight>
                  <a:srgbClr val="F0F0F0"/>
                </a:highlight>
                <a:latin typeface="Courier New"/>
                <a:ea typeface="Courier New"/>
                <a:cs typeface="Courier New"/>
                <a:sym typeface="Courier New"/>
              </a:rPr>
              <a:t> </a:t>
            </a:r>
            <a:r>
              <a:rPr lang="en" sz="1200">
                <a:solidFill>
                  <a:srgbClr val="0000FF"/>
                </a:solidFill>
                <a:highlight>
                  <a:srgbClr val="F0F0F0"/>
                </a:highlight>
                <a:latin typeface="Courier New"/>
                <a:ea typeface="Courier New"/>
                <a:cs typeface="Courier New"/>
                <a:sym typeface="Courier New"/>
              </a:rPr>
              <a:t>get_sign</a:t>
            </a:r>
            <a:r>
              <a:rPr lang="en" sz="1200">
                <a:solidFill>
                  <a:srgbClr val="404040"/>
                </a:solidFill>
                <a:highlight>
                  <a:srgbClr val="F0F0F0"/>
                </a:highlight>
                <a:latin typeface="Courier New"/>
                <a:ea typeface="Courier New"/>
                <a:cs typeface="Courier New"/>
                <a:sym typeface="Courier New"/>
              </a:rPr>
              <a:t>(</a:t>
            </a:r>
            <a:r>
              <a:rPr lang="en" sz="1200">
                <a:solidFill>
                  <a:srgbClr val="B00040"/>
                </a:solidFill>
                <a:highlight>
                  <a:srgbClr val="F0F0F0"/>
                </a:highlight>
                <a:latin typeface="Courier New"/>
                <a:ea typeface="Courier New"/>
                <a:cs typeface="Courier New"/>
                <a:sym typeface="Courier New"/>
              </a:rPr>
              <a:t>int</a:t>
            </a:r>
            <a:r>
              <a:rPr lang="en" sz="1200">
                <a:solidFill>
                  <a:srgbClr val="404040"/>
                </a:solidFill>
                <a:highlight>
                  <a:srgbClr val="F0F0F0"/>
                </a:highlight>
                <a:latin typeface="Courier New"/>
                <a:ea typeface="Courier New"/>
                <a:cs typeface="Courier New"/>
                <a:sym typeface="Courier New"/>
              </a:rPr>
              <a:t> x) {</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  </a:t>
            </a:r>
            <a:r>
              <a:rPr lang="en" sz="1200" b="1">
                <a:solidFill>
                  <a:srgbClr val="008000"/>
                </a:solidFill>
                <a:highlight>
                  <a:srgbClr val="F0F0F0"/>
                </a:highlight>
                <a:latin typeface="Courier New"/>
                <a:ea typeface="Courier New"/>
                <a:cs typeface="Courier New"/>
                <a:sym typeface="Courier New"/>
              </a:rPr>
              <a:t>if</a:t>
            </a:r>
            <a:r>
              <a:rPr lang="en" sz="1200">
                <a:solidFill>
                  <a:srgbClr val="404040"/>
                </a:solidFill>
                <a:highlight>
                  <a:srgbClr val="F0F0F0"/>
                </a:highlight>
                <a:latin typeface="Courier New"/>
                <a:ea typeface="Courier New"/>
                <a:cs typeface="Courier New"/>
                <a:sym typeface="Courier New"/>
              </a:rPr>
              <a:t> (x </a:t>
            </a:r>
            <a:r>
              <a:rPr lang="en" sz="1200">
                <a:highlight>
                  <a:srgbClr val="F0F0F0"/>
                </a:highlight>
                <a:latin typeface="Courier New"/>
                <a:ea typeface="Courier New"/>
                <a:cs typeface="Courier New"/>
                <a:sym typeface="Courier New"/>
              </a:rPr>
              <a:t>==</a:t>
            </a:r>
            <a:r>
              <a:rPr lang="en" sz="1200">
                <a:solidFill>
                  <a:srgbClr val="404040"/>
                </a:solidFill>
                <a:highlight>
                  <a:srgbClr val="F0F0F0"/>
                </a:highlight>
                <a:latin typeface="Courier New"/>
                <a:ea typeface="Courier New"/>
                <a:cs typeface="Courier New"/>
                <a:sym typeface="Courier New"/>
              </a:rPr>
              <a:t> </a:t>
            </a:r>
            <a:r>
              <a:rPr lang="en" sz="1200">
                <a:highlight>
                  <a:srgbClr val="F0F0F0"/>
                </a:highlight>
                <a:latin typeface="Courier New"/>
                <a:ea typeface="Courier New"/>
                <a:cs typeface="Courier New"/>
                <a:sym typeface="Courier New"/>
              </a:rPr>
              <a:t>0</a:t>
            </a:r>
            <a:r>
              <a:rPr lang="en" sz="1200">
                <a:solidFill>
                  <a:srgbClr val="404040"/>
                </a:solidFill>
                <a:highlight>
                  <a:srgbClr val="F0F0F0"/>
                </a:highlight>
                <a:latin typeface="Courier New"/>
                <a:ea typeface="Courier New"/>
                <a:cs typeface="Courier New"/>
                <a:sym typeface="Courier New"/>
              </a:rPr>
              <a:t>)</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    </a:t>
            </a:r>
            <a:r>
              <a:rPr lang="en" sz="1200" b="1">
                <a:solidFill>
                  <a:srgbClr val="008000"/>
                </a:solidFill>
                <a:highlight>
                  <a:srgbClr val="F0F0F0"/>
                </a:highlight>
                <a:latin typeface="Courier New"/>
                <a:ea typeface="Courier New"/>
                <a:cs typeface="Courier New"/>
                <a:sym typeface="Courier New"/>
              </a:rPr>
              <a:t>return</a:t>
            </a:r>
            <a:r>
              <a:rPr lang="en" sz="1200">
                <a:solidFill>
                  <a:srgbClr val="404040"/>
                </a:solidFill>
                <a:highlight>
                  <a:srgbClr val="F0F0F0"/>
                </a:highlight>
                <a:latin typeface="Courier New"/>
                <a:ea typeface="Courier New"/>
                <a:cs typeface="Courier New"/>
                <a:sym typeface="Courier New"/>
              </a:rPr>
              <a:t> </a:t>
            </a:r>
            <a:r>
              <a:rPr lang="en" sz="1200">
                <a:highlight>
                  <a:srgbClr val="F0F0F0"/>
                </a:highlight>
                <a:latin typeface="Courier New"/>
                <a:ea typeface="Courier New"/>
                <a:cs typeface="Courier New"/>
                <a:sym typeface="Courier New"/>
              </a:rPr>
              <a:t>0</a:t>
            </a:r>
            <a:r>
              <a:rPr lang="en" sz="1200">
                <a:solidFill>
                  <a:srgbClr val="404040"/>
                </a:solidFill>
                <a:highlight>
                  <a:srgbClr val="F0F0F0"/>
                </a:highlight>
                <a:latin typeface="Courier New"/>
                <a:ea typeface="Courier New"/>
                <a:cs typeface="Courier New"/>
                <a:sym typeface="Courier New"/>
              </a:rPr>
              <a:t>;</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  </a:t>
            </a:r>
            <a:r>
              <a:rPr lang="en" sz="1200" b="1">
                <a:solidFill>
                  <a:srgbClr val="008000"/>
                </a:solidFill>
                <a:highlight>
                  <a:srgbClr val="F0F0F0"/>
                </a:highlight>
                <a:latin typeface="Courier New"/>
                <a:ea typeface="Courier New"/>
                <a:cs typeface="Courier New"/>
                <a:sym typeface="Courier New"/>
              </a:rPr>
              <a:t>if</a:t>
            </a:r>
            <a:r>
              <a:rPr lang="en" sz="1200">
                <a:solidFill>
                  <a:srgbClr val="404040"/>
                </a:solidFill>
                <a:highlight>
                  <a:srgbClr val="F0F0F0"/>
                </a:highlight>
                <a:latin typeface="Courier New"/>
                <a:ea typeface="Courier New"/>
                <a:cs typeface="Courier New"/>
                <a:sym typeface="Courier New"/>
              </a:rPr>
              <a:t> (x </a:t>
            </a:r>
            <a:r>
              <a:rPr lang="en" sz="1200">
                <a:highlight>
                  <a:srgbClr val="F0F0F0"/>
                </a:highlight>
                <a:latin typeface="Courier New"/>
                <a:ea typeface="Courier New"/>
                <a:cs typeface="Courier New"/>
                <a:sym typeface="Courier New"/>
              </a:rPr>
              <a:t>&lt;</a:t>
            </a:r>
            <a:r>
              <a:rPr lang="en" sz="1200">
                <a:solidFill>
                  <a:srgbClr val="404040"/>
                </a:solidFill>
                <a:highlight>
                  <a:srgbClr val="F0F0F0"/>
                </a:highlight>
                <a:latin typeface="Courier New"/>
                <a:ea typeface="Courier New"/>
                <a:cs typeface="Courier New"/>
                <a:sym typeface="Courier New"/>
              </a:rPr>
              <a:t> </a:t>
            </a:r>
            <a:r>
              <a:rPr lang="en" sz="1200">
                <a:highlight>
                  <a:srgbClr val="F0F0F0"/>
                </a:highlight>
                <a:latin typeface="Courier New"/>
                <a:ea typeface="Courier New"/>
                <a:cs typeface="Courier New"/>
                <a:sym typeface="Courier New"/>
              </a:rPr>
              <a:t>0</a:t>
            </a:r>
            <a:r>
              <a:rPr lang="en" sz="1200">
                <a:solidFill>
                  <a:srgbClr val="404040"/>
                </a:solidFill>
                <a:highlight>
                  <a:srgbClr val="F0F0F0"/>
                </a:highlight>
                <a:latin typeface="Courier New"/>
                <a:ea typeface="Courier New"/>
                <a:cs typeface="Courier New"/>
                <a:sym typeface="Courier New"/>
              </a:rPr>
              <a:t>)</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    </a:t>
            </a:r>
            <a:r>
              <a:rPr lang="en" sz="1200" b="1">
                <a:solidFill>
                  <a:srgbClr val="008000"/>
                </a:solidFill>
                <a:highlight>
                  <a:srgbClr val="F0F0F0"/>
                </a:highlight>
                <a:latin typeface="Courier New"/>
                <a:ea typeface="Courier New"/>
                <a:cs typeface="Courier New"/>
                <a:sym typeface="Courier New"/>
              </a:rPr>
              <a:t>return</a:t>
            </a:r>
            <a:r>
              <a:rPr lang="en" sz="1200">
                <a:solidFill>
                  <a:srgbClr val="404040"/>
                </a:solidFill>
                <a:highlight>
                  <a:srgbClr val="F0F0F0"/>
                </a:highlight>
                <a:latin typeface="Courier New"/>
                <a:ea typeface="Courier New"/>
                <a:cs typeface="Courier New"/>
                <a:sym typeface="Courier New"/>
              </a:rPr>
              <a:t> </a:t>
            </a:r>
            <a:r>
              <a:rPr lang="en" sz="1200">
                <a:highlight>
                  <a:srgbClr val="F0F0F0"/>
                </a:highlight>
                <a:latin typeface="Courier New"/>
                <a:ea typeface="Courier New"/>
                <a:cs typeface="Courier New"/>
                <a:sym typeface="Courier New"/>
              </a:rPr>
              <a:t>-1</a:t>
            </a:r>
            <a:r>
              <a:rPr lang="en" sz="1200">
                <a:solidFill>
                  <a:srgbClr val="404040"/>
                </a:solidFill>
                <a:highlight>
                  <a:srgbClr val="F0F0F0"/>
                </a:highlight>
                <a:latin typeface="Courier New"/>
                <a:ea typeface="Courier New"/>
                <a:cs typeface="Courier New"/>
                <a:sym typeface="Courier New"/>
              </a:rPr>
              <a:t>;</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  </a:t>
            </a:r>
            <a:r>
              <a:rPr lang="en" sz="1200" b="1">
                <a:solidFill>
                  <a:srgbClr val="008000"/>
                </a:solidFill>
                <a:highlight>
                  <a:srgbClr val="F0F0F0"/>
                </a:highlight>
                <a:latin typeface="Courier New"/>
                <a:ea typeface="Courier New"/>
                <a:cs typeface="Courier New"/>
                <a:sym typeface="Courier New"/>
              </a:rPr>
              <a:t>else</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    </a:t>
            </a:r>
            <a:r>
              <a:rPr lang="en" sz="1200" b="1">
                <a:solidFill>
                  <a:srgbClr val="008000"/>
                </a:solidFill>
                <a:highlight>
                  <a:srgbClr val="F0F0F0"/>
                </a:highlight>
                <a:latin typeface="Courier New"/>
                <a:ea typeface="Courier New"/>
                <a:cs typeface="Courier New"/>
                <a:sym typeface="Courier New"/>
              </a:rPr>
              <a:t>return</a:t>
            </a:r>
            <a:r>
              <a:rPr lang="en" sz="1200">
                <a:solidFill>
                  <a:srgbClr val="404040"/>
                </a:solidFill>
                <a:highlight>
                  <a:srgbClr val="F0F0F0"/>
                </a:highlight>
                <a:latin typeface="Courier New"/>
                <a:ea typeface="Courier New"/>
                <a:cs typeface="Courier New"/>
                <a:sym typeface="Courier New"/>
              </a:rPr>
              <a:t> </a:t>
            </a:r>
            <a:r>
              <a:rPr lang="en" sz="1200">
                <a:highlight>
                  <a:srgbClr val="F0F0F0"/>
                </a:highlight>
                <a:latin typeface="Courier New"/>
                <a:ea typeface="Courier New"/>
                <a:cs typeface="Courier New"/>
                <a:sym typeface="Courier New"/>
              </a:rPr>
              <a:t>1</a:t>
            </a:r>
            <a:r>
              <a:rPr lang="en" sz="1200">
                <a:solidFill>
                  <a:srgbClr val="404040"/>
                </a:solidFill>
                <a:highlight>
                  <a:srgbClr val="F0F0F0"/>
                </a:highlight>
                <a:latin typeface="Courier New"/>
                <a:ea typeface="Courier New"/>
                <a:cs typeface="Courier New"/>
                <a:sym typeface="Courier New"/>
              </a:rPr>
              <a:t>;</a:t>
            </a:r>
            <a:endParaRPr sz="1200">
              <a:solidFill>
                <a:srgbClr val="404040"/>
              </a:solidFill>
              <a:highlight>
                <a:srgbClr val="F0F0F0"/>
              </a:highlight>
              <a:latin typeface="Courier New"/>
              <a:ea typeface="Courier New"/>
              <a:cs typeface="Courier New"/>
              <a:sym typeface="Courier New"/>
            </a:endParaRPr>
          </a:p>
          <a:p>
            <a:pPr marL="127000" marR="12700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a:t>
            </a:r>
            <a:endParaRPr sz="1200">
              <a:solidFill>
                <a:srgbClr val="404040"/>
              </a:solidFill>
              <a:highlight>
                <a:srgbClr val="F0F0F0"/>
              </a:highlight>
              <a:latin typeface="Courier New"/>
              <a:ea typeface="Courier New"/>
              <a:cs typeface="Courier New"/>
              <a:sym typeface="Courier New"/>
            </a:endParaRPr>
          </a:p>
          <a:p>
            <a:pPr marL="0" lvl="0" indent="0" algn="l" rtl="0">
              <a:spcBef>
                <a:spcPts val="0"/>
              </a:spcBef>
              <a:spcAft>
                <a:spcPts val="1200"/>
              </a:spcAft>
              <a:buNone/>
            </a:pPr>
            <a:endParaRPr/>
          </a:p>
        </p:txBody>
      </p:sp>
      <p:sp>
        <p:nvSpPr>
          <p:cNvPr id="202" name="Google Shape;202;p33"/>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Once linked, compiled and executed, we get the report summary (details can be looked up in logs)</a:t>
            </a:r>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KLEE: output directory </a:t>
            </a:r>
            <a:r>
              <a:rPr lang="en" sz="1200">
                <a:highlight>
                  <a:srgbClr val="F0F0F0"/>
                </a:highlight>
                <a:latin typeface="Courier New"/>
                <a:ea typeface="Courier New"/>
                <a:cs typeface="Courier New"/>
                <a:sym typeface="Courier New"/>
              </a:rPr>
              <a:t>=</a:t>
            </a:r>
            <a:r>
              <a:rPr lang="en" sz="1200">
                <a:solidFill>
                  <a:srgbClr val="404040"/>
                </a:solidFill>
                <a:highlight>
                  <a:srgbClr val="F0F0F0"/>
                </a:highlight>
                <a:latin typeface="Courier New"/>
                <a:ea typeface="Courier New"/>
                <a:cs typeface="Courier New"/>
                <a:sym typeface="Courier New"/>
              </a:rPr>
              <a:t> </a:t>
            </a:r>
            <a:r>
              <a:rPr lang="en" sz="1200">
                <a:solidFill>
                  <a:srgbClr val="BA2121"/>
                </a:solidFill>
                <a:highlight>
                  <a:srgbClr val="F0F0F0"/>
                </a:highlight>
                <a:latin typeface="Courier New"/>
                <a:ea typeface="Courier New"/>
                <a:cs typeface="Courier New"/>
                <a:sym typeface="Courier New"/>
              </a:rPr>
              <a:t>"klee-out-0"</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KLEE: </a:t>
            </a:r>
            <a:r>
              <a:rPr lang="en" sz="1200" b="1">
                <a:solidFill>
                  <a:srgbClr val="008000"/>
                </a:solidFill>
                <a:highlight>
                  <a:srgbClr val="F0F0F0"/>
                </a:highlight>
                <a:latin typeface="Courier New"/>
                <a:ea typeface="Courier New"/>
                <a:cs typeface="Courier New"/>
                <a:sym typeface="Courier New"/>
              </a:rPr>
              <a:t>done</a:t>
            </a:r>
            <a:r>
              <a:rPr lang="en" sz="1200">
                <a:solidFill>
                  <a:srgbClr val="404040"/>
                </a:solidFill>
                <a:highlight>
                  <a:srgbClr val="F0F0F0"/>
                </a:highlight>
                <a:latin typeface="Courier New"/>
                <a:ea typeface="Courier New"/>
                <a:cs typeface="Courier New"/>
                <a:sym typeface="Courier New"/>
              </a:rPr>
              <a:t>: total instructions </a:t>
            </a:r>
            <a:r>
              <a:rPr lang="en" sz="1200">
                <a:highlight>
                  <a:srgbClr val="F0F0F0"/>
                </a:highlight>
                <a:latin typeface="Courier New"/>
                <a:ea typeface="Courier New"/>
                <a:cs typeface="Courier New"/>
                <a:sym typeface="Courier New"/>
              </a:rPr>
              <a:t>=</a:t>
            </a:r>
            <a:r>
              <a:rPr lang="en" sz="1200">
                <a:solidFill>
                  <a:srgbClr val="404040"/>
                </a:solidFill>
                <a:highlight>
                  <a:srgbClr val="F0F0F0"/>
                </a:highlight>
                <a:latin typeface="Courier New"/>
                <a:ea typeface="Courier New"/>
                <a:cs typeface="Courier New"/>
                <a:sym typeface="Courier New"/>
              </a:rPr>
              <a:t> 33</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KLEE: </a:t>
            </a:r>
            <a:r>
              <a:rPr lang="en" sz="1200" b="1">
                <a:solidFill>
                  <a:srgbClr val="008000"/>
                </a:solidFill>
                <a:highlight>
                  <a:srgbClr val="F0F0F0"/>
                </a:highlight>
                <a:latin typeface="Courier New"/>
                <a:ea typeface="Courier New"/>
                <a:cs typeface="Courier New"/>
                <a:sym typeface="Courier New"/>
              </a:rPr>
              <a:t>done</a:t>
            </a:r>
            <a:r>
              <a:rPr lang="en" sz="1200">
                <a:solidFill>
                  <a:srgbClr val="404040"/>
                </a:solidFill>
                <a:highlight>
                  <a:srgbClr val="F0F0F0"/>
                </a:highlight>
                <a:latin typeface="Courier New"/>
                <a:ea typeface="Courier New"/>
                <a:cs typeface="Courier New"/>
                <a:sym typeface="Courier New"/>
              </a:rPr>
              <a:t>: completed paths </a:t>
            </a:r>
            <a:r>
              <a:rPr lang="en" sz="1200">
                <a:highlight>
                  <a:srgbClr val="F0F0F0"/>
                </a:highlight>
                <a:latin typeface="Courier New"/>
                <a:ea typeface="Courier New"/>
                <a:cs typeface="Courier New"/>
                <a:sym typeface="Courier New"/>
              </a:rPr>
              <a:t>=</a:t>
            </a:r>
            <a:r>
              <a:rPr lang="en" sz="1200">
                <a:solidFill>
                  <a:srgbClr val="404040"/>
                </a:solidFill>
                <a:highlight>
                  <a:srgbClr val="F0F0F0"/>
                </a:highlight>
                <a:latin typeface="Courier New"/>
                <a:ea typeface="Courier New"/>
                <a:cs typeface="Courier New"/>
                <a:sym typeface="Courier New"/>
              </a:rPr>
              <a:t> 3</a:t>
            </a:r>
            <a:endParaRPr sz="1200">
              <a:solidFill>
                <a:srgbClr val="404040"/>
              </a:solidFill>
              <a:highlight>
                <a:srgbClr val="F0F0F0"/>
              </a:highlight>
              <a:latin typeface="Courier New"/>
              <a:ea typeface="Courier New"/>
              <a:cs typeface="Courier New"/>
              <a:sym typeface="Courier New"/>
            </a:endParaRPr>
          </a:p>
          <a:p>
            <a:pPr marL="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KLEE: </a:t>
            </a:r>
            <a:r>
              <a:rPr lang="en" sz="1200" b="1">
                <a:solidFill>
                  <a:srgbClr val="008000"/>
                </a:solidFill>
                <a:highlight>
                  <a:srgbClr val="F0F0F0"/>
                </a:highlight>
                <a:latin typeface="Courier New"/>
                <a:ea typeface="Courier New"/>
                <a:cs typeface="Courier New"/>
                <a:sym typeface="Courier New"/>
              </a:rPr>
              <a:t>done</a:t>
            </a:r>
            <a:r>
              <a:rPr lang="en" sz="1200">
                <a:solidFill>
                  <a:srgbClr val="404040"/>
                </a:solidFill>
                <a:highlight>
                  <a:srgbClr val="F0F0F0"/>
                </a:highlight>
                <a:latin typeface="Courier New"/>
                <a:ea typeface="Courier New"/>
                <a:cs typeface="Courier New"/>
                <a:sym typeface="Courier New"/>
              </a:rPr>
              <a:t>: partially completed paths </a:t>
            </a:r>
            <a:r>
              <a:rPr lang="en" sz="1200">
                <a:highlight>
                  <a:srgbClr val="F0F0F0"/>
                </a:highlight>
                <a:latin typeface="Courier New"/>
                <a:ea typeface="Courier New"/>
                <a:cs typeface="Courier New"/>
                <a:sym typeface="Courier New"/>
              </a:rPr>
              <a:t>=</a:t>
            </a:r>
            <a:r>
              <a:rPr lang="en" sz="1200">
                <a:solidFill>
                  <a:srgbClr val="404040"/>
                </a:solidFill>
                <a:highlight>
                  <a:srgbClr val="F0F0F0"/>
                </a:highlight>
                <a:latin typeface="Courier New"/>
                <a:ea typeface="Courier New"/>
                <a:cs typeface="Courier New"/>
                <a:sym typeface="Courier New"/>
              </a:rPr>
              <a:t> 0</a:t>
            </a:r>
            <a:endParaRPr sz="1200">
              <a:solidFill>
                <a:srgbClr val="404040"/>
              </a:solidFill>
              <a:highlight>
                <a:srgbClr val="F0F0F0"/>
              </a:highlight>
              <a:latin typeface="Courier New"/>
              <a:ea typeface="Courier New"/>
              <a:cs typeface="Courier New"/>
              <a:sym typeface="Courier New"/>
            </a:endParaRPr>
          </a:p>
          <a:p>
            <a:pPr marL="0" marR="127000" lvl="0" indent="0" algn="l" rtl="0">
              <a:spcBef>
                <a:spcPts val="1200"/>
              </a:spcBef>
              <a:spcAft>
                <a:spcPts val="0"/>
              </a:spcAft>
              <a:buNone/>
            </a:pPr>
            <a:r>
              <a:rPr lang="en" sz="1200">
                <a:solidFill>
                  <a:srgbClr val="404040"/>
                </a:solidFill>
                <a:highlight>
                  <a:srgbClr val="F0F0F0"/>
                </a:highlight>
                <a:latin typeface="Courier New"/>
                <a:ea typeface="Courier New"/>
                <a:cs typeface="Courier New"/>
                <a:sym typeface="Courier New"/>
              </a:rPr>
              <a:t>KLEE: </a:t>
            </a:r>
            <a:r>
              <a:rPr lang="en" sz="1200" b="1">
                <a:solidFill>
                  <a:srgbClr val="008000"/>
                </a:solidFill>
                <a:highlight>
                  <a:srgbClr val="F0F0F0"/>
                </a:highlight>
                <a:latin typeface="Courier New"/>
                <a:ea typeface="Courier New"/>
                <a:cs typeface="Courier New"/>
                <a:sym typeface="Courier New"/>
              </a:rPr>
              <a:t>done</a:t>
            </a:r>
            <a:r>
              <a:rPr lang="en" sz="1200">
                <a:solidFill>
                  <a:srgbClr val="404040"/>
                </a:solidFill>
                <a:highlight>
                  <a:srgbClr val="F0F0F0"/>
                </a:highlight>
                <a:latin typeface="Courier New"/>
                <a:ea typeface="Courier New"/>
                <a:cs typeface="Courier New"/>
                <a:sym typeface="Courier New"/>
              </a:rPr>
              <a:t>: generated tests </a:t>
            </a:r>
            <a:r>
              <a:rPr lang="en" sz="1200">
                <a:highlight>
                  <a:srgbClr val="F0F0F0"/>
                </a:highlight>
                <a:latin typeface="Courier New"/>
                <a:ea typeface="Courier New"/>
                <a:cs typeface="Courier New"/>
                <a:sym typeface="Courier New"/>
              </a:rPr>
              <a:t>=</a:t>
            </a:r>
            <a:r>
              <a:rPr lang="en" sz="1200">
                <a:solidFill>
                  <a:srgbClr val="404040"/>
                </a:solidFill>
                <a:highlight>
                  <a:srgbClr val="F0F0F0"/>
                </a:highlight>
                <a:latin typeface="Courier New"/>
                <a:ea typeface="Courier New"/>
                <a:cs typeface="Courier New"/>
                <a:sym typeface="Courier New"/>
              </a:rPr>
              <a:t> 3</a:t>
            </a:r>
            <a:endParaRPr/>
          </a:p>
        </p:txBody>
      </p:sp>
      <p:sp>
        <p:nvSpPr>
          <p:cNvPr id="203" name="Google Shape;203;p33"/>
          <p:cNvSpPr txBox="1"/>
          <p:nvPr/>
        </p:nvSpPr>
        <p:spPr>
          <a:xfrm>
            <a:off x="311700" y="1505700"/>
            <a:ext cx="39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Roboto"/>
                <a:ea typeface="Roboto"/>
                <a:cs typeface="Roboto"/>
                <a:sym typeface="Roboto"/>
                <a:hlinkClick r:id="rId3"/>
              </a:rPr>
              <a:t>https://klee.github.io/tutorials/testing-function/</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Fin.</a:t>
            </a:r>
            <a:endParaRPr/>
          </a:p>
        </p:txBody>
      </p:sp>
      <p:sp>
        <p:nvSpPr>
          <p:cNvPr id="209" name="Google Shape;209;p34"/>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a:t>Q/A</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87750" y="500925"/>
            <a:ext cx="4166400" cy="450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b="1"/>
              <a:t>Function </a:t>
            </a:r>
            <a:endParaRPr sz="2900" b="1"/>
          </a:p>
          <a:p>
            <a:pPr marL="0" lvl="0" indent="0" algn="l" rtl="0">
              <a:spcBef>
                <a:spcPts val="0"/>
              </a:spcBef>
              <a:spcAft>
                <a:spcPts val="0"/>
              </a:spcAft>
              <a:buNone/>
            </a:pPr>
            <a:endParaRPr sz="2900" b="1"/>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https://github.com/openjdk/jdk/tree/master/src/java.base/share/classes/java/time/Duration.java</a:t>
            </a:r>
            <a:endParaRPr sz="2900" b="1"/>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endParaRPr sz="1700"/>
          </a:p>
        </p:txBody>
      </p:sp>
      <p:pic>
        <p:nvPicPr>
          <p:cNvPr id="78" name="Google Shape;78;p15"/>
          <p:cNvPicPr preferRelativeResize="0"/>
          <p:nvPr/>
        </p:nvPicPr>
        <p:blipFill>
          <a:blip r:embed="rId3">
            <a:alphaModFix/>
          </a:blip>
          <a:stretch>
            <a:fillRect/>
          </a:stretch>
        </p:blipFill>
        <p:spPr>
          <a:xfrm>
            <a:off x="4451800" y="96350"/>
            <a:ext cx="4613625" cy="4907750"/>
          </a:xfrm>
          <a:prstGeom prst="rect">
            <a:avLst/>
          </a:prstGeom>
          <a:noFill/>
          <a:ln>
            <a:noFill/>
          </a:ln>
        </p:spPr>
      </p:pic>
      <p:pic>
        <p:nvPicPr>
          <p:cNvPr id="79" name="Google Shape;79;p15"/>
          <p:cNvPicPr preferRelativeResize="0"/>
          <p:nvPr/>
        </p:nvPicPr>
        <p:blipFill>
          <a:blip r:embed="rId4">
            <a:alphaModFix/>
          </a:blip>
          <a:stretch>
            <a:fillRect/>
          </a:stretch>
        </p:blipFill>
        <p:spPr>
          <a:xfrm>
            <a:off x="87750" y="1124388"/>
            <a:ext cx="5441524" cy="325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Branch coverage </a:t>
            </a:r>
            <a:endParaRPr b="1"/>
          </a:p>
        </p:txBody>
      </p:sp>
      <p:sp>
        <p:nvSpPr>
          <p:cNvPr id="85" name="Google Shape;85;p16"/>
          <p:cNvSpPr txBox="1">
            <a:spLocks noGrp="1"/>
          </p:cNvSpPr>
          <p:nvPr>
            <p:ph type="title"/>
          </p:nvPr>
        </p:nvSpPr>
        <p:spPr>
          <a:xfrm>
            <a:off x="228400" y="146770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86" name="Google Shape;86;p16"/>
          <p:cNvGraphicFramePr/>
          <p:nvPr/>
        </p:nvGraphicFramePr>
        <p:xfrm>
          <a:off x="228400" y="1670463"/>
          <a:ext cx="8520600" cy="2893174"/>
        </p:xfrm>
        <a:graphic>
          <a:graphicData uri="http://schemas.openxmlformats.org/drawingml/2006/table">
            <a:tbl>
              <a:tblPr>
                <a:noFill/>
                <a:tableStyleId>{AB8116DB-6A83-473F-B06A-2A638A1D5A3D}</a:tableStyleId>
              </a:tblPr>
              <a:tblGrid>
                <a:gridCol w="905750">
                  <a:extLst>
                    <a:ext uri="{9D8B030D-6E8A-4147-A177-3AD203B41FA5}">
                      <a16:colId xmlns:a16="http://schemas.microsoft.com/office/drawing/2014/main" val="20000"/>
                    </a:ext>
                  </a:extLst>
                </a:gridCol>
                <a:gridCol w="1934450">
                  <a:extLst>
                    <a:ext uri="{9D8B030D-6E8A-4147-A177-3AD203B41FA5}">
                      <a16:colId xmlns:a16="http://schemas.microsoft.com/office/drawing/2014/main" val="20001"/>
                    </a:ext>
                  </a:extLst>
                </a:gridCol>
                <a:gridCol w="1420100">
                  <a:extLst>
                    <a:ext uri="{9D8B030D-6E8A-4147-A177-3AD203B41FA5}">
                      <a16:colId xmlns:a16="http://schemas.microsoft.com/office/drawing/2014/main" val="20002"/>
                    </a:ext>
                  </a:extLst>
                </a:gridCol>
                <a:gridCol w="1420100">
                  <a:extLst>
                    <a:ext uri="{9D8B030D-6E8A-4147-A177-3AD203B41FA5}">
                      <a16:colId xmlns:a16="http://schemas.microsoft.com/office/drawing/2014/main" val="20003"/>
                    </a:ext>
                  </a:extLst>
                </a:gridCol>
                <a:gridCol w="1420100">
                  <a:extLst>
                    <a:ext uri="{9D8B030D-6E8A-4147-A177-3AD203B41FA5}">
                      <a16:colId xmlns:a16="http://schemas.microsoft.com/office/drawing/2014/main" val="20004"/>
                    </a:ext>
                  </a:extLst>
                </a:gridCol>
                <a:gridCol w="1420100">
                  <a:extLst>
                    <a:ext uri="{9D8B030D-6E8A-4147-A177-3AD203B41FA5}">
                      <a16:colId xmlns:a16="http://schemas.microsoft.com/office/drawing/2014/main" val="20005"/>
                    </a:ext>
                  </a:extLst>
                </a:gridCol>
              </a:tblGrid>
              <a:tr h="481250">
                <a:tc>
                  <a:txBody>
                    <a:bodyPr/>
                    <a:lstStyle/>
                    <a:p>
                      <a:pPr marL="0" lvl="0" indent="0" algn="ctr" rtl="0">
                        <a:lnSpc>
                          <a:spcPct val="115000"/>
                        </a:lnSpc>
                        <a:spcBef>
                          <a:spcPts val="1200"/>
                        </a:spcBef>
                        <a:spcAft>
                          <a:spcPts val="1200"/>
                        </a:spcAft>
                        <a:buNone/>
                      </a:pPr>
                      <a:r>
                        <a:rPr lang="en" sz="1100" b="1"/>
                        <a:t>Test case#</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Input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Expected 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Pass/Fail</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Comments </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53275">
                <a:tc>
                  <a:txBody>
                    <a:bodyPr/>
                    <a:lstStyle/>
                    <a:p>
                      <a:pPr marL="0" lvl="0" indent="0" algn="ctr" rtl="0">
                        <a:lnSpc>
                          <a:spcPct val="115000"/>
                        </a:lnSpc>
                        <a:spcBef>
                          <a:spcPts val="1200"/>
                        </a:spcBef>
                        <a:spcAft>
                          <a:spcPts val="1200"/>
                        </a:spcAft>
                        <a:buNone/>
                      </a:pPr>
                      <a:r>
                        <a:rPr lang="en" sz="1100" b="1"/>
                        <a:t>1</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text = “PT6H”</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“6 hours”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“6 hours”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B393T, B395F, B404T</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3275">
                <a:tc>
                  <a:txBody>
                    <a:bodyPr/>
                    <a:lstStyle/>
                    <a:p>
                      <a:pPr marL="0" lvl="0" indent="0" algn="ctr" rtl="0">
                        <a:lnSpc>
                          <a:spcPct val="115000"/>
                        </a:lnSpc>
                        <a:spcBef>
                          <a:spcPts val="1200"/>
                        </a:spcBef>
                        <a:spcAft>
                          <a:spcPts val="1200"/>
                        </a:spcAft>
                        <a:buNone/>
                      </a:pPr>
                      <a:r>
                        <a:rPr lang="en" sz="1100" b="1"/>
                        <a:t>2</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text = “G3D”</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Exception</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Exception</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B393F</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53275">
                <a:tc>
                  <a:txBody>
                    <a:bodyPr/>
                    <a:lstStyle/>
                    <a:p>
                      <a:pPr marL="0" lvl="0" indent="0" algn="ctr" rtl="0">
                        <a:lnSpc>
                          <a:spcPct val="115000"/>
                        </a:lnSpc>
                        <a:spcBef>
                          <a:spcPts val="1200"/>
                        </a:spcBef>
                        <a:spcAft>
                          <a:spcPts val="1200"/>
                        </a:spcAft>
                        <a:buNone/>
                      </a:pPr>
                      <a:r>
                        <a:rPr lang="en" sz="1100" b="1"/>
                        <a:t>3</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text= “-PT6H3M”</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“-6 Hours and -3 minutes”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“-6 Hours and -3 minutes”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B393T, B395T</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53275">
                <a:tc>
                  <a:txBody>
                    <a:bodyPr/>
                    <a:lstStyle/>
                    <a:p>
                      <a:pPr marL="0" lvl="0" indent="0" algn="ctr" rtl="0">
                        <a:lnSpc>
                          <a:spcPct val="115000"/>
                        </a:lnSpc>
                        <a:spcBef>
                          <a:spcPts val="1200"/>
                        </a:spcBef>
                        <a:spcAft>
                          <a:spcPts val="1200"/>
                        </a:spcAft>
                        <a:buNone/>
                      </a:pPr>
                      <a:r>
                        <a:rPr lang="en" sz="1100" b="1"/>
                        <a:t>4</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text= “PTDHM”</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Exception</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Exception</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B404F</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Condition coverage (Short Circuit)</a:t>
            </a:r>
            <a:endParaRPr b="1"/>
          </a:p>
        </p:txBody>
      </p:sp>
      <p:sp>
        <p:nvSpPr>
          <p:cNvPr id="92" name="Google Shape;92;p17"/>
          <p:cNvSpPr txBox="1">
            <a:spLocks noGrp="1"/>
          </p:cNvSpPr>
          <p:nvPr>
            <p:ph type="title"/>
          </p:nvPr>
        </p:nvSpPr>
        <p:spPr>
          <a:xfrm>
            <a:off x="228400" y="146770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93" name="Google Shape;93;p17"/>
          <p:cNvGraphicFramePr/>
          <p:nvPr/>
        </p:nvGraphicFramePr>
        <p:xfrm>
          <a:off x="228400" y="1359688"/>
          <a:ext cx="8520600" cy="3360492"/>
        </p:xfrm>
        <a:graphic>
          <a:graphicData uri="http://schemas.openxmlformats.org/drawingml/2006/table">
            <a:tbl>
              <a:tblPr>
                <a:noFill/>
                <a:tableStyleId>{AB8116DB-6A83-473F-B06A-2A638A1D5A3D}</a:tableStyleId>
              </a:tblPr>
              <a:tblGrid>
                <a:gridCol w="670025">
                  <a:extLst>
                    <a:ext uri="{9D8B030D-6E8A-4147-A177-3AD203B41FA5}">
                      <a16:colId xmlns:a16="http://schemas.microsoft.com/office/drawing/2014/main" val="20000"/>
                    </a:ext>
                  </a:extLst>
                </a:gridCol>
                <a:gridCol w="2170175">
                  <a:extLst>
                    <a:ext uri="{9D8B030D-6E8A-4147-A177-3AD203B41FA5}">
                      <a16:colId xmlns:a16="http://schemas.microsoft.com/office/drawing/2014/main" val="20001"/>
                    </a:ext>
                  </a:extLst>
                </a:gridCol>
                <a:gridCol w="1420100">
                  <a:extLst>
                    <a:ext uri="{9D8B030D-6E8A-4147-A177-3AD203B41FA5}">
                      <a16:colId xmlns:a16="http://schemas.microsoft.com/office/drawing/2014/main" val="20002"/>
                    </a:ext>
                  </a:extLst>
                </a:gridCol>
                <a:gridCol w="1655850">
                  <a:extLst>
                    <a:ext uri="{9D8B030D-6E8A-4147-A177-3AD203B41FA5}">
                      <a16:colId xmlns:a16="http://schemas.microsoft.com/office/drawing/2014/main" val="20003"/>
                    </a:ext>
                  </a:extLst>
                </a:gridCol>
                <a:gridCol w="1184350">
                  <a:extLst>
                    <a:ext uri="{9D8B030D-6E8A-4147-A177-3AD203B41FA5}">
                      <a16:colId xmlns:a16="http://schemas.microsoft.com/office/drawing/2014/main" val="20004"/>
                    </a:ext>
                  </a:extLst>
                </a:gridCol>
                <a:gridCol w="1420100">
                  <a:extLst>
                    <a:ext uri="{9D8B030D-6E8A-4147-A177-3AD203B41FA5}">
                      <a16:colId xmlns:a16="http://schemas.microsoft.com/office/drawing/2014/main" val="20005"/>
                    </a:ext>
                  </a:extLst>
                </a:gridCol>
              </a:tblGrid>
              <a:tr h="481250">
                <a:tc>
                  <a:txBody>
                    <a:bodyPr/>
                    <a:lstStyle/>
                    <a:p>
                      <a:pPr marL="0" lvl="0" indent="0" algn="ctr" rtl="0">
                        <a:lnSpc>
                          <a:spcPct val="115000"/>
                        </a:lnSpc>
                        <a:spcBef>
                          <a:spcPts val="1200"/>
                        </a:spcBef>
                        <a:spcAft>
                          <a:spcPts val="1200"/>
                        </a:spcAft>
                        <a:buNone/>
                      </a:pPr>
                      <a:r>
                        <a:rPr lang="en" sz="1100" b="1"/>
                        <a:t>Test case#</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Input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Expected 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Pass/Fail</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Comments </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0025">
                <a:tc>
                  <a:txBody>
                    <a:bodyPr/>
                    <a:lstStyle/>
                    <a:p>
                      <a:pPr marL="0" lvl="0" indent="0" algn="ctr" rtl="0">
                        <a:lnSpc>
                          <a:spcPct val="115000"/>
                        </a:lnSpc>
                        <a:spcBef>
                          <a:spcPts val="1200"/>
                        </a:spcBef>
                        <a:spcAft>
                          <a:spcPts val="1200"/>
                        </a:spcAft>
                        <a:buNone/>
                      </a:pPr>
                      <a:r>
                        <a:rPr lang="en" sz="1200" b="1"/>
                        <a:t>1</a:t>
                      </a:r>
                      <a:endParaRPr sz="12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text= “PT-6D-6H6M”</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“-6 Days and -6 Hours and 6 minutes”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“-6 Days and -6 Hours and 6 minutes”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Pass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Covers C393T, C395T, C404-1F, C404-2F, C404-3T</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0025">
                <a:tc>
                  <a:txBody>
                    <a:bodyPr/>
                    <a:lstStyle/>
                    <a:p>
                      <a:pPr marL="0" lvl="0" indent="0" algn="ctr" rtl="0">
                        <a:lnSpc>
                          <a:spcPct val="115000"/>
                        </a:lnSpc>
                        <a:spcBef>
                          <a:spcPts val="1200"/>
                        </a:spcBef>
                        <a:spcAft>
                          <a:spcPts val="1200"/>
                        </a:spcAft>
                        <a:buNone/>
                      </a:pPr>
                      <a:r>
                        <a:rPr lang="en" sz="1200" b="1"/>
                        <a:t>2</a:t>
                      </a:r>
                      <a:endParaRPr sz="12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text= “PT-6D-6H-6M6S”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“-6 Days and -6 Hours and -6 minutes and 6 seconds”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“-6 Days and -6 Hours and -6 minutes and 6 seconds”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Pass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Covers C393T, C395T, C404-1F, C404-2F, C404-3F, C404-4T</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0025">
                <a:tc>
                  <a:txBody>
                    <a:bodyPr/>
                    <a:lstStyle/>
                    <a:p>
                      <a:pPr marL="0" lvl="0" indent="0" algn="ctr" rtl="0">
                        <a:lnSpc>
                          <a:spcPct val="115000"/>
                        </a:lnSpc>
                        <a:spcBef>
                          <a:spcPts val="1200"/>
                        </a:spcBef>
                        <a:spcAft>
                          <a:spcPts val="1200"/>
                        </a:spcAft>
                        <a:buNone/>
                      </a:pPr>
                      <a:r>
                        <a:rPr lang="en" sz="1200" b="1"/>
                        <a:t>3</a:t>
                      </a:r>
                      <a:endParaRPr sz="12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text= “PT-6D-6H-6M-6S”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Exception</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Exception</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Pass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Covers C393T, C395T, C404-1F, C404-2F, C404-3F, C404-4F</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Function</a:t>
            </a:r>
            <a:r>
              <a:rPr lang="en"/>
              <a:t>  </a:t>
            </a:r>
            <a:r>
              <a:rPr lang="en" sz="1100"/>
              <a:t>timesheet-master\src\main\java\timeSheet\util\properties\Base64Coder.java</a:t>
            </a:r>
            <a:endParaRPr sz="1100"/>
          </a:p>
          <a:p>
            <a:pPr marL="0" lvl="0" indent="0" algn="l" rtl="0">
              <a:spcBef>
                <a:spcPts val="0"/>
              </a:spcBef>
              <a:spcAft>
                <a:spcPts val="0"/>
              </a:spcAft>
              <a:buNone/>
            </a:pPr>
            <a:endParaRPr/>
          </a:p>
        </p:txBody>
      </p:sp>
      <p:sp>
        <p:nvSpPr>
          <p:cNvPr id="99" name="Google Shape;99;p18"/>
          <p:cNvSpPr txBox="1">
            <a:spLocks noGrp="1"/>
          </p:cNvSpPr>
          <p:nvPr>
            <p:ph type="title"/>
          </p:nvPr>
        </p:nvSpPr>
        <p:spPr>
          <a:xfrm>
            <a:off x="228400" y="146770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pic>
        <p:nvPicPr>
          <p:cNvPr id="100" name="Google Shape;100;p18"/>
          <p:cNvPicPr preferRelativeResize="0"/>
          <p:nvPr/>
        </p:nvPicPr>
        <p:blipFill>
          <a:blip r:embed="rId3">
            <a:alphaModFix/>
          </a:blip>
          <a:stretch>
            <a:fillRect/>
          </a:stretch>
        </p:blipFill>
        <p:spPr>
          <a:xfrm>
            <a:off x="685800" y="1388275"/>
            <a:ext cx="7415225" cy="369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CFG</a:t>
            </a:r>
            <a:endParaRPr b="1"/>
          </a:p>
        </p:txBody>
      </p:sp>
      <p:sp>
        <p:nvSpPr>
          <p:cNvPr id="106" name="Google Shape;106;p19"/>
          <p:cNvSpPr txBox="1">
            <a:spLocks noGrp="1"/>
          </p:cNvSpPr>
          <p:nvPr>
            <p:ph type="title"/>
          </p:nvPr>
        </p:nvSpPr>
        <p:spPr>
          <a:xfrm>
            <a:off x="228400" y="1467700"/>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pic>
        <p:nvPicPr>
          <p:cNvPr id="107" name="Google Shape;107;p19"/>
          <p:cNvPicPr preferRelativeResize="0"/>
          <p:nvPr/>
        </p:nvPicPr>
        <p:blipFill>
          <a:blip r:embed="rId3">
            <a:alphaModFix/>
          </a:blip>
          <a:stretch>
            <a:fillRect/>
          </a:stretch>
        </p:blipFill>
        <p:spPr>
          <a:xfrm>
            <a:off x="2250273" y="0"/>
            <a:ext cx="367735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5330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Boundary Interior</a:t>
            </a:r>
            <a:endParaRPr b="1"/>
          </a:p>
        </p:txBody>
      </p:sp>
      <p:sp>
        <p:nvSpPr>
          <p:cNvPr id="113" name="Google Shape;113;p20"/>
          <p:cNvSpPr txBox="1">
            <a:spLocks noGrp="1"/>
          </p:cNvSpPr>
          <p:nvPr>
            <p:ph type="title"/>
          </p:nvPr>
        </p:nvSpPr>
        <p:spPr>
          <a:xfrm>
            <a:off x="311700" y="1156775"/>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114" name="Google Shape;114;p20"/>
          <p:cNvGraphicFramePr/>
          <p:nvPr/>
        </p:nvGraphicFramePr>
        <p:xfrm>
          <a:off x="311700" y="1328213"/>
          <a:ext cx="8426550" cy="3232676"/>
        </p:xfrm>
        <a:graphic>
          <a:graphicData uri="http://schemas.openxmlformats.org/drawingml/2006/table">
            <a:tbl>
              <a:tblPr>
                <a:noFill/>
                <a:tableStyleId>{AB8116DB-6A83-473F-B06A-2A638A1D5A3D}</a:tableStyleId>
              </a:tblPr>
              <a:tblGrid>
                <a:gridCol w="868650">
                  <a:extLst>
                    <a:ext uri="{9D8B030D-6E8A-4147-A177-3AD203B41FA5}">
                      <a16:colId xmlns:a16="http://schemas.microsoft.com/office/drawing/2014/main" val="20000"/>
                    </a:ext>
                  </a:extLst>
                </a:gridCol>
                <a:gridCol w="1661600">
                  <a:extLst>
                    <a:ext uri="{9D8B030D-6E8A-4147-A177-3AD203B41FA5}">
                      <a16:colId xmlns:a16="http://schemas.microsoft.com/office/drawing/2014/main" val="20001"/>
                    </a:ext>
                  </a:extLst>
                </a:gridCol>
                <a:gridCol w="1200800">
                  <a:extLst>
                    <a:ext uri="{9D8B030D-6E8A-4147-A177-3AD203B41FA5}">
                      <a16:colId xmlns:a16="http://schemas.microsoft.com/office/drawing/2014/main" val="20002"/>
                    </a:ext>
                  </a:extLst>
                </a:gridCol>
                <a:gridCol w="1747350">
                  <a:extLst>
                    <a:ext uri="{9D8B030D-6E8A-4147-A177-3AD203B41FA5}">
                      <a16:colId xmlns:a16="http://schemas.microsoft.com/office/drawing/2014/main" val="20003"/>
                    </a:ext>
                  </a:extLst>
                </a:gridCol>
                <a:gridCol w="1318700">
                  <a:extLst>
                    <a:ext uri="{9D8B030D-6E8A-4147-A177-3AD203B41FA5}">
                      <a16:colId xmlns:a16="http://schemas.microsoft.com/office/drawing/2014/main" val="20004"/>
                    </a:ext>
                  </a:extLst>
                </a:gridCol>
                <a:gridCol w="1629450">
                  <a:extLst>
                    <a:ext uri="{9D8B030D-6E8A-4147-A177-3AD203B41FA5}">
                      <a16:colId xmlns:a16="http://schemas.microsoft.com/office/drawing/2014/main" val="20005"/>
                    </a:ext>
                  </a:extLst>
                </a:gridCol>
              </a:tblGrid>
              <a:tr h="444525">
                <a:tc>
                  <a:txBody>
                    <a:bodyPr/>
                    <a:lstStyle/>
                    <a:p>
                      <a:pPr marL="0" lvl="0" indent="0" algn="ctr" rtl="0">
                        <a:lnSpc>
                          <a:spcPct val="115000"/>
                        </a:lnSpc>
                        <a:spcBef>
                          <a:spcPts val="1200"/>
                        </a:spcBef>
                        <a:spcAft>
                          <a:spcPts val="1200"/>
                        </a:spcAft>
                        <a:buNone/>
                      </a:pPr>
                      <a:r>
                        <a:rPr lang="en" sz="1100" b="1"/>
                        <a:t>Test case#</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Input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Expected 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Pass/Fail</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Comments </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5050">
                <a:tc>
                  <a:txBody>
                    <a:bodyPr/>
                    <a:lstStyle/>
                    <a:p>
                      <a:pPr marL="0" lvl="0" indent="0" algn="ctr" rtl="0">
                        <a:lnSpc>
                          <a:spcPct val="115000"/>
                        </a:lnSpc>
                        <a:spcBef>
                          <a:spcPts val="1200"/>
                        </a:spcBef>
                        <a:spcAft>
                          <a:spcPts val="1200"/>
                        </a:spcAft>
                        <a:buNone/>
                      </a:pPr>
                      <a:r>
                        <a:rPr lang="en" sz="1100" b="1"/>
                        <a:t>1</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In[] = ‘QUJD’</a:t>
                      </a:r>
                      <a:br>
                        <a:rPr lang="en"/>
                      </a:br>
                      <a:r>
                        <a:rPr lang="en"/>
                        <a:t>iOff = 0</a:t>
                      </a:r>
                      <a:br>
                        <a:rPr lang="en"/>
                      </a:br>
                      <a:r>
                        <a:rPr lang="en"/>
                        <a:t>iLen = 4</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457200" lvl="0" indent="0" algn="ctr" rtl="0">
                        <a:lnSpc>
                          <a:spcPct val="115000"/>
                        </a:lnSpc>
                        <a:spcBef>
                          <a:spcPts val="1200"/>
                        </a:spcBef>
                        <a:spcAft>
                          <a:spcPts val="1200"/>
                        </a:spcAft>
                        <a:buNone/>
                      </a:pPr>
                      <a:r>
                        <a:rPr lang="en"/>
                        <a:t>‘ABC’</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457200" lvl="0" indent="0" algn="l" rtl="0">
                        <a:lnSpc>
                          <a:spcPct val="115000"/>
                        </a:lnSpc>
                        <a:spcBef>
                          <a:spcPts val="1200"/>
                        </a:spcBef>
                        <a:spcAft>
                          <a:spcPts val="1200"/>
                        </a:spcAft>
                        <a:buNone/>
                      </a:pPr>
                      <a:r>
                        <a:rPr lang="en"/>
                        <a:t>‘ABC’</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118T, 119T, 132T, 133T</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5050">
                <a:tc>
                  <a:txBody>
                    <a:bodyPr/>
                    <a:lstStyle/>
                    <a:p>
                      <a:pPr marL="0" lvl="0" indent="0" algn="ctr" rtl="0">
                        <a:lnSpc>
                          <a:spcPct val="115000"/>
                        </a:lnSpc>
                        <a:spcBef>
                          <a:spcPts val="1200"/>
                        </a:spcBef>
                        <a:spcAft>
                          <a:spcPts val="1200"/>
                        </a:spcAft>
                        <a:buNone/>
                      </a:pPr>
                      <a:r>
                        <a:rPr lang="en" sz="1100" b="1"/>
                        <a:t>2</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In[] = ‘QQ==’</a:t>
                      </a:r>
                      <a:br>
                        <a:rPr lang="en"/>
                      </a:br>
                      <a:r>
                        <a:rPr lang="en"/>
                        <a:t>iOff = 0</a:t>
                      </a:r>
                      <a:br>
                        <a:rPr lang="en"/>
                      </a:br>
                      <a:r>
                        <a:rPr lang="en"/>
                        <a:t>iLen = 4</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‘A’</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‘A’</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118F, 119F, 132F, 133F</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27425">
                <a:tc>
                  <a:txBody>
                    <a:bodyPr/>
                    <a:lstStyle/>
                    <a:p>
                      <a:pPr marL="0" lvl="0" indent="0" algn="ctr" rtl="0">
                        <a:lnSpc>
                          <a:spcPct val="115000"/>
                        </a:lnSpc>
                        <a:spcBef>
                          <a:spcPts val="1200"/>
                        </a:spcBef>
                        <a:spcAft>
                          <a:spcPts val="1200"/>
                        </a:spcAft>
                        <a:buNone/>
                      </a:pPr>
                      <a:r>
                        <a:rPr lang="en" sz="1100" b="1"/>
                        <a:t>3</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t>In[] = ‘QUI=’</a:t>
                      </a:r>
                      <a:br>
                        <a:rPr lang="en"/>
                      </a:br>
                      <a:r>
                        <a:rPr lang="en"/>
                        <a:t>iOff = 0</a:t>
                      </a:r>
                      <a:br>
                        <a:rPr lang="en"/>
                      </a:br>
                      <a:r>
                        <a:rPr lang="en"/>
                        <a:t>iLen = 4</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‘AB’</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‘AB’</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Pass</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Covers 118T, 119F, 132T, 133F</a:t>
                      </a:r>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53307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Loop Boundary </a:t>
            </a:r>
            <a:r>
              <a:rPr lang="en" sz="1200"/>
              <a:t>Consider N=12 for loop. (Note that for valid input N-1 must be 8 and N+1 must be 16)</a:t>
            </a:r>
            <a:endParaRPr sz="1200"/>
          </a:p>
          <a:p>
            <a:pPr marL="0" lvl="0" indent="0" algn="l" rtl="0">
              <a:spcBef>
                <a:spcPts val="0"/>
              </a:spcBef>
              <a:spcAft>
                <a:spcPts val="0"/>
              </a:spcAft>
              <a:buNone/>
            </a:pPr>
            <a:endParaRPr/>
          </a:p>
        </p:txBody>
      </p:sp>
      <p:sp>
        <p:nvSpPr>
          <p:cNvPr id="120" name="Google Shape;120;p21"/>
          <p:cNvSpPr txBox="1">
            <a:spLocks noGrp="1"/>
          </p:cNvSpPr>
          <p:nvPr>
            <p:ph type="title"/>
          </p:nvPr>
        </p:nvSpPr>
        <p:spPr>
          <a:xfrm>
            <a:off x="311700" y="1156775"/>
            <a:ext cx="8837100" cy="353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121" name="Google Shape;121;p21"/>
          <p:cNvGraphicFramePr/>
          <p:nvPr/>
        </p:nvGraphicFramePr>
        <p:xfrm>
          <a:off x="311700" y="1328213"/>
          <a:ext cx="8667650" cy="3813504"/>
        </p:xfrm>
        <a:graphic>
          <a:graphicData uri="http://schemas.openxmlformats.org/drawingml/2006/table">
            <a:tbl>
              <a:tblPr>
                <a:noFill/>
                <a:tableStyleId>{AB8116DB-6A83-473F-B06A-2A638A1D5A3D}</a:tableStyleId>
              </a:tblPr>
              <a:tblGrid>
                <a:gridCol w="893500">
                  <a:extLst>
                    <a:ext uri="{9D8B030D-6E8A-4147-A177-3AD203B41FA5}">
                      <a16:colId xmlns:a16="http://schemas.microsoft.com/office/drawing/2014/main" val="20000"/>
                    </a:ext>
                  </a:extLst>
                </a:gridCol>
                <a:gridCol w="2287825">
                  <a:extLst>
                    <a:ext uri="{9D8B030D-6E8A-4147-A177-3AD203B41FA5}">
                      <a16:colId xmlns:a16="http://schemas.microsoft.com/office/drawing/2014/main" val="20001"/>
                    </a:ext>
                  </a:extLst>
                </a:gridCol>
                <a:gridCol w="1192275">
                  <a:extLst>
                    <a:ext uri="{9D8B030D-6E8A-4147-A177-3AD203B41FA5}">
                      <a16:colId xmlns:a16="http://schemas.microsoft.com/office/drawing/2014/main" val="20002"/>
                    </a:ext>
                  </a:extLst>
                </a:gridCol>
                <a:gridCol w="1604450">
                  <a:extLst>
                    <a:ext uri="{9D8B030D-6E8A-4147-A177-3AD203B41FA5}">
                      <a16:colId xmlns:a16="http://schemas.microsoft.com/office/drawing/2014/main" val="20003"/>
                    </a:ext>
                  </a:extLst>
                </a:gridCol>
                <a:gridCol w="1013525">
                  <a:extLst>
                    <a:ext uri="{9D8B030D-6E8A-4147-A177-3AD203B41FA5}">
                      <a16:colId xmlns:a16="http://schemas.microsoft.com/office/drawing/2014/main" val="20004"/>
                    </a:ext>
                  </a:extLst>
                </a:gridCol>
                <a:gridCol w="1676075">
                  <a:extLst>
                    <a:ext uri="{9D8B030D-6E8A-4147-A177-3AD203B41FA5}">
                      <a16:colId xmlns:a16="http://schemas.microsoft.com/office/drawing/2014/main" val="20005"/>
                    </a:ext>
                  </a:extLst>
                </a:gridCol>
              </a:tblGrid>
              <a:tr h="481375">
                <a:tc>
                  <a:txBody>
                    <a:bodyPr/>
                    <a:lstStyle/>
                    <a:p>
                      <a:pPr marL="0" lvl="0" indent="0" algn="ctr" rtl="0">
                        <a:lnSpc>
                          <a:spcPct val="115000"/>
                        </a:lnSpc>
                        <a:spcBef>
                          <a:spcPts val="1200"/>
                        </a:spcBef>
                        <a:spcAft>
                          <a:spcPts val="1200"/>
                        </a:spcAft>
                        <a:buNone/>
                      </a:pPr>
                      <a:r>
                        <a:rPr lang="en" sz="1100" b="1"/>
                        <a:t>Test case#</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Input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Expected Output</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Pass/Fail</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t>Comments</a:t>
                      </a:r>
                      <a:endParaRPr sz="11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40575">
                <a:tc>
                  <a:txBody>
                    <a:bodyPr/>
                    <a:lstStyle/>
                    <a:p>
                      <a:pPr marL="0" lvl="0" indent="0" algn="ctr" rtl="0">
                        <a:lnSpc>
                          <a:spcPct val="115000"/>
                        </a:lnSpc>
                        <a:spcBef>
                          <a:spcPts val="1200"/>
                        </a:spcBef>
                        <a:spcAft>
                          <a:spcPts val="1200"/>
                        </a:spcAft>
                        <a:buNone/>
                      </a:pPr>
                      <a:r>
                        <a:rPr lang="en" sz="1200" b="1"/>
                        <a:t>1</a:t>
                      </a:r>
                      <a:endParaRPr sz="12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t>In[] = ‘QUJD’</a:t>
                      </a:r>
                      <a:br>
                        <a:rPr lang="en" sz="1200"/>
                      </a:br>
                      <a:r>
                        <a:rPr lang="en" sz="1200"/>
                        <a:t>iOff = 0</a:t>
                      </a:r>
                      <a:br>
                        <a:rPr lang="en" sz="1200"/>
                      </a:br>
                      <a:r>
                        <a:rPr lang="en" sz="1200"/>
                        <a:t>iLen = 4</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Pass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Covers 115F once</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40575">
                <a:tc>
                  <a:txBody>
                    <a:bodyPr/>
                    <a:lstStyle/>
                    <a:p>
                      <a:pPr marL="0" lvl="0" indent="0" algn="ctr" rtl="0">
                        <a:lnSpc>
                          <a:spcPct val="115000"/>
                        </a:lnSpc>
                        <a:spcBef>
                          <a:spcPts val="1200"/>
                        </a:spcBef>
                        <a:spcAft>
                          <a:spcPts val="1200"/>
                        </a:spcAft>
                        <a:buNone/>
                      </a:pPr>
                      <a:r>
                        <a:rPr lang="en" sz="1200" b="1"/>
                        <a:t>2</a:t>
                      </a:r>
                      <a:endParaRPr sz="12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t>In[] = ‘QUJDREU=’</a:t>
                      </a:r>
                      <a:br>
                        <a:rPr lang="en" sz="1200"/>
                      </a:br>
                      <a:r>
                        <a:rPr lang="en" sz="1200"/>
                        <a:t>iOff = 0</a:t>
                      </a:r>
                      <a:br>
                        <a:rPr lang="en" sz="1200"/>
                      </a:br>
                      <a:r>
                        <a:rPr lang="en" sz="1200"/>
                        <a:t>iLen = 8</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‘ABCDE’</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‘ABCDE’</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Pass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Covers 115T for N-1</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47375">
                <a:tc>
                  <a:txBody>
                    <a:bodyPr/>
                    <a:lstStyle/>
                    <a:p>
                      <a:pPr marL="0" lvl="0" indent="0" algn="ctr" rtl="0">
                        <a:lnSpc>
                          <a:spcPct val="115000"/>
                        </a:lnSpc>
                        <a:spcBef>
                          <a:spcPts val="1200"/>
                        </a:spcBef>
                        <a:spcAft>
                          <a:spcPts val="1200"/>
                        </a:spcAft>
                        <a:buNone/>
                      </a:pPr>
                      <a:r>
                        <a:rPr lang="en" sz="1200" b="1"/>
                        <a:t>3</a:t>
                      </a:r>
                      <a:endParaRPr sz="12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t>In[] = ‘QUJDREVGRw==</a:t>
                      </a:r>
                      <a:br>
                        <a:rPr lang="en" sz="1200"/>
                      </a:br>
                      <a:r>
                        <a:rPr lang="en" sz="1200"/>
                        <a:t>’iOff = 0</a:t>
                      </a:r>
                      <a:br>
                        <a:rPr lang="en" sz="1200"/>
                      </a:br>
                      <a:r>
                        <a:rPr lang="en" sz="1200"/>
                        <a:t>iLen = 12</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‘ABCDEFG’</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‘ABCDEFG’</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Pass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Covers 115T for N</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44300">
                <a:tc>
                  <a:txBody>
                    <a:bodyPr/>
                    <a:lstStyle/>
                    <a:p>
                      <a:pPr marL="0" lvl="0" indent="0" algn="ctr" rtl="0">
                        <a:lnSpc>
                          <a:spcPct val="115000"/>
                        </a:lnSpc>
                        <a:spcBef>
                          <a:spcPts val="1200"/>
                        </a:spcBef>
                        <a:spcAft>
                          <a:spcPts val="1200"/>
                        </a:spcAft>
                        <a:buNone/>
                      </a:pPr>
                      <a:r>
                        <a:rPr lang="en" sz="1200" b="1"/>
                        <a:t>4</a:t>
                      </a:r>
                      <a:endParaRPr sz="1200" b="1"/>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t>In[] = ‘QUJDREVGR0hJSg==’</a:t>
                      </a:r>
                      <a:br>
                        <a:rPr lang="en" sz="1200"/>
                      </a:br>
                      <a:r>
                        <a:rPr lang="en" sz="1200"/>
                        <a:t>iOff = 0</a:t>
                      </a:r>
                      <a:br>
                        <a:rPr lang="en" sz="1200"/>
                      </a:br>
                      <a:r>
                        <a:rPr lang="en" sz="1200"/>
                        <a:t>iLen = 16</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‘ABCDEFGHIJ’</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‘ABCDEFGHIJ’</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Pass</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200"/>
                        <a:t>Covers 115T for N+1</a:t>
                      </a:r>
                      <a:endParaRPr sz="1200"/>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1508</Words>
  <Application>Microsoft Office PowerPoint</Application>
  <PresentationFormat>On-screen Show (16:9)</PresentationFormat>
  <Paragraphs>278</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Merriweather</vt:lpstr>
      <vt:lpstr>Roboto</vt:lpstr>
      <vt:lpstr>Courier New</vt:lpstr>
      <vt:lpstr>Paradigm</vt:lpstr>
      <vt:lpstr>White Box Testing</vt:lpstr>
      <vt:lpstr>Employee Time Reporting</vt:lpstr>
      <vt:lpstr>Function                   https://github.com/openjdk/jdk/tree/master/src/java.base/share/classes/java/time/Duration.java</vt:lpstr>
      <vt:lpstr>Branch coverage </vt:lpstr>
      <vt:lpstr>Condition coverage (Short Circuit)</vt:lpstr>
      <vt:lpstr>Function  timesheet-master\src\main\java\timeSheet\util\properties\Base64Coder.java </vt:lpstr>
      <vt:lpstr>CFG</vt:lpstr>
      <vt:lpstr>Boundary Interior</vt:lpstr>
      <vt:lpstr>Loop Boundary Consider N=12 for loop. (Note that for valid input N-1 must be 8 and N+1 must be 16) </vt:lpstr>
      <vt:lpstr>Function timesheet-master\src\main\java\timeSheet\util\properties\Base64Coder.java  </vt:lpstr>
      <vt:lpstr>CFG</vt:lpstr>
      <vt:lpstr>Basis Path  </vt:lpstr>
      <vt:lpstr>Basis Path</vt:lpstr>
      <vt:lpstr>Function https://github.com/openjdk/jdk/tree/master/src/java.base/share/classes/java/math/ MutableBigInteger.java   </vt:lpstr>
      <vt:lpstr>CFG</vt:lpstr>
      <vt:lpstr>Data Flow</vt:lpstr>
      <vt:lpstr>Data Flow</vt:lpstr>
      <vt:lpstr>Contribution</vt:lpstr>
      <vt:lpstr>Some interesting content</vt:lpstr>
      <vt:lpstr>KLEE Findings</vt:lpstr>
      <vt:lpstr>KLEE Example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dc:title>
  <cp:lastModifiedBy>Abubakar (EXT), Muhammad (DI SW MG IES)</cp:lastModifiedBy>
  <cp:revision>2</cp:revision>
  <dcterms:modified xsi:type="dcterms:W3CDTF">2021-05-12T15:57:55Z</dcterms:modified>
</cp:coreProperties>
</file>