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3" r:id="rId13"/>
  </p:sldIdLst>
  <p:sldSz cx="12192000" cy="6858000"/>
  <p:notesSz cx="6858000" cy="9144000"/>
  <p:defaultTextStyle>
    <a:defPPr>
      <a:defRPr lang="en-N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61"/>
  </p:normalViewPr>
  <p:slideViewPr>
    <p:cSldViewPr snapToGrid="0" snapToObjects="1">
      <p:cViewPr varScale="1">
        <p:scale>
          <a:sx n="42" d="100"/>
          <a:sy n="42" d="100"/>
        </p:scale>
        <p:origin x="8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BF709-8C75-1731-9BB4-DE5A9C257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71011F-3B4C-56A3-D5B1-C3BD1D90D7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411C5-81B0-1D9C-3576-7E4E66A7E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3EC1-80E0-094D-826E-725928783CAC}" type="datetimeFigureOut">
              <a:rPr lang="en-NP" smtClean="0"/>
              <a:t>08/11/2022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2D0E1-5EB1-164E-C67C-65947B48C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3D65F-E79F-CB0A-C2B9-8A644914E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0266-D129-C14A-990B-F95FF8FD04E5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561094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23F21-6C25-4AA1-4330-698DFCDCB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2A4B3-A4FC-3F50-303B-8C82E2695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4B608-9B0A-E6FD-6EC7-AC88C1781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3EC1-80E0-094D-826E-725928783CAC}" type="datetimeFigureOut">
              <a:rPr lang="en-NP" smtClean="0"/>
              <a:t>08/11/2022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54C5E-E80E-DCDD-CAFC-145BB4BA2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8DA3F-2EE4-C44E-BC1D-BB7FEB240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0266-D129-C14A-990B-F95FF8FD04E5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33102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68D3A0-EBF0-6915-9D43-02155DCA79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F19784-AA19-F81F-6718-43CB2677E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0C4C8-26AD-6135-C539-8A940EBEA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3EC1-80E0-094D-826E-725928783CAC}" type="datetimeFigureOut">
              <a:rPr lang="en-NP" smtClean="0"/>
              <a:t>08/11/2022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9C2F6-338C-1CC9-9EC2-D3062295D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C58C5-D3AB-9729-E26D-B9F8049AD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0266-D129-C14A-990B-F95FF8FD04E5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4066111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256E2-A877-2F6E-F580-3239D613B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1E632-AE14-20B5-E12E-FA78EDB30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02D55-9282-5834-AF3E-FB9428E1B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3EC1-80E0-094D-826E-725928783CAC}" type="datetimeFigureOut">
              <a:rPr lang="en-NP" smtClean="0"/>
              <a:t>08/11/2022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B84DB-F0DB-5114-256C-EB3C7BC18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D28E0-7B5E-A295-20F2-0257A1C36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0266-D129-C14A-990B-F95FF8FD04E5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14135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F6071-9444-7930-CD39-34DECC2D3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C934F-38CA-CA79-DCA6-8CBA3E0BC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6E3B4-E19A-5D94-77D9-B8B93A848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3EC1-80E0-094D-826E-725928783CAC}" type="datetimeFigureOut">
              <a:rPr lang="en-NP" smtClean="0"/>
              <a:t>08/11/2022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6FDD8-144E-B2EB-05FC-68AA9336D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2847F-25B7-0B0B-739F-3E4B31BD3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0266-D129-C14A-990B-F95FF8FD04E5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080933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D7C9-B752-697F-5405-B2DCB069D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656BD-AD38-2E65-554A-0952135A10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1EA11-2CAC-DD09-B581-3FD1D2C1D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016D6-9026-F3F5-B83D-76D5325E7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3EC1-80E0-094D-826E-725928783CAC}" type="datetimeFigureOut">
              <a:rPr lang="en-NP" smtClean="0"/>
              <a:t>08/11/2022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41CEB-D1FB-EE1F-8C26-2B954FD15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CBD88-C1DC-EE37-BEEA-0FBBCC19A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0266-D129-C14A-990B-F95FF8FD04E5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87200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4811F-9235-2BE9-6117-73F8BA78F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D5BEA-1F91-670E-588F-66987A98C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9981A-E6BF-3451-0C92-5E1825C95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438573-55B9-E1E2-E037-B4CCC02DC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0DE63A-26D7-504B-EAE1-7CD996C55F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387571-CAD6-D0D3-7C94-FF4E6A550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3EC1-80E0-094D-826E-725928783CAC}" type="datetimeFigureOut">
              <a:rPr lang="en-NP" smtClean="0"/>
              <a:t>08/11/2022</a:t>
            </a:fld>
            <a:endParaRPr lang="en-N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744393-7D67-2C96-7E8A-DCE872FA3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C5CBFF-D130-4413-94AA-4A696FA76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0266-D129-C14A-990B-F95FF8FD04E5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199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F372-A408-4467-7F2A-66205107F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CBCA68-8724-6144-6029-DCD888F35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3EC1-80E0-094D-826E-725928783CAC}" type="datetimeFigureOut">
              <a:rPr lang="en-NP" smtClean="0"/>
              <a:t>08/11/2022</a:t>
            </a:fld>
            <a:endParaRPr lang="en-N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3758AA-CBEE-698E-B64E-F46E08083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50C454-8010-3A90-B8BF-77BCEB898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0266-D129-C14A-990B-F95FF8FD04E5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17495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3E77A8-A53B-95D2-E21F-A521CE9C0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3EC1-80E0-094D-826E-725928783CAC}" type="datetimeFigureOut">
              <a:rPr lang="en-NP" smtClean="0"/>
              <a:t>08/11/2022</a:t>
            </a:fld>
            <a:endParaRPr lang="en-N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82FE77-D14C-D1C9-9CC6-B75797423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61A58-A499-BABE-C4CE-887548FCE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0266-D129-C14A-990B-F95FF8FD04E5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527097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FAAFB-F661-760F-F198-BFF61AF8C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0760F-F36D-9966-8FCB-DA9A8E2EE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75B435-41F2-E786-5A7D-3B86E9D1C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FDF48-E512-573A-FAF9-BB99BF0EB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3EC1-80E0-094D-826E-725928783CAC}" type="datetimeFigureOut">
              <a:rPr lang="en-NP" smtClean="0"/>
              <a:t>08/11/2022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9C926-863E-0E08-AD65-756DE24F8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545DE-C702-58D6-B51E-FADED6EE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0266-D129-C14A-990B-F95FF8FD04E5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733568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EFE57-C1C1-6295-B34C-ADBE8B246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89A6F7-D44A-E8F9-8C31-D299BB6B6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D2A11-E68E-6914-B6E6-FE0401BDB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C57D8-1874-37CC-6DC8-A54441E04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3EC1-80E0-094D-826E-725928783CAC}" type="datetimeFigureOut">
              <a:rPr lang="en-NP" smtClean="0"/>
              <a:t>08/11/2022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8E4D0-552E-8CA9-5F66-6CBA5B052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130C3-5948-82AF-89B1-DDC2B26FA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0266-D129-C14A-990B-F95FF8FD04E5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370843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7A7B5B-310D-1B94-10BF-581C02096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3EEC4-8FEE-B652-1F6B-369BEDB04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6C803-04BB-04D1-010D-551CA2F46F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C3EC1-80E0-094D-826E-725928783CAC}" type="datetimeFigureOut">
              <a:rPr lang="en-NP" smtClean="0"/>
              <a:t>08/11/2022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D8224-3732-CA97-8166-CF8F82A82B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969B8-73BB-8B3C-2004-2FA8132013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C0266-D129-C14A-990B-F95FF8FD04E5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008660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15DB50D7-7A5F-2C45-FCD3-154E8B391E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52" r="2524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A8C709-1A9C-45B5-94B2-DE359AEF4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653667"/>
            <a:ext cx="5486091" cy="2323132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</a:t>
            </a:r>
            <a:b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Steganography with </a:t>
            </a:r>
            <a:b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LSB and DCT</a:t>
            </a:r>
            <a:endParaRPr lang="en-NP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37D9C-F4C8-4CE0-3512-813760B8D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NP" sz="2000"/>
              <a:t>By: Rishav Acharya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483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3119A-D4F7-E87B-D3ED-108ECD562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 dirty="0"/>
              <a:t>Analysis</a:t>
            </a:r>
            <a:endParaRPr lang="en-NP" sz="3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02D7A-312B-897F-31C7-5107C2E75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3124" y="594418"/>
            <a:ext cx="6002636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NP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A2FADDB-8B11-43F7-BED6-582F888F8D27}"/>
              </a:ext>
            </a:extLst>
          </p:cNvPr>
          <p:cNvSpPr txBox="1">
            <a:spLocks/>
          </p:cNvSpPr>
          <p:nvPr/>
        </p:nvSpPr>
        <p:spPr>
          <a:xfrm>
            <a:off x="5129757" y="632156"/>
            <a:ext cx="6966578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sz="3200" u="sng" dirty="0">
                <a:latin typeface="+mj-lt"/>
                <a:ea typeface="+mj-ea"/>
                <a:cs typeface="+mj-cs"/>
              </a:rPr>
              <a:t>Statistical Analysis</a:t>
            </a:r>
            <a:r>
              <a:rPr lang="en-US" sz="3200" dirty="0">
                <a:latin typeface="+mj-lt"/>
                <a:ea typeface="+mj-ea"/>
                <a:cs typeface="+mj-cs"/>
              </a:rPr>
              <a:t> (Histogram Analysis)</a:t>
            </a:r>
            <a:endParaRPr lang="en-NP" sz="3200" dirty="0">
              <a:latin typeface="+mj-lt"/>
              <a:ea typeface="+mj-ea"/>
              <a:cs typeface="+mj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20926D-AB88-43F7-8979-2E0FD32164BC}"/>
              </a:ext>
            </a:extLst>
          </p:cNvPr>
          <p:cNvSpPr txBox="1"/>
          <p:nvPr/>
        </p:nvSpPr>
        <p:spPr>
          <a:xfrm>
            <a:off x="4688335" y="4173478"/>
            <a:ext cx="2206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Cover Image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C91ADC-2236-44CF-A04F-46F6044BB04D}"/>
              </a:ext>
            </a:extLst>
          </p:cNvPr>
          <p:cNvSpPr txBox="1"/>
          <p:nvPr/>
        </p:nvSpPr>
        <p:spPr>
          <a:xfrm>
            <a:off x="8053652" y="4071136"/>
            <a:ext cx="2585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DCT based Steganographic Image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9447046-F822-4D00-9FC7-860822F7B93E}"/>
              </a:ext>
            </a:extLst>
          </p:cNvPr>
          <p:cNvSpPr txBox="1"/>
          <p:nvPr/>
        </p:nvSpPr>
        <p:spPr>
          <a:xfrm>
            <a:off x="883179" y="4040635"/>
            <a:ext cx="2585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LSB based Steganographic Image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76EBB6-4F2F-46F0-AB5B-E3AABF37E00A}"/>
              </a:ext>
            </a:extLst>
          </p:cNvPr>
          <p:cNvSpPr txBox="1"/>
          <p:nvPr/>
        </p:nvSpPr>
        <p:spPr>
          <a:xfrm>
            <a:off x="490408" y="5090663"/>
            <a:ext cx="3980419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</a:rPr>
              <a:t>Steganographic image under LSB is identical to cover image.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41C6ECE-5A41-40CE-A34D-C4294F6140C0}"/>
              </a:ext>
            </a:extLst>
          </p:cNvPr>
          <p:cNvSpPr txBox="1"/>
          <p:nvPr/>
        </p:nvSpPr>
        <p:spPr>
          <a:xfrm>
            <a:off x="6909510" y="5141402"/>
            <a:ext cx="4733061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</a:rPr>
              <a:t>Steganographic image under DCT has some distortion.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F09E5BF-4133-4968-961E-23C9FCC97D9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850" y="2753944"/>
            <a:ext cx="2338490" cy="119783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2CBC1A7-76D7-47EA-9663-EDEE42FBD03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260" y="2789485"/>
            <a:ext cx="2338490" cy="119783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B16CD01-73C1-40F1-A6CA-275B2A27DF8F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442" y="2884318"/>
            <a:ext cx="2338490" cy="106916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A7E043E-862A-48CA-B3F0-DE7222F3EFA2}"/>
              </a:ext>
            </a:extLst>
          </p:cNvPr>
          <p:cNvSpPr txBox="1"/>
          <p:nvPr/>
        </p:nvSpPr>
        <p:spPr>
          <a:xfrm>
            <a:off x="2230726" y="6038742"/>
            <a:ext cx="8076490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</a:rPr>
              <a:t>The more distortion in histogram the more security measure imposed. </a:t>
            </a:r>
          </a:p>
        </p:txBody>
      </p:sp>
    </p:spTree>
    <p:extLst>
      <p:ext uri="{BB962C8B-B14F-4D97-AF65-F5344CB8AC3E}">
        <p14:creationId xmlns:p14="http://schemas.microsoft.com/office/powerpoint/2010/main" val="3926358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3119A-D4F7-E87B-D3ED-108ECD562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 dirty="0"/>
              <a:t>Conclusion</a:t>
            </a:r>
            <a:endParaRPr lang="en-NP" sz="3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02D7A-312B-897F-31C7-5107C2E75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3124" y="594418"/>
            <a:ext cx="6002636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NP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3E7D63-F269-49CC-9265-2A0B1D68813C}"/>
              </a:ext>
            </a:extLst>
          </p:cNvPr>
          <p:cNvSpPr txBox="1"/>
          <p:nvPr/>
        </p:nvSpPr>
        <p:spPr>
          <a:xfrm>
            <a:off x="554416" y="2491590"/>
            <a:ext cx="11103439" cy="3643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</a:rPr>
              <a:t>Discusses in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detail about the LSB and DCT algorithms on steganography application.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</a:rPr>
              <a:t>The evaluation is conducted for steganographic images.</a:t>
            </a:r>
          </a:p>
          <a:p>
            <a:pPr marL="57150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</a:rPr>
              <a:t>The low MSE value, the best model.</a:t>
            </a:r>
          </a:p>
          <a:p>
            <a:pPr marL="285750" indent="476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</a:rPr>
              <a:t>   The high PSNR value, the high quality image.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</a:rPr>
              <a:t>Histogram Analysis is conducted for all the images.</a:t>
            </a:r>
          </a:p>
          <a:p>
            <a:pPr marL="285750" indent="-539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</a:rPr>
              <a:t>    The more distortion in histogram </a:t>
            </a:r>
            <a:r>
              <a:rPr lang="en-US" dirty="0"/>
              <a:t>the more security measure imposed.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696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0733E-A0C8-19AE-87A7-E7635FD36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NP" sz="3200" b="1" dirty="0">
                <a:solidFill>
                  <a:schemeClr val="tx2"/>
                </a:solidFill>
              </a:rPr>
              <a:t>Thank You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E142522F-C99B-203B-C244-966CB1644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02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48195-CE1B-814F-19C7-F4A79C3F7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NP"/>
              <a:t>Table of Content</a:t>
            </a:r>
            <a:endParaRPr lang="en-NP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0D4B622-F9BA-5796-44CE-97F494A52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NP" sz="2400" dirty="0"/>
              <a:t>Introduction</a:t>
            </a:r>
          </a:p>
          <a:p>
            <a:r>
              <a:rPr lang="en-NP" sz="2400" dirty="0"/>
              <a:t>Literature Review</a:t>
            </a:r>
          </a:p>
          <a:p>
            <a:r>
              <a:rPr lang="en-NP" sz="2400" dirty="0"/>
              <a:t>Objective</a:t>
            </a:r>
          </a:p>
          <a:p>
            <a:r>
              <a:rPr lang="en-NP" sz="2400" dirty="0"/>
              <a:t>Methodology</a:t>
            </a:r>
            <a:endParaRPr lang="en-US" sz="2400" dirty="0"/>
          </a:p>
          <a:p>
            <a:r>
              <a:rPr lang="en-US" sz="2400" dirty="0"/>
              <a:t>Implementation</a:t>
            </a:r>
          </a:p>
          <a:p>
            <a:r>
              <a:rPr lang="en-US" sz="2400" dirty="0"/>
              <a:t>Result and Analysis</a:t>
            </a:r>
            <a:endParaRPr lang="en-NP" sz="2400" dirty="0"/>
          </a:p>
          <a:p>
            <a:r>
              <a:rPr lang="en-NP" sz="2400" dirty="0"/>
              <a:t>Conclusion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ullseye">
            <a:extLst>
              <a:ext uri="{FF2B5EF4-FFF2-40B4-BE49-F238E27FC236}">
                <a16:creationId xmlns:a16="http://schemas.microsoft.com/office/drawing/2014/main" id="{6F539B43-78A3-387B-1952-529533E955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970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32AAB-1EC5-5152-B228-18E7674F5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NP" sz="360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0927C-B22A-108F-8300-BA7FA880E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Art of hiding message in form of image, audio, video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Cosine Transform </a:t>
            </a:r>
          </a:p>
          <a:p>
            <a:pPr marL="914400" indent="-91440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An image compression technique which divides the image from spatial domain to the frequency domain.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Significant Bit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An common method for insertion of message in an image.</a:t>
            </a:r>
            <a:endParaRPr lang="en-N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01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3BA8D-5E4D-CA6B-2CCD-6B8CA786A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4989890" cy="5413248"/>
          </a:xfrm>
        </p:spPr>
        <p:txBody>
          <a:bodyPr>
            <a:normAutofit/>
          </a:bodyPr>
          <a:lstStyle/>
          <a:p>
            <a:r>
              <a:rPr lang="en-NP" sz="3600" dirty="0"/>
              <a:t>Literature Review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DC9DF-6558-5102-6458-5723D057D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43466"/>
            <a:ext cx="5452532" cy="5571065"/>
          </a:xfrm>
          <a:noFill/>
        </p:spPr>
        <p:txBody>
          <a:bodyPr anchor="ctr"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paper [1], the author has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discussed about the methods of Steganography using LSB and DCT based Steganography and performed an analysis using MSE and BER on embedded steganographic images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paper [2], the author has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presented an analysis of LSB and DCT based Steganographic techniques using PSNR evaluation method.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paper [3], the authors has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presented a comparison of two different techniques; LSB with no encryption and no compression and DCT where secret message is encrypted first then LSB technique is applied.</a:t>
            </a:r>
            <a:endParaRPr lang="en-N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495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0181E-05F8-0CAA-53C2-D8C0C48A0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3C6E1-7856-A3EA-9491-BAE74A4A1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</a:rPr>
              <a:t>To present a technique that can be used as cryptographic scheme during data transmission.</a:t>
            </a:r>
            <a:endParaRPr lang="en-NP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996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3119A-D4F7-E87B-D3ED-108ECD562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NP" sz="3200" dirty="0"/>
              <a:t>Methodology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5A4205-1214-40CE-99CA-1EF42EB183F7}"/>
              </a:ext>
            </a:extLst>
          </p:cNvPr>
          <p:cNvSpPr txBox="1"/>
          <p:nvPr/>
        </p:nvSpPr>
        <p:spPr>
          <a:xfrm>
            <a:off x="544280" y="2865934"/>
            <a:ext cx="11103439" cy="2743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</a:rPr>
              <a:t>Both DCT and LSB method of Steganography is used in this seminar.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</a:rPr>
              <a:t>Encryption and Decryption methods are used separately for both the steganography techniques.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</a:rPr>
              <a:t>Error evaluation is also done by using Mean Square Error (MSE) and Peak Signal to Noise Ratio (PSNR).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</a:rPr>
              <a:t>Histogram analysis is also done for all the image used in this process.</a:t>
            </a:r>
          </a:p>
        </p:txBody>
      </p:sp>
    </p:spTree>
    <p:extLst>
      <p:ext uri="{BB962C8B-B14F-4D97-AF65-F5344CB8AC3E}">
        <p14:creationId xmlns:p14="http://schemas.microsoft.com/office/powerpoint/2010/main" val="437743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3119A-D4F7-E87B-D3ED-108ECD562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 dirty="0"/>
              <a:t>Implementation</a:t>
            </a:r>
            <a:endParaRPr lang="en-NP" sz="3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02D7A-312B-897F-31C7-5107C2E75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3124" y="808522"/>
            <a:ext cx="6002636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NP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A2FADDB-8B11-43F7-BED6-582F888F8D27}"/>
              </a:ext>
            </a:extLst>
          </p:cNvPr>
          <p:cNvSpPr txBox="1">
            <a:spLocks/>
          </p:cNvSpPr>
          <p:nvPr/>
        </p:nvSpPr>
        <p:spPr>
          <a:xfrm>
            <a:off x="5343124" y="632156"/>
            <a:ext cx="6002636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sz="3200" dirty="0">
                <a:latin typeface="+mj-lt"/>
                <a:ea typeface="+mj-ea"/>
                <a:cs typeface="+mj-cs"/>
              </a:rPr>
              <a:t>Modules Used</a:t>
            </a:r>
            <a:endParaRPr lang="en-NP" sz="3200" dirty="0"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C25500-860C-435B-B3C5-5D6A279FFBD6}"/>
              </a:ext>
            </a:extLst>
          </p:cNvPr>
          <p:cNvSpPr txBox="1"/>
          <p:nvPr/>
        </p:nvSpPr>
        <p:spPr>
          <a:xfrm>
            <a:off x="554416" y="2491590"/>
            <a:ext cx="11103439" cy="3441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</a:rPr>
              <a:t>PIL Fork is used to read, copy, modify pixel and to save image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</a:rPr>
              <a:t>OS is used to direct files to given directory in the system.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</a:rPr>
              <a:t>Shutil is used to delete entire directory from system in order to remove the conflict.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</a:rPr>
              <a:t>CV2 is used to read, write and tilt the color space of image in this seminar report.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</a:rPr>
              <a:t>XLwt is used to generate excel file of the error calculation between cover and steganographic images.</a:t>
            </a:r>
          </a:p>
        </p:txBody>
      </p:sp>
    </p:spTree>
    <p:extLst>
      <p:ext uri="{BB962C8B-B14F-4D97-AF65-F5344CB8AC3E}">
        <p14:creationId xmlns:p14="http://schemas.microsoft.com/office/powerpoint/2010/main" val="4231515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3119A-D4F7-E87B-D3ED-108ECD562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 dirty="0"/>
              <a:t>Result</a:t>
            </a:r>
            <a:endParaRPr lang="en-NP" sz="3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02D7A-312B-897F-31C7-5107C2E75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3124" y="808522"/>
            <a:ext cx="6002636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NP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A2FADDB-8B11-43F7-BED6-582F888F8D27}"/>
              </a:ext>
            </a:extLst>
          </p:cNvPr>
          <p:cNvSpPr txBox="1">
            <a:spLocks/>
          </p:cNvSpPr>
          <p:nvPr/>
        </p:nvSpPr>
        <p:spPr>
          <a:xfrm>
            <a:off x="5343124" y="632156"/>
            <a:ext cx="6002636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sz="3200" u="sng" dirty="0">
                <a:latin typeface="+mj-lt"/>
                <a:ea typeface="+mj-ea"/>
                <a:cs typeface="+mj-cs"/>
              </a:rPr>
              <a:t>Cover vs Steganographic Image</a:t>
            </a:r>
            <a:endParaRPr lang="en-NP" sz="3200" u="sng" dirty="0">
              <a:latin typeface="+mj-lt"/>
              <a:ea typeface="+mj-ea"/>
              <a:cs typeface="+mj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821AE8A-A376-4737-8974-0EB94030D137}"/>
              </a:ext>
            </a:extLst>
          </p:cNvPr>
          <p:cNvGrpSpPr/>
          <p:nvPr/>
        </p:nvGrpSpPr>
        <p:grpSpPr>
          <a:xfrm>
            <a:off x="2133325" y="2775978"/>
            <a:ext cx="8217638" cy="3449866"/>
            <a:chOff x="618424" y="2729865"/>
            <a:chExt cx="8217638" cy="3449866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FEAF8B8-9BA3-4F35-9B58-F32527EAA6D6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424" y="2729865"/>
              <a:ext cx="2085624" cy="1645920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21B9041-FC2E-456E-A491-BAB69DCEF17C}"/>
                </a:ext>
              </a:extLst>
            </p:cNvPr>
            <p:cNvCxnSpPr/>
            <p:nvPr/>
          </p:nvCxnSpPr>
          <p:spPr>
            <a:xfrm>
              <a:off x="3029803" y="3552825"/>
              <a:ext cx="132383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1EAA139-C0AB-40DA-BC24-BC81C88ADCCD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3777" y="2729865"/>
              <a:ext cx="2085624" cy="1645920"/>
            </a:xfrm>
            <a:prstGeom prst="rect">
              <a:avLst/>
            </a:prstGeom>
          </p:spPr>
        </p:pic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7FDE355-0B61-4950-8880-31F46850FEE5}"/>
                </a:ext>
              </a:extLst>
            </p:cNvPr>
            <p:cNvCxnSpPr>
              <a:cxnSpLocks/>
            </p:cNvCxnSpPr>
            <p:nvPr/>
          </p:nvCxnSpPr>
          <p:spPr>
            <a:xfrm>
              <a:off x="1815152" y="5656854"/>
              <a:ext cx="24315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00D9576-093F-4875-A351-04E8B716A8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5152" y="5158854"/>
              <a:ext cx="0" cy="49800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4002DEA-16CA-4419-9CFB-1352D5394399}"/>
                </a:ext>
              </a:extLst>
            </p:cNvPr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3777" y="4686920"/>
              <a:ext cx="2085624" cy="1492811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B20926D-AB88-43F7-8979-2E0FD32164BC}"/>
                </a:ext>
              </a:extLst>
            </p:cNvPr>
            <p:cNvSpPr txBox="1"/>
            <p:nvPr/>
          </p:nvSpPr>
          <p:spPr>
            <a:xfrm>
              <a:off x="618424" y="4544704"/>
              <a:ext cx="2206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Cover Image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28CA8FF-048C-4598-910F-342B774F4E0C}"/>
                </a:ext>
              </a:extLst>
            </p:cNvPr>
            <p:cNvSpPr txBox="1"/>
            <p:nvPr/>
          </p:nvSpPr>
          <p:spPr>
            <a:xfrm>
              <a:off x="6629401" y="3368159"/>
              <a:ext cx="22066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Steganographic image (LSB)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6CC0641-2E5D-4823-BE01-D703569D7DBE}"/>
                </a:ext>
              </a:extLst>
            </p:cNvPr>
            <p:cNvSpPr txBox="1"/>
            <p:nvPr/>
          </p:nvSpPr>
          <p:spPr>
            <a:xfrm>
              <a:off x="6629401" y="4966336"/>
              <a:ext cx="22066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Steganographic image (DCT)</a:t>
              </a: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E61145EB-14E4-414D-AFF4-C954FFA9387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678" y="4574298"/>
            <a:ext cx="2085624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311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3119A-D4F7-E87B-D3ED-108ECD562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 dirty="0"/>
              <a:t>Analysis</a:t>
            </a:r>
            <a:endParaRPr lang="en-NP" sz="3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02D7A-312B-897F-31C7-5107C2E75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3124" y="808522"/>
            <a:ext cx="6002636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NP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A2FADDB-8B11-43F7-BED6-582F888F8D27}"/>
              </a:ext>
            </a:extLst>
          </p:cNvPr>
          <p:cNvSpPr txBox="1">
            <a:spLocks/>
          </p:cNvSpPr>
          <p:nvPr/>
        </p:nvSpPr>
        <p:spPr>
          <a:xfrm>
            <a:off x="5343124" y="632156"/>
            <a:ext cx="6002636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sz="3200" u="sng" dirty="0">
                <a:latin typeface="+mj-lt"/>
                <a:ea typeface="+mj-ea"/>
                <a:cs typeface="+mj-cs"/>
              </a:rPr>
              <a:t>Visual Assessment Analysis</a:t>
            </a:r>
            <a:endParaRPr lang="en-NP" sz="3200" u="sng" dirty="0">
              <a:latin typeface="+mj-lt"/>
              <a:ea typeface="+mj-ea"/>
              <a:cs typeface="+mj-cs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FEAF8B8-9BA3-4F35-9B58-F32527EAA6D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886" y="2647147"/>
            <a:ext cx="2085624" cy="164592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B20926D-AB88-43F7-8979-2E0FD32164BC}"/>
              </a:ext>
            </a:extLst>
          </p:cNvPr>
          <p:cNvSpPr txBox="1"/>
          <p:nvPr/>
        </p:nvSpPr>
        <p:spPr>
          <a:xfrm>
            <a:off x="4395367" y="4529763"/>
            <a:ext cx="2206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Cover Image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0BC91E3-9221-4A09-9E60-4AF2B13C2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944219"/>
              </p:ext>
            </p:extLst>
          </p:nvPr>
        </p:nvGraphicFramePr>
        <p:xfrm>
          <a:off x="821304" y="3064896"/>
          <a:ext cx="3257540" cy="447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770">
                  <a:extLst>
                    <a:ext uri="{9D8B030D-6E8A-4147-A177-3AD203B41FA5}">
                      <a16:colId xmlns:a16="http://schemas.microsoft.com/office/drawing/2014/main" val="723468512"/>
                    </a:ext>
                  </a:extLst>
                </a:gridCol>
                <a:gridCol w="1628770">
                  <a:extLst>
                    <a:ext uri="{9D8B030D-6E8A-4147-A177-3AD203B41FA5}">
                      <a16:colId xmlns:a16="http://schemas.microsoft.com/office/drawing/2014/main" val="1944176889"/>
                    </a:ext>
                  </a:extLst>
                </a:gridCol>
              </a:tblGrid>
              <a:tr h="44728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MSE (dB)</a:t>
                      </a: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PSNR (dB)</a:t>
                      </a: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212126679"/>
                  </a:ext>
                </a:extLst>
              </a:tr>
            </a:tbl>
          </a:graphicData>
        </a:graphic>
      </p:graphicFrame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911F1315-53A2-430A-BDA5-6966D7A07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693790"/>
              </p:ext>
            </p:extLst>
          </p:nvPr>
        </p:nvGraphicFramePr>
        <p:xfrm>
          <a:off x="821304" y="3638986"/>
          <a:ext cx="3257540" cy="447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770">
                  <a:extLst>
                    <a:ext uri="{9D8B030D-6E8A-4147-A177-3AD203B41FA5}">
                      <a16:colId xmlns:a16="http://schemas.microsoft.com/office/drawing/2014/main" val="723468512"/>
                    </a:ext>
                  </a:extLst>
                </a:gridCol>
                <a:gridCol w="1628770">
                  <a:extLst>
                    <a:ext uri="{9D8B030D-6E8A-4147-A177-3AD203B41FA5}">
                      <a16:colId xmlns:a16="http://schemas.microsoft.com/office/drawing/2014/main" val="1944176889"/>
                    </a:ext>
                  </a:extLst>
                </a:gridCol>
              </a:tblGrid>
              <a:tr h="44728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0.0733</a:t>
                      </a: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59.4789</a:t>
                      </a: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212126679"/>
                  </a:ext>
                </a:extLst>
              </a:tr>
            </a:tbl>
          </a:graphicData>
        </a:graphic>
      </p:graphicFrame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F3DF3C0B-1262-46BD-8073-7C32DF11ED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337283"/>
              </p:ext>
            </p:extLst>
          </p:nvPr>
        </p:nvGraphicFramePr>
        <p:xfrm>
          <a:off x="6918552" y="2981715"/>
          <a:ext cx="3257540" cy="447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770">
                  <a:extLst>
                    <a:ext uri="{9D8B030D-6E8A-4147-A177-3AD203B41FA5}">
                      <a16:colId xmlns:a16="http://schemas.microsoft.com/office/drawing/2014/main" val="723468512"/>
                    </a:ext>
                  </a:extLst>
                </a:gridCol>
                <a:gridCol w="1628770">
                  <a:extLst>
                    <a:ext uri="{9D8B030D-6E8A-4147-A177-3AD203B41FA5}">
                      <a16:colId xmlns:a16="http://schemas.microsoft.com/office/drawing/2014/main" val="1944176889"/>
                    </a:ext>
                  </a:extLst>
                </a:gridCol>
              </a:tblGrid>
              <a:tr h="44728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MSE (dB)</a:t>
                      </a: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PSNR (dB)</a:t>
                      </a: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212126679"/>
                  </a:ext>
                </a:extLst>
              </a:tr>
            </a:tbl>
          </a:graphicData>
        </a:graphic>
      </p:graphicFrame>
      <p:graphicFrame>
        <p:nvGraphicFramePr>
          <p:cNvPr id="37" name="Table 4">
            <a:extLst>
              <a:ext uri="{FF2B5EF4-FFF2-40B4-BE49-F238E27FC236}">
                <a16:creationId xmlns:a16="http://schemas.microsoft.com/office/drawing/2014/main" id="{41391E85-18D7-44C2-86E4-1F5E5A3C3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090474"/>
              </p:ext>
            </p:extLst>
          </p:nvPr>
        </p:nvGraphicFramePr>
        <p:xfrm>
          <a:off x="6918552" y="3567743"/>
          <a:ext cx="3257540" cy="447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770">
                  <a:extLst>
                    <a:ext uri="{9D8B030D-6E8A-4147-A177-3AD203B41FA5}">
                      <a16:colId xmlns:a16="http://schemas.microsoft.com/office/drawing/2014/main" val="723468512"/>
                    </a:ext>
                  </a:extLst>
                </a:gridCol>
                <a:gridCol w="1628770">
                  <a:extLst>
                    <a:ext uri="{9D8B030D-6E8A-4147-A177-3AD203B41FA5}">
                      <a16:colId xmlns:a16="http://schemas.microsoft.com/office/drawing/2014/main" val="1944176889"/>
                    </a:ext>
                  </a:extLst>
                </a:gridCol>
              </a:tblGrid>
              <a:tr h="44728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6853.5814</a:t>
                      </a: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9.7716</a:t>
                      </a: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212126679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A8C91ADC-2236-44CF-A04F-46F6044BB04D}"/>
              </a:ext>
            </a:extLst>
          </p:cNvPr>
          <p:cNvSpPr txBox="1"/>
          <p:nvPr/>
        </p:nvSpPr>
        <p:spPr>
          <a:xfrm>
            <a:off x="7127410" y="4361379"/>
            <a:ext cx="2585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DCT based Steganographic Image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9447046-F822-4D00-9FC7-860822F7B93E}"/>
              </a:ext>
            </a:extLst>
          </p:cNvPr>
          <p:cNvSpPr txBox="1"/>
          <p:nvPr/>
        </p:nvSpPr>
        <p:spPr>
          <a:xfrm>
            <a:off x="883179" y="4361379"/>
            <a:ext cx="2585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LSB based Steganographic Image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76EBB6-4F2F-46F0-AB5B-E3AABF37E00A}"/>
              </a:ext>
            </a:extLst>
          </p:cNvPr>
          <p:cNvSpPr txBox="1"/>
          <p:nvPr/>
        </p:nvSpPr>
        <p:spPr>
          <a:xfrm>
            <a:off x="475467" y="5413829"/>
            <a:ext cx="3980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</a:rPr>
              <a:t>The low MSE value, the best model</a:t>
            </a:r>
            <a:r>
              <a:rPr lang="en-US" dirty="0"/>
              <a:t>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41C6ECE-5A41-40CE-A34D-C4294F6140C0}"/>
              </a:ext>
            </a:extLst>
          </p:cNvPr>
          <p:cNvSpPr txBox="1"/>
          <p:nvPr/>
        </p:nvSpPr>
        <p:spPr>
          <a:xfrm>
            <a:off x="6138139" y="5413829"/>
            <a:ext cx="473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</a:rPr>
              <a:t>The high PSNR value, the high quality image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3769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514</Words>
  <Application>Microsoft Office PowerPoint</Application>
  <PresentationFormat>Widescreen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</vt:lpstr>
      <vt:lpstr>Office Theme</vt:lpstr>
      <vt:lpstr>Analysis of Image Steganography with  LSB and DCT</vt:lpstr>
      <vt:lpstr>Table of Content</vt:lpstr>
      <vt:lpstr>Introduction</vt:lpstr>
      <vt:lpstr>Literature Review</vt:lpstr>
      <vt:lpstr>Objective</vt:lpstr>
      <vt:lpstr>Methodology</vt:lpstr>
      <vt:lpstr>Implementation</vt:lpstr>
      <vt:lpstr>Result</vt:lpstr>
      <vt:lpstr>Analysis</vt:lpstr>
      <vt:lpstr>Analysis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Encryption Decryption using Laplace Transform</dc:title>
  <dc:creator>Sudhan Kandel</dc:creator>
  <cp:lastModifiedBy>Rishav Acharya</cp:lastModifiedBy>
  <cp:revision>43</cp:revision>
  <dcterms:created xsi:type="dcterms:W3CDTF">2022-06-14T08:16:45Z</dcterms:created>
  <dcterms:modified xsi:type="dcterms:W3CDTF">2022-08-11T06:51:45Z</dcterms:modified>
</cp:coreProperties>
</file>