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3" r:id="rId20"/>
    <p:sldId id="275" r:id="rId21"/>
    <p:sldId id="276" r:id="rId22"/>
    <p:sldId id="277" r:id="rId23"/>
    <p:sldId id="278" r:id="rId24"/>
    <p:sldId id="279" r:id="rId25"/>
    <p:sldId id="280" r:id="rId26"/>
    <p:sldId id="281" r:id="rId27"/>
    <p:sldId id="282" r:id="rId28"/>
    <p:sldId id="283" r:id="rId29"/>
    <p:sldId id="284" r:id="rId30"/>
    <p:sldId id="286" r:id="rId31"/>
    <p:sldId id="285" r:id="rId32"/>
    <p:sldId id="287" r:id="rId33"/>
    <p:sldId id="288" r:id="rId34"/>
    <p:sldId id="289" r:id="rId35"/>
    <p:sldId id="290" r:id="rId36"/>
    <p:sldId id="291"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84F4C0-9F38-4099-BC22-5901A8BA9E4B}" type="datetimeFigureOut">
              <a:rPr lang="en-US" smtClean="0"/>
              <a:pPr/>
              <a:t>2/26/2023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AD1FDD-5BAE-4950-94A5-94D13D81C52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10</a:t>
            </a:fld>
            <a:endParaRPr lang="en-US"/>
          </a:p>
        </p:txBody>
      </p:sp>
    </p:spTree>
    <p:extLst>
      <p:ext uri="{BB962C8B-B14F-4D97-AF65-F5344CB8AC3E}">
        <p14:creationId xmlns:p14="http://schemas.microsoft.com/office/powerpoint/2010/main" val="4888269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11</a:t>
            </a:fld>
            <a:endParaRPr lang="en-US"/>
          </a:p>
        </p:txBody>
      </p:sp>
    </p:spTree>
    <p:extLst>
      <p:ext uri="{BB962C8B-B14F-4D97-AF65-F5344CB8AC3E}">
        <p14:creationId xmlns:p14="http://schemas.microsoft.com/office/powerpoint/2010/main" val="13867707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12</a:t>
            </a:fld>
            <a:endParaRPr lang="en-US"/>
          </a:p>
        </p:txBody>
      </p:sp>
    </p:spTree>
    <p:extLst>
      <p:ext uri="{BB962C8B-B14F-4D97-AF65-F5344CB8AC3E}">
        <p14:creationId xmlns:p14="http://schemas.microsoft.com/office/powerpoint/2010/main" val="18014096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13</a:t>
            </a:fld>
            <a:endParaRPr lang="en-US"/>
          </a:p>
        </p:txBody>
      </p:sp>
    </p:spTree>
    <p:extLst>
      <p:ext uri="{BB962C8B-B14F-4D97-AF65-F5344CB8AC3E}">
        <p14:creationId xmlns:p14="http://schemas.microsoft.com/office/powerpoint/2010/main" val="11937916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14</a:t>
            </a:fld>
            <a:endParaRPr lang="en-US"/>
          </a:p>
        </p:txBody>
      </p:sp>
    </p:spTree>
    <p:extLst>
      <p:ext uri="{BB962C8B-B14F-4D97-AF65-F5344CB8AC3E}">
        <p14:creationId xmlns:p14="http://schemas.microsoft.com/office/powerpoint/2010/main" val="17270539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15</a:t>
            </a:fld>
            <a:endParaRPr lang="en-US"/>
          </a:p>
        </p:txBody>
      </p:sp>
    </p:spTree>
    <p:extLst>
      <p:ext uri="{BB962C8B-B14F-4D97-AF65-F5344CB8AC3E}">
        <p14:creationId xmlns:p14="http://schemas.microsoft.com/office/powerpoint/2010/main" val="22628137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16</a:t>
            </a:fld>
            <a:endParaRPr lang="en-US"/>
          </a:p>
        </p:txBody>
      </p:sp>
    </p:spTree>
    <p:extLst>
      <p:ext uri="{BB962C8B-B14F-4D97-AF65-F5344CB8AC3E}">
        <p14:creationId xmlns:p14="http://schemas.microsoft.com/office/powerpoint/2010/main" val="24570926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17</a:t>
            </a:fld>
            <a:endParaRPr lang="en-US"/>
          </a:p>
        </p:txBody>
      </p:sp>
    </p:spTree>
    <p:extLst>
      <p:ext uri="{BB962C8B-B14F-4D97-AF65-F5344CB8AC3E}">
        <p14:creationId xmlns:p14="http://schemas.microsoft.com/office/powerpoint/2010/main" val="4856360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18</a:t>
            </a:fld>
            <a:endParaRPr lang="en-US"/>
          </a:p>
        </p:txBody>
      </p:sp>
    </p:spTree>
    <p:extLst>
      <p:ext uri="{BB962C8B-B14F-4D97-AF65-F5344CB8AC3E}">
        <p14:creationId xmlns:p14="http://schemas.microsoft.com/office/powerpoint/2010/main" val="1313334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19</a:t>
            </a:fld>
            <a:endParaRPr lang="en-US"/>
          </a:p>
        </p:txBody>
      </p:sp>
    </p:spTree>
    <p:extLst>
      <p:ext uri="{BB962C8B-B14F-4D97-AF65-F5344CB8AC3E}">
        <p14:creationId xmlns:p14="http://schemas.microsoft.com/office/powerpoint/2010/main" val="1487410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20</a:t>
            </a:fld>
            <a:endParaRPr lang="en-US"/>
          </a:p>
        </p:txBody>
      </p:sp>
    </p:spTree>
    <p:extLst>
      <p:ext uri="{BB962C8B-B14F-4D97-AF65-F5344CB8AC3E}">
        <p14:creationId xmlns:p14="http://schemas.microsoft.com/office/powerpoint/2010/main" val="20513086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21</a:t>
            </a:fld>
            <a:endParaRPr lang="en-US"/>
          </a:p>
        </p:txBody>
      </p:sp>
    </p:spTree>
    <p:extLst>
      <p:ext uri="{BB962C8B-B14F-4D97-AF65-F5344CB8AC3E}">
        <p14:creationId xmlns:p14="http://schemas.microsoft.com/office/powerpoint/2010/main" val="35473263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22</a:t>
            </a:fld>
            <a:endParaRPr lang="en-US"/>
          </a:p>
        </p:txBody>
      </p:sp>
    </p:spTree>
    <p:extLst>
      <p:ext uri="{BB962C8B-B14F-4D97-AF65-F5344CB8AC3E}">
        <p14:creationId xmlns:p14="http://schemas.microsoft.com/office/powerpoint/2010/main" val="23861379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23</a:t>
            </a:fld>
            <a:endParaRPr lang="en-US"/>
          </a:p>
        </p:txBody>
      </p:sp>
    </p:spTree>
    <p:extLst>
      <p:ext uri="{BB962C8B-B14F-4D97-AF65-F5344CB8AC3E}">
        <p14:creationId xmlns:p14="http://schemas.microsoft.com/office/powerpoint/2010/main" val="36103490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24</a:t>
            </a:fld>
            <a:endParaRPr lang="en-US"/>
          </a:p>
        </p:txBody>
      </p:sp>
    </p:spTree>
    <p:extLst>
      <p:ext uri="{BB962C8B-B14F-4D97-AF65-F5344CB8AC3E}">
        <p14:creationId xmlns:p14="http://schemas.microsoft.com/office/powerpoint/2010/main" val="26896552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25</a:t>
            </a:fld>
            <a:endParaRPr lang="en-US"/>
          </a:p>
        </p:txBody>
      </p:sp>
    </p:spTree>
    <p:extLst>
      <p:ext uri="{BB962C8B-B14F-4D97-AF65-F5344CB8AC3E}">
        <p14:creationId xmlns:p14="http://schemas.microsoft.com/office/powerpoint/2010/main" val="42560207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26</a:t>
            </a:fld>
            <a:endParaRPr lang="en-US"/>
          </a:p>
        </p:txBody>
      </p:sp>
    </p:spTree>
    <p:extLst>
      <p:ext uri="{BB962C8B-B14F-4D97-AF65-F5344CB8AC3E}">
        <p14:creationId xmlns:p14="http://schemas.microsoft.com/office/powerpoint/2010/main" val="34341784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27</a:t>
            </a:fld>
            <a:endParaRPr lang="en-US"/>
          </a:p>
        </p:txBody>
      </p:sp>
    </p:spTree>
    <p:extLst>
      <p:ext uri="{BB962C8B-B14F-4D97-AF65-F5344CB8AC3E}">
        <p14:creationId xmlns:p14="http://schemas.microsoft.com/office/powerpoint/2010/main" val="6340810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28</a:t>
            </a:fld>
            <a:endParaRPr lang="en-US"/>
          </a:p>
        </p:txBody>
      </p:sp>
    </p:spTree>
    <p:extLst>
      <p:ext uri="{BB962C8B-B14F-4D97-AF65-F5344CB8AC3E}">
        <p14:creationId xmlns:p14="http://schemas.microsoft.com/office/powerpoint/2010/main" val="8092405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29</a:t>
            </a:fld>
            <a:endParaRPr lang="en-US"/>
          </a:p>
        </p:txBody>
      </p:sp>
    </p:spTree>
    <p:extLst>
      <p:ext uri="{BB962C8B-B14F-4D97-AF65-F5344CB8AC3E}">
        <p14:creationId xmlns:p14="http://schemas.microsoft.com/office/powerpoint/2010/main" val="30272660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3</a:t>
            </a:fld>
            <a:endParaRPr lang="en-US"/>
          </a:p>
        </p:txBody>
      </p:sp>
    </p:spTree>
    <p:extLst>
      <p:ext uri="{BB962C8B-B14F-4D97-AF65-F5344CB8AC3E}">
        <p14:creationId xmlns:p14="http://schemas.microsoft.com/office/powerpoint/2010/main" val="6017055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30</a:t>
            </a:fld>
            <a:endParaRPr lang="en-US"/>
          </a:p>
        </p:txBody>
      </p:sp>
    </p:spTree>
    <p:extLst>
      <p:ext uri="{BB962C8B-B14F-4D97-AF65-F5344CB8AC3E}">
        <p14:creationId xmlns:p14="http://schemas.microsoft.com/office/powerpoint/2010/main" val="23830099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31</a:t>
            </a:fld>
            <a:endParaRPr lang="en-US"/>
          </a:p>
        </p:txBody>
      </p:sp>
    </p:spTree>
    <p:extLst>
      <p:ext uri="{BB962C8B-B14F-4D97-AF65-F5344CB8AC3E}">
        <p14:creationId xmlns:p14="http://schemas.microsoft.com/office/powerpoint/2010/main" val="33297979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32</a:t>
            </a:fld>
            <a:endParaRPr lang="en-US"/>
          </a:p>
        </p:txBody>
      </p:sp>
    </p:spTree>
    <p:extLst>
      <p:ext uri="{BB962C8B-B14F-4D97-AF65-F5344CB8AC3E}">
        <p14:creationId xmlns:p14="http://schemas.microsoft.com/office/powerpoint/2010/main" val="13872581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33</a:t>
            </a:fld>
            <a:endParaRPr lang="en-US"/>
          </a:p>
        </p:txBody>
      </p:sp>
    </p:spTree>
    <p:extLst>
      <p:ext uri="{BB962C8B-B14F-4D97-AF65-F5344CB8AC3E}">
        <p14:creationId xmlns:p14="http://schemas.microsoft.com/office/powerpoint/2010/main" val="21018758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34</a:t>
            </a:fld>
            <a:endParaRPr lang="en-US"/>
          </a:p>
        </p:txBody>
      </p:sp>
    </p:spTree>
    <p:extLst>
      <p:ext uri="{BB962C8B-B14F-4D97-AF65-F5344CB8AC3E}">
        <p14:creationId xmlns:p14="http://schemas.microsoft.com/office/powerpoint/2010/main" val="18458244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35</a:t>
            </a:fld>
            <a:endParaRPr lang="en-US"/>
          </a:p>
        </p:txBody>
      </p:sp>
    </p:spTree>
    <p:extLst>
      <p:ext uri="{BB962C8B-B14F-4D97-AF65-F5344CB8AC3E}">
        <p14:creationId xmlns:p14="http://schemas.microsoft.com/office/powerpoint/2010/main" val="12754718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36</a:t>
            </a:fld>
            <a:endParaRPr lang="en-US"/>
          </a:p>
        </p:txBody>
      </p:sp>
    </p:spTree>
    <p:extLst>
      <p:ext uri="{BB962C8B-B14F-4D97-AF65-F5344CB8AC3E}">
        <p14:creationId xmlns:p14="http://schemas.microsoft.com/office/powerpoint/2010/main" val="3255490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4</a:t>
            </a:fld>
            <a:endParaRPr lang="en-US"/>
          </a:p>
        </p:txBody>
      </p:sp>
    </p:spTree>
    <p:extLst>
      <p:ext uri="{BB962C8B-B14F-4D97-AF65-F5344CB8AC3E}">
        <p14:creationId xmlns:p14="http://schemas.microsoft.com/office/powerpoint/2010/main" val="698250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5</a:t>
            </a:fld>
            <a:endParaRPr lang="en-US"/>
          </a:p>
        </p:txBody>
      </p:sp>
    </p:spTree>
    <p:extLst>
      <p:ext uri="{BB962C8B-B14F-4D97-AF65-F5344CB8AC3E}">
        <p14:creationId xmlns:p14="http://schemas.microsoft.com/office/powerpoint/2010/main" val="33575098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6</a:t>
            </a:fld>
            <a:endParaRPr lang="en-US"/>
          </a:p>
        </p:txBody>
      </p:sp>
    </p:spTree>
    <p:extLst>
      <p:ext uri="{BB962C8B-B14F-4D97-AF65-F5344CB8AC3E}">
        <p14:creationId xmlns:p14="http://schemas.microsoft.com/office/powerpoint/2010/main" val="18721165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7</a:t>
            </a:fld>
            <a:endParaRPr lang="en-US"/>
          </a:p>
        </p:txBody>
      </p:sp>
    </p:spTree>
    <p:extLst>
      <p:ext uri="{BB962C8B-B14F-4D97-AF65-F5344CB8AC3E}">
        <p14:creationId xmlns:p14="http://schemas.microsoft.com/office/powerpoint/2010/main" val="9140057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8</a:t>
            </a:fld>
            <a:endParaRPr lang="en-US"/>
          </a:p>
        </p:txBody>
      </p:sp>
    </p:spTree>
    <p:extLst>
      <p:ext uri="{BB962C8B-B14F-4D97-AF65-F5344CB8AC3E}">
        <p14:creationId xmlns:p14="http://schemas.microsoft.com/office/powerpoint/2010/main" val="9057780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9</a:t>
            </a:fld>
            <a:endParaRPr lang="en-US"/>
          </a:p>
        </p:txBody>
      </p:sp>
    </p:spTree>
    <p:extLst>
      <p:ext uri="{BB962C8B-B14F-4D97-AF65-F5344CB8AC3E}">
        <p14:creationId xmlns:p14="http://schemas.microsoft.com/office/powerpoint/2010/main" val="941567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BF25B0C8-1B30-42C2-B89F-CF5EE08E93F3}" type="datetime1">
              <a:rPr lang="en-US" smtClean="0"/>
              <a:t>2/26/2023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641945D-52C2-420B-8A9C-9B562A22531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1715B1A-C3CA-4A6F-B827-6E30A77A4C43}" type="datetime1">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8C2FF53-4607-4AEB-9FEC-CBEBBB9992AA}" type="datetime1">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616679C-73FC-4EE4-AF86-CCE16235562D}" type="datetime1">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2945E60-F04E-40F7-B49B-C305984C936D}" type="datetime1">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41945D-52C2-420B-8A9C-9B562A22531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6F61F0E-DEBF-4F66-A9DE-1873B56F167B}" type="datetime1">
              <a:rPr lang="en-US" smtClean="0"/>
              <a:t>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817BF8A-8F7E-4EC6-B308-EDB6984C2528}" type="datetime1">
              <a:rPr lang="en-US" smtClean="0"/>
              <a:t>2/26/2023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A440DA1D-1161-492A-9E2F-8545E11465CE}" type="datetime1">
              <a:rPr lang="en-US" smtClean="0"/>
              <a:t>2/26/2023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4E7567-B34A-4581-A876-D00786D66CC2}" type="datetime1">
              <a:rPr lang="en-US" smtClean="0"/>
              <a:t>2/26/2023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CA5A943-32E6-457E-BBB1-24AC6000B3D3}" type="datetime1">
              <a:rPr lang="en-US" smtClean="0"/>
              <a:t>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96B6183-D439-4A2D-A6CF-8499BE1FD73E}" type="datetime1">
              <a:rPr lang="en-US" smtClean="0"/>
              <a:t>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641945D-52C2-420B-8A9C-9B562A225311}"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2790F3E-10B9-4148-BD60-B22F57AA8B41}" type="datetime1">
              <a:rPr lang="en-US" smtClean="0"/>
              <a:t>2/26/2023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641945D-52C2-420B-8A9C-9B562A225311}"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2057400"/>
            <a:ext cx="7854696" cy="2057400"/>
          </a:xfrm>
        </p:spPr>
        <p:txBody>
          <a:bodyPr>
            <a:normAutofit/>
          </a:bodyPr>
          <a:lstStyle/>
          <a:p>
            <a:pPr algn="ctr"/>
            <a:endParaRPr lang="en-US" dirty="0"/>
          </a:p>
          <a:p>
            <a:pPr algn="ctr"/>
            <a:r>
              <a:rPr lang="en-US" sz="3300" dirty="0">
                <a:solidFill>
                  <a:srgbClr val="FFFF00"/>
                </a:solidFill>
              </a:rPr>
              <a:t>Unit 1</a:t>
            </a:r>
          </a:p>
          <a:p>
            <a:pPr algn="ctr"/>
            <a:r>
              <a:rPr lang="en-US" sz="4400" dirty="0"/>
              <a:t>Introductory Concepts</a:t>
            </a:r>
          </a:p>
          <a:p>
            <a:endParaRPr lang="en-US" dirty="0"/>
          </a:p>
          <a:p>
            <a:endParaRPr lang="en-US" dirty="0"/>
          </a:p>
        </p:txBody>
      </p:sp>
      <p:sp>
        <p:nvSpPr>
          <p:cNvPr id="2" name="Slide Number Placeholder 1">
            <a:extLst>
              <a:ext uri="{FF2B5EF4-FFF2-40B4-BE49-F238E27FC236}">
                <a16:creationId xmlns:a16="http://schemas.microsoft.com/office/drawing/2014/main" id="{CBFCB1DD-457F-434A-B9A7-9A069AC8D5D0}"/>
              </a:ext>
            </a:extLst>
          </p:cNvPr>
          <p:cNvSpPr>
            <a:spLocks noGrp="1"/>
          </p:cNvSpPr>
          <p:nvPr>
            <p:ph type="sldNum" sz="quarter" idx="12"/>
          </p:nvPr>
        </p:nvSpPr>
        <p:spPr/>
        <p:txBody>
          <a:bodyPr/>
          <a:lstStyle/>
          <a:p>
            <a:fld id="{3641945D-52C2-420B-8A9C-9B562A225311}"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a:solidFill>
            <a:schemeClr val="bg2">
              <a:lumMod val="75000"/>
            </a:schemeClr>
          </a:solidFill>
        </p:spPr>
        <p:txBody>
          <a:bodyPr>
            <a:noAutofit/>
          </a:bodyPr>
          <a:lstStyle/>
          <a:p>
            <a:pPr algn="ctr"/>
            <a:r>
              <a:rPr lang="en-US" sz="3600" dirty="0">
                <a:solidFill>
                  <a:srgbClr val="002060"/>
                </a:solidFill>
              </a:rPr>
              <a:t>Short History of Programming Languages</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b="1" dirty="0"/>
              <a:t>Evolution of Software Architectures:</a:t>
            </a:r>
          </a:p>
          <a:p>
            <a:pPr lvl="1" algn="just">
              <a:buFont typeface="Courier New" panose="02070309020205020404" pitchFamily="49" charset="0"/>
              <a:buChar char="o"/>
            </a:pPr>
            <a:r>
              <a:rPr lang="en-US" sz="2200" dirty="0"/>
              <a:t>The hardware that supports a language has a great impact on language design. Each era has had a profound effect on the set of languages used.</a:t>
            </a:r>
          </a:p>
          <a:p>
            <a:pPr lvl="1" algn="just">
              <a:buFont typeface="Courier New" panose="02070309020205020404" pitchFamily="49" charset="0"/>
              <a:buChar char="o"/>
            </a:pPr>
            <a:r>
              <a:rPr lang="en-US" sz="2200" b="1" dirty="0"/>
              <a:t>Mainframe Era:</a:t>
            </a:r>
          </a:p>
          <a:p>
            <a:pPr lvl="2" algn="just">
              <a:buFont typeface="Wingdings" panose="05000000000000000000" pitchFamily="2" charset="2"/>
              <a:buChar char="§"/>
            </a:pPr>
            <a:r>
              <a:rPr lang="en-US" sz="2000" b="1" dirty="0"/>
              <a:t>Batch environments:</a:t>
            </a:r>
            <a:r>
              <a:rPr lang="en-US" sz="2000" dirty="0"/>
              <a:t> Input data are collected in batches on files and are processed in batches by the program.</a:t>
            </a:r>
          </a:p>
          <a:p>
            <a:pPr lvl="2" algn="just">
              <a:buFont typeface="Wingdings" panose="05000000000000000000" pitchFamily="2" charset="2"/>
              <a:buChar char="§"/>
            </a:pPr>
            <a:r>
              <a:rPr lang="en-US" sz="2000" b="1" dirty="0"/>
              <a:t>Interactive environments:</a:t>
            </a:r>
            <a:r>
              <a:rPr lang="en-US" sz="2000" dirty="0"/>
              <a:t> A program interacts directly with a user at a display console during execution, by alternately sending output to the display and receiving input.</a:t>
            </a:r>
          </a:p>
          <a:p>
            <a:pPr lvl="2" algn="just">
              <a:buFont typeface="Wingdings" panose="05000000000000000000" pitchFamily="2" charset="2"/>
              <a:buChar char="§"/>
            </a:pPr>
            <a:r>
              <a:rPr lang="en-US" sz="2000" b="1" dirty="0"/>
              <a:t>Effects on language design for batch processing: </a:t>
            </a:r>
            <a:r>
              <a:rPr lang="en-US" sz="2000" dirty="0"/>
              <a:t>Files are usually the basis for most of the I/O;  Error that terminates execution of the program is acceptable but costly because entire run must be repeated; Language usually provides no facilities for monitoring or directly affecting the speed at which the program executes, that is, lack of timing constraints on a program.</a:t>
            </a:r>
          </a:p>
        </p:txBody>
      </p:sp>
      <p:sp>
        <p:nvSpPr>
          <p:cNvPr id="4" name="Slide Number Placeholder 3">
            <a:extLst>
              <a:ext uri="{FF2B5EF4-FFF2-40B4-BE49-F238E27FC236}">
                <a16:creationId xmlns:a16="http://schemas.microsoft.com/office/drawing/2014/main" id="{252860AB-D5B9-4C01-A295-741540CA7D19}"/>
              </a:ext>
            </a:extLst>
          </p:cNvPr>
          <p:cNvSpPr>
            <a:spLocks noGrp="1"/>
          </p:cNvSpPr>
          <p:nvPr>
            <p:ph type="sldNum" sz="quarter" idx="12"/>
          </p:nvPr>
        </p:nvSpPr>
        <p:spPr/>
        <p:txBody>
          <a:bodyPr/>
          <a:lstStyle/>
          <a:p>
            <a:fld id="{3641945D-52C2-420B-8A9C-9B562A225311}" type="slidenum">
              <a:rPr lang="en-US" smtClean="0"/>
              <a:pPr/>
              <a:t>10</a:t>
            </a:fld>
            <a:endParaRPr lang="en-US"/>
          </a:p>
        </p:txBody>
      </p:sp>
    </p:spTree>
    <p:extLst>
      <p:ext uri="{BB962C8B-B14F-4D97-AF65-F5344CB8AC3E}">
        <p14:creationId xmlns:p14="http://schemas.microsoft.com/office/powerpoint/2010/main" val="88912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a:solidFill>
            <a:schemeClr val="bg2">
              <a:lumMod val="75000"/>
            </a:schemeClr>
          </a:solidFill>
        </p:spPr>
        <p:txBody>
          <a:bodyPr>
            <a:noAutofit/>
          </a:bodyPr>
          <a:lstStyle/>
          <a:p>
            <a:pPr algn="ctr"/>
            <a:r>
              <a:rPr lang="en-US" sz="3600" dirty="0">
                <a:solidFill>
                  <a:srgbClr val="002060"/>
                </a:solidFill>
              </a:rPr>
              <a:t>Short History of Programming Languages</a:t>
            </a:r>
          </a:p>
        </p:txBody>
      </p:sp>
      <p:sp>
        <p:nvSpPr>
          <p:cNvPr id="3" name="Content Placeholder 2"/>
          <p:cNvSpPr>
            <a:spLocks noGrp="1"/>
          </p:cNvSpPr>
          <p:nvPr>
            <p:ph idx="1"/>
          </p:nvPr>
        </p:nvSpPr>
        <p:spPr>
          <a:xfrm>
            <a:off x="457200" y="762000"/>
            <a:ext cx="8229600" cy="5638800"/>
          </a:xfrm>
        </p:spPr>
        <p:txBody>
          <a:bodyPr>
            <a:noAutofit/>
          </a:bodyPr>
          <a:lstStyle/>
          <a:p>
            <a:pPr lvl="2" algn="just">
              <a:buFont typeface="Wingdings" panose="05000000000000000000" pitchFamily="2" charset="2"/>
              <a:buChar char="§"/>
            </a:pPr>
            <a:r>
              <a:rPr lang="en-US" sz="2000" b="1" dirty="0"/>
              <a:t>Effects on language design for interactive processing: </a:t>
            </a:r>
            <a:r>
              <a:rPr lang="en-US" sz="2000" dirty="0"/>
              <a:t>Include functions for accessing lines of text from a file and other functions that directly input each character as typed by the user at a terminal; The program may display an error message and ask for correction from the user for bad input, termination of the program in response to error is usually not accepted unlike batch processing;  An interactive program that operates so slowly that it cannot respond to an input command in a reasonable period is often considered unusable, utilize some notion of timing.</a:t>
            </a:r>
          </a:p>
          <a:p>
            <a:pPr lvl="1" algn="just">
              <a:buFont typeface="Courier New" panose="02070309020205020404" pitchFamily="49" charset="0"/>
              <a:buChar char="o"/>
            </a:pPr>
            <a:r>
              <a:rPr lang="en-US" sz="2200" b="1" dirty="0"/>
              <a:t>Personal Computer Era:</a:t>
            </a:r>
          </a:p>
          <a:p>
            <a:pPr lvl="2" algn="just">
              <a:buFont typeface="Wingdings" panose="05000000000000000000" pitchFamily="2" charset="2"/>
              <a:buChar char="§"/>
            </a:pPr>
            <a:r>
              <a:rPr lang="en-US" sz="2000" dirty="0"/>
              <a:t>The mainframe time-sharing era was very short-lived, lasting perhaps from the early 1970s to the mid-1980s. The personal computers (PC) changed all that.</a:t>
            </a:r>
          </a:p>
          <a:p>
            <a:pPr lvl="2" algn="just">
              <a:buFont typeface="Wingdings" panose="05000000000000000000" pitchFamily="2" charset="2"/>
              <a:buChar char="§"/>
            </a:pPr>
            <a:r>
              <a:rPr lang="en-US" sz="2000" b="1" dirty="0"/>
              <a:t>Personal Computers:</a:t>
            </a:r>
            <a:r>
              <a:rPr lang="en-US" sz="2000" dirty="0"/>
              <a:t> These computers are microcomputers that use microprocessor and are designed for use by only one person at a time.</a:t>
            </a:r>
          </a:p>
        </p:txBody>
      </p:sp>
      <p:sp>
        <p:nvSpPr>
          <p:cNvPr id="4" name="Slide Number Placeholder 3">
            <a:extLst>
              <a:ext uri="{FF2B5EF4-FFF2-40B4-BE49-F238E27FC236}">
                <a16:creationId xmlns:a16="http://schemas.microsoft.com/office/drawing/2014/main" id="{252860AB-D5B9-4C01-A295-741540CA7D19}"/>
              </a:ext>
            </a:extLst>
          </p:cNvPr>
          <p:cNvSpPr>
            <a:spLocks noGrp="1"/>
          </p:cNvSpPr>
          <p:nvPr>
            <p:ph type="sldNum" sz="quarter" idx="12"/>
          </p:nvPr>
        </p:nvSpPr>
        <p:spPr/>
        <p:txBody>
          <a:bodyPr/>
          <a:lstStyle/>
          <a:p>
            <a:fld id="{3641945D-52C2-420B-8A9C-9B562A225311}" type="slidenum">
              <a:rPr lang="en-US" smtClean="0"/>
              <a:pPr/>
              <a:t>11</a:t>
            </a:fld>
            <a:endParaRPr lang="en-US"/>
          </a:p>
        </p:txBody>
      </p:sp>
    </p:spTree>
    <p:extLst>
      <p:ext uri="{BB962C8B-B14F-4D97-AF65-F5344CB8AC3E}">
        <p14:creationId xmlns:p14="http://schemas.microsoft.com/office/powerpoint/2010/main" val="2605129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a:solidFill>
            <a:schemeClr val="bg2">
              <a:lumMod val="75000"/>
            </a:schemeClr>
          </a:solidFill>
        </p:spPr>
        <p:txBody>
          <a:bodyPr>
            <a:noAutofit/>
          </a:bodyPr>
          <a:lstStyle/>
          <a:p>
            <a:pPr algn="ctr"/>
            <a:r>
              <a:rPr lang="en-US" sz="3600" dirty="0">
                <a:solidFill>
                  <a:srgbClr val="002060"/>
                </a:solidFill>
              </a:rPr>
              <a:t>Short History of Programming Languages</a:t>
            </a:r>
          </a:p>
        </p:txBody>
      </p:sp>
      <p:sp>
        <p:nvSpPr>
          <p:cNvPr id="3" name="Content Placeholder 2"/>
          <p:cNvSpPr>
            <a:spLocks noGrp="1"/>
          </p:cNvSpPr>
          <p:nvPr>
            <p:ph idx="1"/>
          </p:nvPr>
        </p:nvSpPr>
        <p:spPr>
          <a:xfrm>
            <a:off x="457200" y="762000"/>
            <a:ext cx="8229600" cy="5638800"/>
          </a:xfrm>
        </p:spPr>
        <p:txBody>
          <a:bodyPr>
            <a:noAutofit/>
          </a:bodyPr>
          <a:lstStyle/>
          <a:p>
            <a:pPr lvl="2" algn="just">
              <a:buFont typeface="Wingdings" panose="05000000000000000000" pitchFamily="2" charset="2"/>
              <a:buChar char="§"/>
            </a:pPr>
            <a:r>
              <a:rPr lang="en-US" sz="2000" b="1" dirty="0"/>
              <a:t>Embedded-system environments:</a:t>
            </a:r>
            <a:r>
              <a:rPr lang="en-US" sz="2000" dirty="0"/>
              <a:t> A computer system that is used to control part of a larger system such as an industrial plant, an aircraft, an automobile etc.</a:t>
            </a:r>
          </a:p>
          <a:p>
            <a:pPr lvl="2" algn="just">
              <a:buFont typeface="Wingdings" panose="05000000000000000000" pitchFamily="2" charset="2"/>
              <a:buChar char="§"/>
            </a:pPr>
            <a:r>
              <a:rPr lang="en-US" sz="2000" b="1" dirty="0"/>
              <a:t>Effects on language design for personal computers: </a:t>
            </a:r>
            <a:r>
              <a:rPr lang="en-US" sz="2000" dirty="0"/>
              <a:t>With the advent of user interfaces such as windows, developing languages with good interactive graphics becomes of primary importance; Object-oriented programming is a natural model for this environment.</a:t>
            </a:r>
          </a:p>
          <a:p>
            <a:pPr lvl="2" algn="just">
              <a:buFont typeface="Wingdings" panose="05000000000000000000" pitchFamily="2" charset="2"/>
              <a:buChar char="§"/>
            </a:pPr>
            <a:r>
              <a:rPr lang="en-US" sz="2000" b="1" dirty="0"/>
              <a:t>Effects on language design for embedded systems:</a:t>
            </a:r>
            <a:r>
              <a:rPr lang="en-US" sz="2000" dirty="0"/>
              <a:t> Programs written for embedded systems often operate without an underlying operating system and without the usual environment of files and I/O devices. The program must interact directly with nonstandard I/O devices. Error handling is of particular importance. Embedded systems almost always operate in real time. An embedded computer system is often a distributed system composed of more than one computer and program is usually composed of a set of tasks that operate concurrently.</a:t>
            </a:r>
          </a:p>
        </p:txBody>
      </p:sp>
      <p:sp>
        <p:nvSpPr>
          <p:cNvPr id="4" name="Slide Number Placeholder 3">
            <a:extLst>
              <a:ext uri="{FF2B5EF4-FFF2-40B4-BE49-F238E27FC236}">
                <a16:creationId xmlns:a16="http://schemas.microsoft.com/office/drawing/2014/main" id="{252860AB-D5B9-4C01-A295-741540CA7D19}"/>
              </a:ext>
            </a:extLst>
          </p:cNvPr>
          <p:cNvSpPr>
            <a:spLocks noGrp="1"/>
          </p:cNvSpPr>
          <p:nvPr>
            <p:ph type="sldNum" sz="quarter" idx="12"/>
          </p:nvPr>
        </p:nvSpPr>
        <p:spPr/>
        <p:txBody>
          <a:bodyPr/>
          <a:lstStyle/>
          <a:p>
            <a:fld id="{3641945D-52C2-420B-8A9C-9B562A225311}" type="slidenum">
              <a:rPr lang="en-US" smtClean="0"/>
              <a:pPr/>
              <a:t>12</a:t>
            </a:fld>
            <a:endParaRPr lang="en-US"/>
          </a:p>
        </p:txBody>
      </p:sp>
    </p:spTree>
    <p:extLst>
      <p:ext uri="{BB962C8B-B14F-4D97-AF65-F5344CB8AC3E}">
        <p14:creationId xmlns:p14="http://schemas.microsoft.com/office/powerpoint/2010/main" val="1385948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a:solidFill>
            <a:schemeClr val="bg2">
              <a:lumMod val="75000"/>
            </a:schemeClr>
          </a:solidFill>
        </p:spPr>
        <p:txBody>
          <a:bodyPr>
            <a:noAutofit/>
          </a:bodyPr>
          <a:lstStyle/>
          <a:p>
            <a:pPr algn="ctr"/>
            <a:r>
              <a:rPr lang="en-US" sz="3600" dirty="0">
                <a:solidFill>
                  <a:srgbClr val="002060"/>
                </a:solidFill>
              </a:rPr>
              <a:t>Short History of Programming Languages</a:t>
            </a:r>
          </a:p>
        </p:txBody>
      </p:sp>
      <p:sp>
        <p:nvSpPr>
          <p:cNvPr id="3" name="Content Placeholder 2"/>
          <p:cNvSpPr>
            <a:spLocks noGrp="1"/>
          </p:cNvSpPr>
          <p:nvPr>
            <p:ph idx="1"/>
          </p:nvPr>
        </p:nvSpPr>
        <p:spPr>
          <a:xfrm>
            <a:off x="457200" y="762000"/>
            <a:ext cx="8229600" cy="5638800"/>
          </a:xfrm>
        </p:spPr>
        <p:txBody>
          <a:bodyPr>
            <a:noAutofit/>
          </a:bodyPr>
          <a:lstStyle/>
          <a:p>
            <a:pPr lvl="1" algn="just">
              <a:buFont typeface="Courier New" panose="02070309020205020404" pitchFamily="49" charset="0"/>
              <a:buChar char="o"/>
            </a:pPr>
            <a:r>
              <a:rPr lang="en-US" sz="2200" b="1" dirty="0"/>
              <a:t>Networking Era:</a:t>
            </a:r>
          </a:p>
          <a:p>
            <a:pPr lvl="2" algn="just">
              <a:buFont typeface="Wingdings" panose="05000000000000000000" pitchFamily="2" charset="2"/>
              <a:buChar char="§"/>
            </a:pPr>
            <a:r>
              <a:rPr lang="en-US" sz="2000" b="1" dirty="0"/>
              <a:t>Distributed Computing: </a:t>
            </a:r>
            <a:r>
              <a:rPr lang="en-US" dirty="0"/>
              <a:t>Distributed computing is a model in which components of a software system are shared among multiple computers or nodes. Even though the software components may be spread out across multiple computers in multiple locations, they're run as one system.</a:t>
            </a:r>
          </a:p>
          <a:p>
            <a:pPr lvl="2" algn="just">
              <a:buFont typeface="Wingdings" panose="05000000000000000000" pitchFamily="2" charset="2"/>
              <a:buChar char="§"/>
            </a:pPr>
            <a:r>
              <a:rPr lang="en-US" sz="2000" b="1" dirty="0"/>
              <a:t>Internet: </a:t>
            </a:r>
            <a:r>
              <a:rPr lang="en-US" dirty="0"/>
              <a:t>A global computer network providing a variety of information and communication facilities, consisting of interconnected networks using standardized communication protocols.</a:t>
            </a:r>
          </a:p>
          <a:p>
            <a:pPr lvl="2" algn="just">
              <a:buFont typeface="Wingdings" panose="05000000000000000000" pitchFamily="2" charset="2"/>
              <a:buChar char="§"/>
            </a:pPr>
            <a:r>
              <a:rPr lang="en-US" sz="2000" b="1" dirty="0"/>
              <a:t>Effects on language design:</a:t>
            </a:r>
            <a:r>
              <a:rPr lang="en-US" sz="2000" dirty="0"/>
              <a:t> Requires the use of languages that allow interaction between the client and server computers. Use of client and server side languages to design Web pages. Use of languages to develop email user agent programs.</a:t>
            </a:r>
          </a:p>
        </p:txBody>
      </p:sp>
      <p:sp>
        <p:nvSpPr>
          <p:cNvPr id="4" name="Slide Number Placeholder 3">
            <a:extLst>
              <a:ext uri="{FF2B5EF4-FFF2-40B4-BE49-F238E27FC236}">
                <a16:creationId xmlns:a16="http://schemas.microsoft.com/office/drawing/2014/main" id="{252860AB-D5B9-4C01-A295-741540CA7D19}"/>
              </a:ext>
            </a:extLst>
          </p:cNvPr>
          <p:cNvSpPr>
            <a:spLocks noGrp="1"/>
          </p:cNvSpPr>
          <p:nvPr>
            <p:ph type="sldNum" sz="quarter" idx="12"/>
          </p:nvPr>
        </p:nvSpPr>
        <p:spPr/>
        <p:txBody>
          <a:bodyPr/>
          <a:lstStyle/>
          <a:p>
            <a:fld id="{3641945D-52C2-420B-8A9C-9B562A225311}" type="slidenum">
              <a:rPr lang="en-US" smtClean="0"/>
              <a:pPr/>
              <a:t>13</a:t>
            </a:fld>
            <a:endParaRPr lang="en-US"/>
          </a:p>
        </p:txBody>
      </p:sp>
    </p:spTree>
    <p:extLst>
      <p:ext uri="{BB962C8B-B14F-4D97-AF65-F5344CB8AC3E}">
        <p14:creationId xmlns:p14="http://schemas.microsoft.com/office/powerpoint/2010/main" val="608523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a:solidFill>
            <a:schemeClr val="bg2">
              <a:lumMod val="75000"/>
            </a:schemeClr>
          </a:solidFill>
        </p:spPr>
        <p:txBody>
          <a:bodyPr>
            <a:noAutofit/>
          </a:bodyPr>
          <a:lstStyle/>
          <a:p>
            <a:pPr algn="ctr"/>
            <a:r>
              <a:rPr lang="en-US" sz="3600" dirty="0">
                <a:solidFill>
                  <a:srgbClr val="002060"/>
                </a:solidFill>
              </a:rPr>
              <a:t>Short History of Programming Languages</a:t>
            </a:r>
          </a:p>
        </p:txBody>
      </p:sp>
      <p:sp>
        <p:nvSpPr>
          <p:cNvPr id="3" name="Content Placeholder 2"/>
          <p:cNvSpPr>
            <a:spLocks noGrp="1"/>
          </p:cNvSpPr>
          <p:nvPr>
            <p:ph idx="1"/>
          </p:nvPr>
        </p:nvSpPr>
        <p:spPr>
          <a:xfrm>
            <a:off x="457200" y="762000"/>
            <a:ext cx="8229600" cy="1219200"/>
          </a:xfrm>
        </p:spPr>
        <p:txBody>
          <a:bodyPr>
            <a:noAutofit/>
          </a:bodyPr>
          <a:lstStyle/>
          <a:p>
            <a:pPr algn="just"/>
            <a:r>
              <a:rPr lang="en-US" sz="2400" b="1" dirty="0"/>
              <a:t>Application Domains:</a:t>
            </a:r>
          </a:p>
          <a:p>
            <a:pPr lvl="1" algn="just">
              <a:buFont typeface="Courier New" panose="02070309020205020404" pitchFamily="49" charset="0"/>
              <a:buChar char="o"/>
            </a:pPr>
            <a:r>
              <a:rPr lang="en-US" sz="2200" dirty="0"/>
              <a:t>The appropriate language to use often depends on the application domain for the problem to be solved.</a:t>
            </a:r>
          </a:p>
        </p:txBody>
      </p:sp>
      <p:sp>
        <p:nvSpPr>
          <p:cNvPr id="4" name="Slide Number Placeholder 3">
            <a:extLst>
              <a:ext uri="{FF2B5EF4-FFF2-40B4-BE49-F238E27FC236}">
                <a16:creationId xmlns:a16="http://schemas.microsoft.com/office/drawing/2014/main" id="{252860AB-D5B9-4C01-A295-741540CA7D19}"/>
              </a:ext>
            </a:extLst>
          </p:cNvPr>
          <p:cNvSpPr>
            <a:spLocks noGrp="1"/>
          </p:cNvSpPr>
          <p:nvPr>
            <p:ph type="sldNum" sz="quarter" idx="12"/>
          </p:nvPr>
        </p:nvSpPr>
        <p:spPr/>
        <p:txBody>
          <a:bodyPr/>
          <a:lstStyle/>
          <a:p>
            <a:fld id="{3641945D-52C2-420B-8A9C-9B562A225311}" type="slidenum">
              <a:rPr lang="en-US" smtClean="0"/>
              <a:pPr/>
              <a:t>14</a:t>
            </a:fld>
            <a:endParaRPr lang="en-US"/>
          </a:p>
        </p:txBody>
      </p:sp>
      <p:pic>
        <p:nvPicPr>
          <p:cNvPr id="6" name="Picture 5">
            <a:extLst>
              <a:ext uri="{FF2B5EF4-FFF2-40B4-BE49-F238E27FC236}">
                <a16:creationId xmlns:a16="http://schemas.microsoft.com/office/drawing/2014/main" id="{AC969311-AD8D-438F-8AA5-B42DEE9BD678}"/>
              </a:ext>
            </a:extLst>
          </p:cNvPr>
          <p:cNvPicPr>
            <a:picLocks noChangeAspect="1"/>
          </p:cNvPicPr>
          <p:nvPr/>
        </p:nvPicPr>
        <p:blipFill>
          <a:blip r:embed="rId3"/>
          <a:stretch>
            <a:fillRect/>
          </a:stretch>
        </p:blipFill>
        <p:spPr>
          <a:xfrm>
            <a:off x="485775" y="1905000"/>
            <a:ext cx="8172450" cy="4572000"/>
          </a:xfrm>
          <a:prstGeom prst="rect">
            <a:avLst/>
          </a:prstGeom>
        </p:spPr>
      </p:pic>
    </p:spTree>
    <p:extLst>
      <p:ext uri="{BB962C8B-B14F-4D97-AF65-F5344CB8AC3E}">
        <p14:creationId xmlns:p14="http://schemas.microsoft.com/office/powerpoint/2010/main" val="4134338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a:solidFill>
            <a:schemeClr val="bg2">
              <a:lumMod val="75000"/>
            </a:schemeClr>
          </a:solidFill>
        </p:spPr>
        <p:txBody>
          <a:bodyPr>
            <a:noAutofit/>
          </a:bodyPr>
          <a:lstStyle/>
          <a:p>
            <a:pPr algn="ctr"/>
            <a:r>
              <a:rPr lang="en-US" sz="3600" dirty="0">
                <a:solidFill>
                  <a:srgbClr val="002060"/>
                </a:solidFill>
              </a:rPr>
              <a:t>Attributes of a Good Language</a:t>
            </a:r>
          </a:p>
        </p:txBody>
      </p:sp>
      <p:sp>
        <p:nvSpPr>
          <p:cNvPr id="3" name="Content Placeholder 2"/>
          <p:cNvSpPr>
            <a:spLocks noGrp="1"/>
          </p:cNvSpPr>
          <p:nvPr>
            <p:ph idx="1"/>
          </p:nvPr>
        </p:nvSpPr>
        <p:spPr>
          <a:xfrm>
            <a:off x="457200" y="762000"/>
            <a:ext cx="8229600" cy="5594350"/>
          </a:xfrm>
        </p:spPr>
        <p:txBody>
          <a:bodyPr>
            <a:noAutofit/>
          </a:bodyPr>
          <a:lstStyle/>
          <a:p>
            <a:pPr algn="just"/>
            <a:r>
              <a:rPr lang="en-US" sz="2400" b="1" dirty="0"/>
              <a:t>Clarity, simplicity, and unity:</a:t>
            </a:r>
          </a:p>
          <a:p>
            <a:pPr lvl="1" algn="just">
              <a:buFont typeface="Courier New" panose="02070309020205020404" pitchFamily="49" charset="0"/>
              <a:buChar char="o"/>
            </a:pPr>
            <a:r>
              <a:rPr lang="en-US" sz="2200" dirty="0"/>
              <a:t>A language should provide a clear, simple, and unified set of concepts that can be used as primitives in implementing algorithms.</a:t>
            </a:r>
          </a:p>
          <a:p>
            <a:pPr lvl="1" algn="just">
              <a:buFont typeface="Courier New" panose="02070309020205020404" pitchFamily="49" charset="0"/>
              <a:buChar char="o"/>
            </a:pPr>
            <a:r>
              <a:rPr lang="en-US" sz="2200" dirty="0"/>
              <a:t>The syntax of a language affect the ease with which a program may be written, tested, and later understood and modified.</a:t>
            </a:r>
          </a:p>
          <a:p>
            <a:pPr algn="just"/>
            <a:r>
              <a:rPr lang="en-US" sz="2400" b="1" dirty="0"/>
              <a:t>Orthogonality:</a:t>
            </a:r>
          </a:p>
          <a:p>
            <a:pPr lvl="1" algn="just">
              <a:buFont typeface="Courier New" panose="02070309020205020404" pitchFamily="49" charset="0"/>
              <a:buChar char="o"/>
            </a:pPr>
            <a:r>
              <a:rPr lang="en-US" sz="2200" dirty="0"/>
              <a:t>Orthogonality refers to the attribute of being able to combine various features of a language in all possible combinations, with every combination being meaningful. For example, expression and conditional statements  are orthogonal if any expression can be evaluated within a conditional statement.</a:t>
            </a:r>
          </a:p>
          <a:p>
            <a:pPr lvl="1" algn="just">
              <a:buFont typeface="Courier New" panose="02070309020205020404" pitchFamily="49" charset="0"/>
              <a:buChar char="o"/>
            </a:pPr>
            <a:r>
              <a:rPr lang="en-US" sz="2200" dirty="0"/>
              <a:t>Orthogonal languages are easier to learn and programs are easier to write.</a:t>
            </a:r>
          </a:p>
        </p:txBody>
      </p:sp>
      <p:sp>
        <p:nvSpPr>
          <p:cNvPr id="4" name="Slide Number Placeholder 3">
            <a:extLst>
              <a:ext uri="{FF2B5EF4-FFF2-40B4-BE49-F238E27FC236}">
                <a16:creationId xmlns:a16="http://schemas.microsoft.com/office/drawing/2014/main" id="{252860AB-D5B9-4C01-A295-741540CA7D19}"/>
              </a:ext>
            </a:extLst>
          </p:cNvPr>
          <p:cNvSpPr>
            <a:spLocks noGrp="1"/>
          </p:cNvSpPr>
          <p:nvPr>
            <p:ph type="sldNum" sz="quarter" idx="12"/>
          </p:nvPr>
        </p:nvSpPr>
        <p:spPr/>
        <p:txBody>
          <a:bodyPr/>
          <a:lstStyle/>
          <a:p>
            <a:fld id="{3641945D-52C2-420B-8A9C-9B562A225311}" type="slidenum">
              <a:rPr lang="en-US" smtClean="0"/>
              <a:pPr/>
              <a:t>15</a:t>
            </a:fld>
            <a:endParaRPr lang="en-US"/>
          </a:p>
        </p:txBody>
      </p:sp>
    </p:spTree>
    <p:extLst>
      <p:ext uri="{BB962C8B-B14F-4D97-AF65-F5344CB8AC3E}">
        <p14:creationId xmlns:p14="http://schemas.microsoft.com/office/powerpoint/2010/main" val="40257281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a:solidFill>
            <a:schemeClr val="bg2">
              <a:lumMod val="75000"/>
            </a:schemeClr>
          </a:solidFill>
        </p:spPr>
        <p:txBody>
          <a:bodyPr>
            <a:noAutofit/>
          </a:bodyPr>
          <a:lstStyle/>
          <a:p>
            <a:pPr algn="ctr"/>
            <a:r>
              <a:rPr lang="en-US" sz="3600" dirty="0">
                <a:solidFill>
                  <a:srgbClr val="002060"/>
                </a:solidFill>
              </a:rPr>
              <a:t>Attributes of a Good Language</a:t>
            </a:r>
          </a:p>
        </p:txBody>
      </p:sp>
      <p:sp>
        <p:nvSpPr>
          <p:cNvPr id="3" name="Content Placeholder 2"/>
          <p:cNvSpPr>
            <a:spLocks noGrp="1"/>
          </p:cNvSpPr>
          <p:nvPr>
            <p:ph idx="1"/>
          </p:nvPr>
        </p:nvSpPr>
        <p:spPr>
          <a:xfrm>
            <a:off x="457200" y="762000"/>
            <a:ext cx="8229600" cy="5594350"/>
          </a:xfrm>
        </p:spPr>
        <p:txBody>
          <a:bodyPr>
            <a:noAutofit/>
          </a:bodyPr>
          <a:lstStyle/>
          <a:p>
            <a:pPr algn="just"/>
            <a:r>
              <a:rPr lang="en-US" sz="2400" b="1" dirty="0"/>
              <a:t>Naturalness for the application:</a:t>
            </a:r>
          </a:p>
          <a:p>
            <a:pPr lvl="1" algn="just">
              <a:buFont typeface="Courier New" panose="02070309020205020404" pitchFamily="49" charset="0"/>
              <a:buChar char="o"/>
            </a:pPr>
            <a:r>
              <a:rPr lang="en-US" sz="2100" dirty="0"/>
              <a:t>It should be possible to translate algorithms directly into appropriate program statements.</a:t>
            </a:r>
          </a:p>
          <a:p>
            <a:pPr lvl="1" algn="just">
              <a:buFont typeface="Courier New" panose="02070309020205020404" pitchFamily="49" charset="0"/>
              <a:buChar char="o"/>
            </a:pPr>
            <a:r>
              <a:rPr lang="en-US" sz="2100"/>
              <a:t>Languages </a:t>
            </a:r>
            <a:r>
              <a:rPr lang="en-US" sz="2100" dirty="0"/>
              <a:t>should provide appropriate data structures, operations, control structures, and a natural syntax for the problem to be solved.</a:t>
            </a:r>
          </a:p>
          <a:p>
            <a:pPr lvl="1" algn="just">
              <a:buFont typeface="Courier New" panose="02070309020205020404" pitchFamily="49" charset="0"/>
              <a:buChar char="o"/>
            </a:pPr>
            <a:r>
              <a:rPr lang="en-US" sz="2100" dirty="0"/>
              <a:t>Naturalness simplify the creation of programs in particular area. For example, Prolog is used for deductive properties and C++ is used for object-oriented properties.</a:t>
            </a:r>
          </a:p>
          <a:p>
            <a:pPr algn="just"/>
            <a:r>
              <a:rPr lang="en-US" sz="2400" b="1" dirty="0"/>
              <a:t>Support for abstraction:</a:t>
            </a:r>
          </a:p>
          <a:p>
            <a:pPr lvl="1" algn="just">
              <a:buFont typeface="Courier New" panose="02070309020205020404" pitchFamily="49" charset="0"/>
              <a:buChar char="o"/>
            </a:pPr>
            <a:r>
              <a:rPr lang="en-US" sz="2100" dirty="0"/>
              <a:t>Languages should allow data structures, data types, and operations to be defined and maintained as self-contained abstractions.</a:t>
            </a:r>
          </a:p>
          <a:p>
            <a:pPr lvl="1" algn="just">
              <a:buFont typeface="Courier New" panose="02070309020205020404" pitchFamily="49" charset="0"/>
              <a:buChar char="o"/>
            </a:pPr>
            <a:r>
              <a:rPr lang="en-US" sz="2100" dirty="0"/>
              <a:t>The programmer may use them in other parts of the program knowing only their abstract properties without concern for the details of the implementation.</a:t>
            </a:r>
          </a:p>
        </p:txBody>
      </p:sp>
      <p:sp>
        <p:nvSpPr>
          <p:cNvPr id="4" name="Slide Number Placeholder 3">
            <a:extLst>
              <a:ext uri="{FF2B5EF4-FFF2-40B4-BE49-F238E27FC236}">
                <a16:creationId xmlns:a16="http://schemas.microsoft.com/office/drawing/2014/main" id="{252860AB-D5B9-4C01-A295-741540CA7D19}"/>
              </a:ext>
            </a:extLst>
          </p:cNvPr>
          <p:cNvSpPr>
            <a:spLocks noGrp="1"/>
          </p:cNvSpPr>
          <p:nvPr>
            <p:ph type="sldNum" sz="quarter" idx="12"/>
          </p:nvPr>
        </p:nvSpPr>
        <p:spPr/>
        <p:txBody>
          <a:bodyPr/>
          <a:lstStyle/>
          <a:p>
            <a:fld id="{3641945D-52C2-420B-8A9C-9B562A225311}" type="slidenum">
              <a:rPr lang="en-US" smtClean="0"/>
              <a:pPr/>
              <a:t>16</a:t>
            </a:fld>
            <a:endParaRPr lang="en-US"/>
          </a:p>
        </p:txBody>
      </p:sp>
    </p:spTree>
    <p:extLst>
      <p:ext uri="{BB962C8B-B14F-4D97-AF65-F5344CB8AC3E}">
        <p14:creationId xmlns:p14="http://schemas.microsoft.com/office/powerpoint/2010/main" val="24552488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a:solidFill>
            <a:schemeClr val="bg2">
              <a:lumMod val="75000"/>
            </a:schemeClr>
          </a:solidFill>
        </p:spPr>
        <p:txBody>
          <a:bodyPr>
            <a:noAutofit/>
          </a:bodyPr>
          <a:lstStyle/>
          <a:p>
            <a:pPr algn="ctr"/>
            <a:r>
              <a:rPr lang="en-US" sz="3600" dirty="0">
                <a:solidFill>
                  <a:srgbClr val="002060"/>
                </a:solidFill>
              </a:rPr>
              <a:t>Attributes of a Good Language</a:t>
            </a:r>
          </a:p>
        </p:txBody>
      </p:sp>
      <p:sp>
        <p:nvSpPr>
          <p:cNvPr id="3" name="Content Placeholder 2"/>
          <p:cNvSpPr>
            <a:spLocks noGrp="1"/>
          </p:cNvSpPr>
          <p:nvPr>
            <p:ph idx="1"/>
          </p:nvPr>
        </p:nvSpPr>
        <p:spPr>
          <a:xfrm>
            <a:off x="457200" y="762000"/>
            <a:ext cx="8229600" cy="5594350"/>
          </a:xfrm>
        </p:spPr>
        <p:txBody>
          <a:bodyPr>
            <a:noAutofit/>
          </a:bodyPr>
          <a:lstStyle/>
          <a:p>
            <a:pPr algn="just"/>
            <a:r>
              <a:rPr lang="en-US" sz="2400" b="1" dirty="0"/>
              <a:t>Ease of program verification:</a:t>
            </a:r>
          </a:p>
          <a:p>
            <a:pPr lvl="1" algn="just">
              <a:buFont typeface="Courier New" panose="02070309020205020404" pitchFamily="49" charset="0"/>
              <a:buChar char="o"/>
            </a:pPr>
            <a:r>
              <a:rPr lang="en-US" sz="2200" dirty="0"/>
              <a:t>There are many techniques for verifying that a program correctly performs its required function, such as, formal verification method, desk checking, executing, and so on.</a:t>
            </a:r>
          </a:p>
          <a:p>
            <a:pPr lvl="1" algn="just">
              <a:buFont typeface="Courier New" panose="02070309020205020404" pitchFamily="49" charset="0"/>
              <a:buChar char="o"/>
            </a:pPr>
            <a:r>
              <a:rPr lang="en-US" sz="2200" dirty="0"/>
              <a:t>A language that makes program verification difficult may be far more troublesome to use than one that supports and simplifies verification.</a:t>
            </a:r>
          </a:p>
          <a:p>
            <a:pPr lvl="1" algn="just">
              <a:buFont typeface="Courier New" panose="02070309020205020404" pitchFamily="49" charset="0"/>
              <a:buChar char="o"/>
            </a:pPr>
            <a:r>
              <a:rPr lang="en-US" sz="2200" dirty="0"/>
              <a:t>Simplicity of semantic and syntactic structure is a primary aspect that  tends to simply program verification.</a:t>
            </a:r>
          </a:p>
          <a:p>
            <a:pPr algn="just"/>
            <a:r>
              <a:rPr lang="en-US" sz="2400" b="1" dirty="0"/>
              <a:t>Programming environment:</a:t>
            </a:r>
          </a:p>
          <a:p>
            <a:pPr lvl="1" algn="just">
              <a:buFont typeface="Courier New" panose="02070309020205020404" pitchFamily="49" charset="0"/>
              <a:buChar char="o"/>
            </a:pPr>
            <a:r>
              <a:rPr lang="en-US" sz="2200" dirty="0"/>
              <a:t>The presence of an appropriate programming environment may make a technically weak language easier to work with.</a:t>
            </a:r>
          </a:p>
          <a:p>
            <a:pPr lvl="1" algn="just">
              <a:buFont typeface="Courier New" panose="02070309020205020404" pitchFamily="49" charset="0"/>
              <a:buChar char="o"/>
            </a:pPr>
            <a:r>
              <a:rPr lang="en-US" sz="2200" dirty="0"/>
              <a:t>A long list of factors, such as, language editors,  language debugging facilities, versioning features etc., might be included as part of the programming environments.</a:t>
            </a:r>
          </a:p>
        </p:txBody>
      </p:sp>
      <p:sp>
        <p:nvSpPr>
          <p:cNvPr id="4" name="Slide Number Placeholder 3">
            <a:extLst>
              <a:ext uri="{FF2B5EF4-FFF2-40B4-BE49-F238E27FC236}">
                <a16:creationId xmlns:a16="http://schemas.microsoft.com/office/drawing/2014/main" id="{252860AB-D5B9-4C01-A295-741540CA7D19}"/>
              </a:ext>
            </a:extLst>
          </p:cNvPr>
          <p:cNvSpPr>
            <a:spLocks noGrp="1"/>
          </p:cNvSpPr>
          <p:nvPr>
            <p:ph type="sldNum" sz="quarter" idx="12"/>
          </p:nvPr>
        </p:nvSpPr>
        <p:spPr/>
        <p:txBody>
          <a:bodyPr/>
          <a:lstStyle/>
          <a:p>
            <a:fld id="{3641945D-52C2-420B-8A9C-9B562A225311}" type="slidenum">
              <a:rPr lang="en-US" smtClean="0"/>
              <a:pPr/>
              <a:t>17</a:t>
            </a:fld>
            <a:endParaRPr lang="en-US"/>
          </a:p>
        </p:txBody>
      </p:sp>
    </p:spTree>
    <p:extLst>
      <p:ext uri="{BB962C8B-B14F-4D97-AF65-F5344CB8AC3E}">
        <p14:creationId xmlns:p14="http://schemas.microsoft.com/office/powerpoint/2010/main" val="3412056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a:solidFill>
            <a:schemeClr val="bg2">
              <a:lumMod val="75000"/>
            </a:schemeClr>
          </a:solidFill>
        </p:spPr>
        <p:txBody>
          <a:bodyPr>
            <a:noAutofit/>
          </a:bodyPr>
          <a:lstStyle/>
          <a:p>
            <a:pPr algn="ctr"/>
            <a:r>
              <a:rPr lang="en-US" sz="3600" dirty="0">
                <a:solidFill>
                  <a:srgbClr val="002060"/>
                </a:solidFill>
              </a:rPr>
              <a:t>Attributes of a Good Language</a:t>
            </a:r>
          </a:p>
        </p:txBody>
      </p:sp>
      <p:sp>
        <p:nvSpPr>
          <p:cNvPr id="3" name="Content Placeholder 2"/>
          <p:cNvSpPr>
            <a:spLocks noGrp="1"/>
          </p:cNvSpPr>
          <p:nvPr>
            <p:ph idx="1"/>
          </p:nvPr>
        </p:nvSpPr>
        <p:spPr>
          <a:xfrm>
            <a:off x="457200" y="762000"/>
            <a:ext cx="8229600" cy="5594350"/>
          </a:xfrm>
        </p:spPr>
        <p:txBody>
          <a:bodyPr>
            <a:noAutofit/>
          </a:bodyPr>
          <a:lstStyle/>
          <a:p>
            <a:pPr algn="just"/>
            <a:r>
              <a:rPr lang="en-US" sz="2400" b="1" dirty="0"/>
              <a:t>Portability of programs:</a:t>
            </a:r>
          </a:p>
          <a:p>
            <a:pPr lvl="1" algn="just">
              <a:buFont typeface="Courier New" panose="02070309020205020404" pitchFamily="49" charset="0"/>
              <a:buChar char="o"/>
            </a:pPr>
            <a:r>
              <a:rPr lang="en-US" sz="2200" dirty="0"/>
              <a:t>One important criterion for many programming projects is the </a:t>
            </a:r>
            <a:r>
              <a:rPr lang="en-US" sz="2200" b="1" i="1" dirty="0"/>
              <a:t>transportability</a:t>
            </a:r>
            <a:r>
              <a:rPr lang="en-US" sz="2200" dirty="0"/>
              <a:t> of the resulting programs from the computer on which they are developed to other computer systems.</a:t>
            </a:r>
          </a:p>
          <a:p>
            <a:pPr lvl="1" algn="just">
              <a:buFont typeface="Courier New" panose="02070309020205020404" pitchFamily="49" charset="0"/>
              <a:buChar char="o"/>
            </a:pPr>
            <a:r>
              <a:rPr lang="en-US" sz="2200" dirty="0"/>
              <a:t>A language that is widely available and whose definition is independent of the features of a particular machine forms a useful base for the production of transportable programs.</a:t>
            </a:r>
          </a:p>
          <a:p>
            <a:pPr algn="just"/>
            <a:r>
              <a:rPr lang="en-US" sz="2400" b="1" dirty="0"/>
              <a:t>Cost of use:</a:t>
            </a:r>
          </a:p>
          <a:p>
            <a:pPr lvl="1" algn="just">
              <a:buFont typeface="Courier New" panose="02070309020205020404" pitchFamily="49" charset="0"/>
              <a:buChar char="o"/>
            </a:pPr>
            <a:r>
              <a:rPr lang="en-US" sz="2200" b="1" i="1" dirty="0"/>
              <a:t>Cost of program execution</a:t>
            </a:r>
            <a:r>
              <a:rPr lang="en-US" sz="2200" dirty="0"/>
              <a:t> – Cost of program execution is of primary importance for large production programs that will be executed repeatedly.</a:t>
            </a:r>
          </a:p>
          <a:p>
            <a:pPr lvl="1" algn="just">
              <a:buFont typeface="Courier New" panose="02070309020205020404" pitchFamily="49" charset="0"/>
              <a:buChar char="o"/>
            </a:pPr>
            <a:r>
              <a:rPr lang="en-US" sz="2200" b="1" i="1" dirty="0"/>
              <a:t>Cost of program translation</a:t>
            </a:r>
            <a:r>
              <a:rPr lang="en-US" sz="2200" dirty="0"/>
              <a:t> – It is important to have a fast and efficient compiler rather than a compiler that produces optimized executable code.</a:t>
            </a:r>
          </a:p>
          <a:p>
            <a:pPr lvl="1" algn="just">
              <a:buFont typeface="Courier New" panose="02070309020205020404" pitchFamily="49" charset="0"/>
              <a:buChar char="o"/>
            </a:pPr>
            <a:endParaRPr lang="en-US" sz="2200" dirty="0"/>
          </a:p>
          <a:p>
            <a:pPr lvl="1" algn="just">
              <a:buFont typeface="Courier New" panose="02070309020205020404" pitchFamily="49" charset="0"/>
              <a:buChar char="o"/>
            </a:pPr>
            <a:endParaRPr lang="en-US" sz="2200" dirty="0"/>
          </a:p>
          <a:p>
            <a:pPr lvl="1" algn="just">
              <a:buFont typeface="Courier New" panose="02070309020205020404" pitchFamily="49" charset="0"/>
              <a:buChar char="o"/>
            </a:pPr>
            <a:endParaRPr lang="en-US" sz="2200" dirty="0"/>
          </a:p>
          <a:p>
            <a:pPr lvl="1" algn="just">
              <a:buFont typeface="Courier New" panose="02070309020205020404" pitchFamily="49" charset="0"/>
              <a:buChar char="o"/>
            </a:pPr>
            <a:endParaRPr lang="en-US" sz="2200" dirty="0"/>
          </a:p>
        </p:txBody>
      </p:sp>
      <p:sp>
        <p:nvSpPr>
          <p:cNvPr id="4" name="Slide Number Placeholder 3">
            <a:extLst>
              <a:ext uri="{FF2B5EF4-FFF2-40B4-BE49-F238E27FC236}">
                <a16:creationId xmlns:a16="http://schemas.microsoft.com/office/drawing/2014/main" id="{252860AB-D5B9-4C01-A295-741540CA7D19}"/>
              </a:ext>
            </a:extLst>
          </p:cNvPr>
          <p:cNvSpPr>
            <a:spLocks noGrp="1"/>
          </p:cNvSpPr>
          <p:nvPr>
            <p:ph type="sldNum" sz="quarter" idx="12"/>
          </p:nvPr>
        </p:nvSpPr>
        <p:spPr/>
        <p:txBody>
          <a:bodyPr/>
          <a:lstStyle/>
          <a:p>
            <a:fld id="{3641945D-52C2-420B-8A9C-9B562A225311}" type="slidenum">
              <a:rPr lang="en-US" smtClean="0"/>
              <a:pPr/>
              <a:t>18</a:t>
            </a:fld>
            <a:endParaRPr lang="en-US"/>
          </a:p>
        </p:txBody>
      </p:sp>
    </p:spTree>
    <p:extLst>
      <p:ext uri="{BB962C8B-B14F-4D97-AF65-F5344CB8AC3E}">
        <p14:creationId xmlns:p14="http://schemas.microsoft.com/office/powerpoint/2010/main" val="4196114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a:solidFill>
            <a:schemeClr val="bg2">
              <a:lumMod val="75000"/>
            </a:schemeClr>
          </a:solidFill>
        </p:spPr>
        <p:txBody>
          <a:bodyPr>
            <a:noAutofit/>
          </a:bodyPr>
          <a:lstStyle/>
          <a:p>
            <a:pPr algn="ctr"/>
            <a:r>
              <a:rPr lang="en-US" sz="3600" dirty="0">
                <a:solidFill>
                  <a:srgbClr val="002060"/>
                </a:solidFill>
              </a:rPr>
              <a:t>Attributes of a Good Language</a:t>
            </a:r>
          </a:p>
        </p:txBody>
      </p:sp>
      <p:sp>
        <p:nvSpPr>
          <p:cNvPr id="3" name="Content Placeholder 2"/>
          <p:cNvSpPr>
            <a:spLocks noGrp="1"/>
          </p:cNvSpPr>
          <p:nvPr>
            <p:ph idx="1"/>
          </p:nvPr>
        </p:nvSpPr>
        <p:spPr>
          <a:xfrm>
            <a:off x="457200" y="762000"/>
            <a:ext cx="8229600" cy="5594350"/>
          </a:xfrm>
        </p:spPr>
        <p:txBody>
          <a:bodyPr>
            <a:noAutofit/>
          </a:bodyPr>
          <a:lstStyle/>
          <a:p>
            <a:pPr lvl="1" algn="just">
              <a:buFont typeface="Courier New" panose="02070309020205020404" pitchFamily="49" charset="0"/>
              <a:buChar char="o"/>
            </a:pPr>
            <a:r>
              <a:rPr lang="en-US" sz="2200" b="1" i="1" dirty="0"/>
              <a:t>Cost of program creation, testing, and use</a:t>
            </a:r>
            <a:r>
              <a:rPr lang="en-US" sz="2200" dirty="0"/>
              <a:t> – For a certain class of problems, a solution may be designed, coded, tested, modified, and used with a minimum investment of programmer time and energy.</a:t>
            </a:r>
          </a:p>
          <a:p>
            <a:pPr lvl="1" algn="just">
              <a:buFont typeface="Courier New" panose="02070309020205020404" pitchFamily="49" charset="0"/>
              <a:buChar char="o"/>
            </a:pPr>
            <a:r>
              <a:rPr lang="en-US" sz="2200" b="1" i="1" dirty="0"/>
              <a:t>Cost of program maintenance</a:t>
            </a:r>
            <a:r>
              <a:rPr lang="en-US" sz="2200" dirty="0"/>
              <a:t> – A language that makes it easy for a program to be repeatedly modified, repaired, and extended by different programmers over a period of many years may be, in the long run, much less expensive to use than any other.</a:t>
            </a:r>
          </a:p>
        </p:txBody>
      </p:sp>
      <p:sp>
        <p:nvSpPr>
          <p:cNvPr id="4" name="Slide Number Placeholder 3">
            <a:extLst>
              <a:ext uri="{FF2B5EF4-FFF2-40B4-BE49-F238E27FC236}">
                <a16:creationId xmlns:a16="http://schemas.microsoft.com/office/drawing/2014/main" id="{252860AB-D5B9-4C01-A295-741540CA7D19}"/>
              </a:ext>
            </a:extLst>
          </p:cNvPr>
          <p:cNvSpPr>
            <a:spLocks noGrp="1"/>
          </p:cNvSpPr>
          <p:nvPr>
            <p:ph type="sldNum" sz="quarter" idx="12"/>
          </p:nvPr>
        </p:nvSpPr>
        <p:spPr/>
        <p:txBody>
          <a:bodyPr/>
          <a:lstStyle/>
          <a:p>
            <a:fld id="{3641945D-52C2-420B-8A9C-9B562A225311}" type="slidenum">
              <a:rPr lang="en-US" smtClean="0"/>
              <a:pPr/>
              <a:t>19</a:t>
            </a:fld>
            <a:endParaRPr lang="en-US"/>
          </a:p>
        </p:txBody>
      </p:sp>
    </p:spTree>
    <p:extLst>
      <p:ext uri="{BB962C8B-B14F-4D97-AF65-F5344CB8AC3E}">
        <p14:creationId xmlns:p14="http://schemas.microsoft.com/office/powerpoint/2010/main" val="1885203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Why Study Programming Languages?</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dirty="0"/>
              <a:t>Any notation for the description of algorithms and data structures may be termed a programming language. There are six primary reasons for the study of programming languages.</a:t>
            </a:r>
          </a:p>
          <a:p>
            <a:pPr algn="just"/>
            <a:r>
              <a:rPr lang="en-US" sz="2400" b="1" dirty="0"/>
              <a:t>Reason 1 – To improve your ability to develop effective algorithms.</a:t>
            </a:r>
            <a:r>
              <a:rPr lang="en-US" sz="2400" dirty="0"/>
              <a:t> </a:t>
            </a:r>
            <a:r>
              <a:rPr lang="en-US" sz="2200" dirty="0"/>
              <a:t>For example, recursion supports direct implementation of elegant and efficient algorithms.</a:t>
            </a:r>
          </a:p>
          <a:p>
            <a:pPr algn="just"/>
            <a:r>
              <a:rPr lang="en-US" sz="2400" b="1" dirty="0"/>
              <a:t>Reason 2 – To improve your use of your existing programming language.</a:t>
            </a:r>
            <a:r>
              <a:rPr lang="en-US" sz="2400" dirty="0"/>
              <a:t> </a:t>
            </a:r>
            <a:r>
              <a:rPr lang="en-US" sz="2200" dirty="0"/>
              <a:t>By understanding how features in your language are implemented, you greatly increase your ability to write efficient programs.</a:t>
            </a:r>
            <a:r>
              <a:rPr lang="en-US" sz="2400" dirty="0"/>
              <a:t> </a:t>
            </a:r>
          </a:p>
          <a:p>
            <a:pPr algn="just"/>
            <a:r>
              <a:rPr lang="en-US" sz="2400" b="1" dirty="0"/>
              <a:t>Reason 3 – To increase your vocabulary of useful programming constructs.</a:t>
            </a:r>
            <a:r>
              <a:rPr lang="en-US" sz="2400" dirty="0"/>
              <a:t> </a:t>
            </a:r>
            <a:r>
              <a:rPr lang="en-US" sz="2200" dirty="0"/>
              <a:t>By studying the constructs provided by a wide range of languages, a programmer increases his programming vocabulary.</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a:solidFill>
            <a:schemeClr val="bg2">
              <a:lumMod val="75000"/>
            </a:schemeClr>
          </a:solidFill>
        </p:spPr>
        <p:txBody>
          <a:bodyPr>
            <a:noAutofit/>
          </a:bodyPr>
          <a:lstStyle/>
          <a:p>
            <a:pPr algn="ctr"/>
            <a:r>
              <a:rPr lang="en-US" sz="3600" dirty="0">
                <a:solidFill>
                  <a:srgbClr val="002060"/>
                </a:solidFill>
              </a:rPr>
              <a:t>Syntax and Semantics</a:t>
            </a:r>
          </a:p>
        </p:txBody>
      </p:sp>
      <p:sp>
        <p:nvSpPr>
          <p:cNvPr id="3" name="Content Placeholder 2"/>
          <p:cNvSpPr>
            <a:spLocks noGrp="1"/>
          </p:cNvSpPr>
          <p:nvPr>
            <p:ph idx="1"/>
          </p:nvPr>
        </p:nvSpPr>
        <p:spPr>
          <a:xfrm>
            <a:off x="457200" y="762000"/>
            <a:ext cx="8229600" cy="5594350"/>
          </a:xfrm>
        </p:spPr>
        <p:txBody>
          <a:bodyPr>
            <a:noAutofit/>
          </a:bodyPr>
          <a:lstStyle/>
          <a:p>
            <a:pPr algn="just"/>
            <a:r>
              <a:rPr lang="en-US" sz="2400" dirty="0"/>
              <a:t>The </a:t>
            </a:r>
            <a:r>
              <a:rPr lang="en-US" sz="2400" b="1" dirty="0"/>
              <a:t>syntax</a:t>
            </a:r>
            <a:r>
              <a:rPr lang="en-US" sz="2400" dirty="0"/>
              <a:t> of a programming language is what the program looks like. To give rules of syntax for a programming language means to tell how statements, declarations, and other language constructs are written. for example,</a:t>
            </a:r>
          </a:p>
          <a:p>
            <a:pPr marL="914400" indent="0" algn="just">
              <a:buNone/>
            </a:pPr>
            <a:r>
              <a:rPr lang="en-US" sz="2400" dirty="0"/>
              <a:t>int V[10]; is the declaration of 10-element vector, V, of integers and V: array[0..9] of integer; is Pascal declaration.</a:t>
            </a:r>
          </a:p>
          <a:p>
            <a:pPr algn="just"/>
            <a:r>
              <a:rPr lang="en-US" sz="2400" dirty="0"/>
              <a:t>The </a:t>
            </a:r>
            <a:r>
              <a:rPr lang="en-US" sz="2400" b="1" dirty="0"/>
              <a:t>semantics</a:t>
            </a:r>
            <a:r>
              <a:rPr lang="en-US" sz="2400" dirty="0"/>
              <a:t> of a programming language is the meaning given to the various syntactic constructs.</a:t>
            </a:r>
            <a:endParaRPr lang="en-US" sz="2200" dirty="0"/>
          </a:p>
        </p:txBody>
      </p:sp>
      <p:sp>
        <p:nvSpPr>
          <p:cNvPr id="4" name="Slide Number Placeholder 3">
            <a:extLst>
              <a:ext uri="{FF2B5EF4-FFF2-40B4-BE49-F238E27FC236}">
                <a16:creationId xmlns:a16="http://schemas.microsoft.com/office/drawing/2014/main" id="{252860AB-D5B9-4C01-A295-741540CA7D19}"/>
              </a:ext>
            </a:extLst>
          </p:cNvPr>
          <p:cNvSpPr>
            <a:spLocks noGrp="1"/>
          </p:cNvSpPr>
          <p:nvPr>
            <p:ph type="sldNum" sz="quarter" idx="12"/>
          </p:nvPr>
        </p:nvSpPr>
        <p:spPr/>
        <p:txBody>
          <a:bodyPr/>
          <a:lstStyle/>
          <a:p>
            <a:fld id="{3641945D-52C2-420B-8A9C-9B562A225311}" type="slidenum">
              <a:rPr lang="en-US" smtClean="0"/>
              <a:pPr/>
              <a:t>20</a:t>
            </a:fld>
            <a:endParaRPr lang="en-US"/>
          </a:p>
        </p:txBody>
      </p:sp>
    </p:spTree>
    <p:extLst>
      <p:ext uri="{BB962C8B-B14F-4D97-AF65-F5344CB8AC3E}">
        <p14:creationId xmlns:p14="http://schemas.microsoft.com/office/powerpoint/2010/main" val="41910184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a:solidFill>
            <a:schemeClr val="bg2">
              <a:lumMod val="75000"/>
            </a:schemeClr>
          </a:solidFill>
        </p:spPr>
        <p:txBody>
          <a:bodyPr>
            <a:noAutofit/>
          </a:bodyPr>
          <a:lstStyle/>
          <a:p>
            <a:pPr algn="ctr"/>
            <a:r>
              <a:rPr lang="en-US" sz="3600" dirty="0">
                <a:solidFill>
                  <a:srgbClr val="002060"/>
                </a:solidFill>
              </a:rPr>
              <a:t>Language Paradigms</a:t>
            </a:r>
          </a:p>
        </p:txBody>
      </p:sp>
      <p:sp>
        <p:nvSpPr>
          <p:cNvPr id="3" name="Content Placeholder 2"/>
          <p:cNvSpPr>
            <a:spLocks noGrp="1"/>
          </p:cNvSpPr>
          <p:nvPr>
            <p:ph idx="1"/>
          </p:nvPr>
        </p:nvSpPr>
        <p:spPr>
          <a:xfrm>
            <a:off x="457200" y="762000"/>
            <a:ext cx="8229600" cy="5594350"/>
          </a:xfrm>
        </p:spPr>
        <p:txBody>
          <a:bodyPr>
            <a:noAutofit/>
          </a:bodyPr>
          <a:lstStyle/>
          <a:p>
            <a:pPr algn="just"/>
            <a:r>
              <a:rPr lang="en-US" sz="2350" dirty="0"/>
              <a:t>A </a:t>
            </a:r>
            <a:r>
              <a:rPr lang="en-US" sz="2350" b="1" dirty="0"/>
              <a:t>programming paradigm</a:t>
            </a:r>
            <a:r>
              <a:rPr lang="en-US" sz="2350" dirty="0"/>
              <a:t> is a style, or “way,” of programming.</a:t>
            </a:r>
          </a:p>
          <a:p>
            <a:pPr algn="just"/>
            <a:r>
              <a:rPr lang="en-US" sz="2350" dirty="0"/>
              <a:t>The programming paradigm is defined as a set of principles, ideas, design concepts and norms that defines the manner in which the program code is written and organized.</a:t>
            </a:r>
          </a:p>
          <a:p>
            <a:pPr algn="just"/>
            <a:r>
              <a:rPr lang="en-US" sz="2350" dirty="0"/>
              <a:t>A programming paradigm is a framework that defines how the programmer can conceptualize and model complex problem to be solved.</a:t>
            </a:r>
          </a:p>
          <a:p>
            <a:pPr algn="just"/>
            <a:r>
              <a:rPr lang="en-US" sz="2350" dirty="0"/>
              <a:t>There are two main types of programming paradigms: </a:t>
            </a:r>
            <a:r>
              <a:rPr lang="en-US" sz="2350" b="1" dirty="0"/>
              <a:t>imperative paradigm</a:t>
            </a:r>
            <a:r>
              <a:rPr lang="en-US" sz="2350" dirty="0"/>
              <a:t> and </a:t>
            </a:r>
            <a:r>
              <a:rPr lang="en-US" sz="2350" b="1" dirty="0"/>
              <a:t>declarative paradigm</a:t>
            </a:r>
            <a:r>
              <a:rPr lang="en-US" sz="2350" dirty="0"/>
              <a:t>.</a:t>
            </a:r>
          </a:p>
          <a:p>
            <a:pPr algn="just"/>
            <a:r>
              <a:rPr lang="en-US" sz="2400" b="1" dirty="0"/>
              <a:t>Imperative Paradigms:</a:t>
            </a:r>
          </a:p>
          <a:p>
            <a:pPr lvl="1" algn="just">
              <a:buFont typeface="Courier New" panose="02070309020205020404" pitchFamily="49" charset="0"/>
              <a:buChar char="o"/>
            </a:pPr>
            <a:r>
              <a:rPr lang="en-US" sz="2200" dirty="0"/>
              <a:t>This paradigm is said to be command driven. The program code in imperative paradigm directs the program execution as sequence of statements execute one by one.</a:t>
            </a:r>
          </a:p>
        </p:txBody>
      </p:sp>
      <p:sp>
        <p:nvSpPr>
          <p:cNvPr id="4" name="Slide Number Placeholder 3">
            <a:extLst>
              <a:ext uri="{FF2B5EF4-FFF2-40B4-BE49-F238E27FC236}">
                <a16:creationId xmlns:a16="http://schemas.microsoft.com/office/drawing/2014/main" id="{252860AB-D5B9-4C01-A295-741540CA7D19}"/>
              </a:ext>
            </a:extLst>
          </p:cNvPr>
          <p:cNvSpPr>
            <a:spLocks noGrp="1"/>
          </p:cNvSpPr>
          <p:nvPr>
            <p:ph type="sldNum" sz="quarter" idx="12"/>
          </p:nvPr>
        </p:nvSpPr>
        <p:spPr/>
        <p:txBody>
          <a:bodyPr/>
          <a:lstStyle/>
          <a:p>
            <a:fld id="{3641945D-52C2-420B-8A9C-9B562A225311}" type="slidenum">
              <a:rPr lang="en-US" smtClean="0"/>
              <a:pPr/>
              <a:t>21</a:t>
            </a:fld>
            <a:endParaRPr lang="en-US"/>
          </a:p>
        </p:txBody>
      </p:sp>
    </p:spTree>
    <p:extLst>
      <p:ext uri="{BB962C8B-B14F-4D97-AF65-F5344CB8AC3E}">
        <p14:creationId xmlns:p14="http://schemas.microsoft.com/office/powerpoint/2010/main" val="16631862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a:solidFill>
            <a:schemeClr val="bg2">
              <a:lumMod val="75000"/>
            </a:schemeClr>
          </a:solidFill>
        </p:spPr>
        <p:txBody>
          <a:bodyPr>
            <a:noAutofit/>
          </a:bodyPr>
          <a:lstStyle/>
          <a:p>
            <a:pPr algn="ctr"/>
            <a:r>
              <a:rPr lang="en-US" sz="3600" dirty="0">
                <a:solidFill>
                  <a:srgbClr val="002060"/>
                </a:solidFill>
              </a:rPr>
              <a:t>Language Paradigms</a:t>
            </a:r>
          </a:p>
        </p:txBody>
      </p:sp>
      <p:sp>
        <p:nvSpPr>
          <p:cNvPr id="3" name="Content Placeholder 2"/>
          <p:cNvSpPr>
            <a:spLocks noGrp="1"/>
          </p:cNvSpPr>
          <p:nvPr>
            <p:ph idx="1"/>
          </p:nvPr>
        </p:nvSpPr>
        <p:spPr>
          <a:xfrm>
            <a:off x="457200" y="762000"/>
            <a:ext cx="8229600" cy="5594350"/>
          </a:xfrm>
        </p:spPr>
        <p:txBody>
          <a:bodyPr>
            <a:noAutofit/>
          </a:bodyPr>
          <a:lstStyle/>
          <a:p>
            <a:pPr lvl="1" algn="just">
              <a:buFont typeface="Courier New" panose="02070309020205020404" pitchFamily="49" charset="0"/>
              <a:buChar char="o"/>
            </a:pPr>
            <a:r>
              <a:rPr lang="en-US" sz="2200" dirty="0"/>
              <a:t>The imperative style program consists of a set of program statements and each statement directs the computer to perform specific task.</a:t>
            </a:r>
          </a:p>
          <a:p>
            <a:pPr lvl="1" algn="just">
              <a:buFont typeface="Courier New" panose="02070309020205020404" pitchFamily="49" charset="0"/>
              <a:buChar char="o"/>
            </a:pPr>
            <a:r>
              <a:rPr lang="en-US" sz="2200" dirty="0"/>
              <a:t>The execution of the program statements is decided by the control flow statements.</a:t>
            </a:r>
          </a:p>
          <a:p>
            <a:pPr lvl="1" algn="just">
              <a:buFont typeface="Courier New" panose="02070309020205020404" pitchFamily="49" charset="0"/>
              <a:buChar char="o"/>
            </a:pPr>
            <a:r>
              <a:rPr lang="en-US" sz="2200" dirty="0"/>
              <a:t>The imperative style of programming focuses on how it is to be done.</a:t>
            </a:r>
          </a:p>
          <a:p>
            <a:pPr lvl="1" algn="just">
              <a:buFont typeface="Courier New" panose="02070309020205020404" pitchFamily="49" charset="0"/>
              <a:buChar char="o"/>
            </a:pPr>
            <a:r>
              <a:rPr lang="en-US" sz="2200" dirty="0"/>
              <a:t>Instead of giving your friend simply your address, you would give the detail step by step to reach your place.</a:t>
            </a:r>
          </a:p>
          <a:p>
            <a:pPr lvl="1" algn="just">
              <a:buFont typeface="Courier New" panose="02070309020205020404" pitchFamily="49" charset="0"/>
              <a:buChar char="o"/>
            </a:pPr>
            <a:r>
              <a:rPr lang="en-US" sz="2200" dirty="0"/>
              <a:t>There are three types of imperative programming: </a:t>
            </a:r>
            <a:r>
              <a:rPr lang="en-US" sz="2200" b="1" dirty="0"/>
              <a:t>procedural programming</a:t>
            </a:r>
            <a:r>
              <a:rPr lang="en-US" sz="2200" dirty="0"/>
              <a:t>, </a:t>
            </a:r>
            <a:r>
              <a:rPr lang="en-US" sz="2200" b="1" dirty="0"/>
              <a:t>object-oriented programming</a:t>
            </a:r>
            <a:r>
              <a:rPr lang="en-US" sz="2200" dirty="0"/>
              <a:t>, and </a:t>
            </a:r>
            <a:r>
              <a:rPr lang="en-US" sz="2200" b="1" dirty="0"/>
              <a:t>database query language</a:t>
            </a:r>
            <a:r>
              <a:rPr lang="en-US" sz="2200" dirty="0"/>
              <a:t>.</a:t>
            </a:r>
          </a:p>
          <a:p>
            <a:pPr lvl="1" algn="just">
              <a:buFont typeface="Courier New" panose="02070309020205020404" pitchFamily="49" charset="0"/>
              <a:buChar char="o"/>
            </a:pPr>
            <a:r>
              <a:rPr lang="en-US" sz="2200" b="1" dirty="0"/>
              <a:t>Procedural programming</a:t>
            </a:r>
            <a:r>
              <a:rPr lang="en-US" sz="2200" dirty="0"/>
              <a:t> consists of set of functions, each performing a specific operation. For example, C programming.</a:t>
            </a:r>
          </a:p>
        </p:txBody>
      </p:sp>
      <p:sp>
        <p:nvSpPr>
          <p:cNvPr id="4" name="Slide Number Placeholder 3">
            <a:extLst>
              <a:ext uri="{FF2B5EF4-FFF2-40B4-BE49-F238E27FC236}">
                <a16:creationId xmlns:a16="http://schemas.microsoft.com/office/drawing/2014/main" id="{252860AB-D5B9-4C01-A295-741540CA7D19}"/>
              </a:ext>
            </a:extLst>
          </p:cNvPr>
          <p:cNvSpPr>
            <a:spLocks noGrp="1"/>
          </p:cNvSpPr>
          <p:nvPr>
            <p:ph type="sldNum" sz="quarter" idx="12"/>
          </p:nvPr>
        </p:nvSpPr>
        <p:spPr/>
        <p:txBody>
          <a:bodyPr/>
          <a:lstStyle/>
          <a:p>
            <a:fld id="{3641945D-52C2-420B-8A9C-9B562A225311}" type="slidenum">
              <a:rPr lang="en-US" smtClean="0"/>
              <a:pPr/>
              <a:t>22</a:t>
            </a:fld>
            <a:endParaRPr lang="en-US"/>
          </a:p>
        </p:txBody>
      </p:sp>
    </p:spTree>
    <p:extLst>
      <p:ext uri="{BB962C8B-B14F-4D97-AF65-F5344CB8AC3E}">
        <p14:creationId xmlns:p14="http://schemas.microsoft.com/office/powerpoint/2010/main" val="41771068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a:solidFill>
            <a:schemeClr val="bg2">
              <a:lumMod val="75000"/>
            </a:schemeClr>
          </a:solidFill>
        </p:spPr>
        <p:txBody>
          <a:bodyPr>
            <a:noAutofit/>
          </a:bodyPr>
          <a:lstStyle/>
          <a:p>
            <a:pPr algn="ctr"/>
            <a:r>
              <a:rPr lang="en-US" sz="3600" dirty="0">
                <a:solidFill>
                  <a:srgbClr val="002060"/>
                </a:solidFill>
              </a:rPr>
              <a:t>Language Paradigms</a:t>
            </a:r>
          </a:p>
        </p:txBody>
      </p:sp>
      <p:sp>
        <p:nvSpPr>
          <p:cNvPr id="3" name="Content Placeholder 2"/>
          <p:cNvSpPr>
            <a:spLocks noGrp="1"/>
          </p:cNvSpPr>
          <p:nvPr>
            <p:ph idx="1"/>
          </p:nvPr>
        </p:nvSpPr>
        <p:spPr>
          <a:xfrm>
            <a:off x="457200" y="762000"/>
            <a:ext cx="8229600" cy="5594350"/>
          </a:xfrm>
        </p:spPr>
        <p:txBody>
          <a:bodyPr>
            <a:noAutofit/>
          </a:bodyPr>
          <a:lstStyle/>
          <a:p>
            <a:pPr lvl="1" algn="just">
              <a:buFont typeface="Courier New" panose="02070309020205020404" pitchFamily="49" charset="0"/>
              <a:buChar char="o"/>
            </a:pPr>
            <a:r>
              <a:rPr lang="en-US" sz="2200" b="1" dirty="0"/>
              <a:t>Object-oriented programming</a:t>
            </a:r>
            <a:r>
              <a:rPr lang="en-US" sz="2200" dirty="0"/>
              <a:t> uses program components represented as objects. Uses different concepts such as, classes and objects, encapsulation and data hiding, inheritance, polymorphism, and abstraction. For example, C++, Java, Python etc.</a:t>
            </a:r>
          </a:p>
          <a:p>
            <a:pPr lvl="1" algn="just">
              <a:buFont typeface="Courier New" panose="02070309020205020404" pitchFamily="49" charset="0"/>
              <a:buChar char="o"/>
            </a:pPr>
            <a:r>
              <a:rPr lang="en-US" sz="2200" b="1" dirty="0"/>
              <a:t>Database query languages</a:t>
            </a:r>
            <a:r>
              <a:rPr lang="en-US" sz="2200" dirty="0"/>
              <a:t> are used to manipulate data stored in a database. For example, SQL.</a:t>
            </a:r>
          </a:p>
          <a:p>
            <a:pPr algn="just"/>
            <a:r>
              <a:rPr lang="en-US" sz="2400" b="1" dirty="0"/>
              <a:t>Declarative Paradigms:</a:t>
            </a:r>
          </a:p>
          <a:p>
            <a:pPr lvl="1" algn="just">
              <a:buFont typeface="Courier New" panose="02070309020205020404" pitchFamily="49" charset="0"/>
              <a:buChar char="o"/>
            </a:pPr>
            <a:r>
              <a:rPr lang="en-US" sz="2200" dirty="0"/>
              <a:t>This paradigm focuses on the logic of the program and the end result. The main focus is achieving the end result.</a:t>
            </a:r>
          </a:p>
          <a:p>
            <a:pPr lvl="1" algn="just">
              <a:buFont typeface="Courier New" panose="02070309020205020404" pitchFamily="49" charset="0"/>
              <a:buChar char="o"/>
            </a:pPr>
            <a:r>
              <a:rPr lang="en-US" sz="2200" dirty="0"/>
              <a:t>This approach is pretty much straight forward and focuses on what is to be done.</a:t>
            </a:r>
          </a:p>
          <a:p>
            <a:pPr lvl="1" algn="just">
              <a:buFont typeface="Courier New" panose="02070309020205020404" pitchFamily="49" charset="0"/>
              <a:buChar char="o"/>
            </a:pPr>
            <a:r>
              <a:rPr lang="en-US" sz="2200" dirty="0"/>
              <a:t>Control flow is not the important element of this paradigm.</a:t>
            </a:r>
          </a:p>
          <a:p>
            <a:pPr lvl="1" algn="just">
              <a:buFont typeface="Courier New" panose="02070309020205020404" pitchFamily="49" charset="0"/>
              <a:buChar char="o"/>
            </a:pPr>
            <a:r>
              <a:rPr lang="en-US" sz="2200" dirty="0"/>
              <a:t>For example, you simply give your friend your address and let your friend figure out how to reach your home.</a:t>
            </a:r>
          </a:p>
        </p:txBody>
      </p:sp>
      <p:sp>
        <p:nvSpPr>
          <p:cNvPr id="4" name="Slide Number Placeholder 3">
            <a:extLst>
              <a:ext uri="{FF2B5EF4-FFF2-40B4-BE49-F238E27FC236}">
                <a16:creationId xmlns:a16="http://schemas.microsoft.com/office/drawing/2014/main" id="{252860AB-D5B9-4C01-A295-741540CA7D19}"/>
              </a:ext>
            </a:extLst>
          </p:cNvPr>
          <p:cNvSpPr>
            <a:spLocks noGrp="1"/>
          </p:cNvSpPr>
          <p:nvPr>
            <p:ph type="sldNum" sz="quarter" idx="12"/>
          </p:nvPr>
        </p:nvSpPr>
        <p:spPr/>
        <p:txBody>
          <a:bodyPr/>
          <a:lstStyle/>
          <a:p>
            <a:fld id="{3641945D-52C2-420B-8A9C-9B562A225311}" type="slidenum">
              <a:rPr lang="en-US" smtClean="0"/>
              <a:pPr/>
              <a:t>23</a:t>
            </a:fld>
            <a:endParaRPr lang="en-US"/>
          </a:p>
        </p:txBody>
      </p:sp>
    </p:spTree>
    <p:extLst>
      <p:ext uri="{BB962C8B-B14F-4D97-AF65-F5344CB8AC3E}">
        <p14:creationId xmlns:p14="http://schemas.microsoft.com/office/powerpoint/2010/main" val="38287397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a:solidFill>
            <a:schemeClr val="bg2">
              <a:lumMod val="75000"/>
            </a:schemeClr>
          </a:solidFill>
        </p:spPr>
        <p:txBody>
          <a:bodyPr>
            <a:noAutofit/>
          </a:bodyPr>
          <a:lstStyle/>
          <a:p>
            <a:pPr algn="ctr"/>
            <a:r>
              <a:rPr lang="en-US" sz="3600" dirty="0">
                <a:solidFill>
                  <a:srgbClr val="002060"/>
                </a:solidFill>
              </a:rPr>
              <a:t>Language Paradigms</a:t>
            </a:r>
          </a:p>
        </p:txBody>
      </p:sp>
      <p:sp>
        <p:nvSpPr>
          <p:cNvPr id="3" name="Content Placeholder 2"/>
          <p:cNvSpPr>
            <a:spLocks noGrp="1"/>
          </p:cNvSpPr>
          <p:nvPr>
            <p:ph idx="1"/>
          </p:nvPr>
        </p:nvSpPr>
        <p:spPr>
          <a:xfrm>
            <a:off x="457200" y="762000"/>
            <a:ext cx="8229600" cy="5594350"/>
          </a:xfrm>
        </p:spPr>
        <p:txBody>
          <a:bodyPr>
            <a:noAutofit/>
          </a:bodyPr>
          <a:lstStyle/>
          <a:p>
            <a:pPr lvl="1" algn="just">
              <a:buFont typeface="Courier New" panose="02070309020205020404" pitchFamily="49" charset="0"/>
              <a:buChar char="o"/>
            </a:pPr>
            <a:r>
              <a:rPr lang="en-US" sz="2200" dirty="0"/>
              <a:t>There are two types of declarative programming: </a:t>
            </a:r>
            <a:r>
              <a:rPr lang="en-US" sz="2200" b="1" dirty="0"/>
              <a:t>functional programming</a:t>
            </a:r>
            <a:r>
              <a:rPr lang="en-US" sz="2200" dirty="0"/>
              <a:t> and </a:t>
            </a:r>
            <a:r>
              <a:rPr lang="en-US" sz="2200" b="1" dirty="0"/>
              <a:t>logic programming</a:t>
            </a:r>
            <a:r>
              <a:rPr lang="en-US" sz="2200" dirty="0"/>
              <a:t>.</a:t>
            </a:r>
          </a:p>
          <a:p>
            <a:pPr lvl="1" algn="just">
              <a:buFont typeface="Courier New" panose="02070309020205020404" pitchFamily="49" charset="0"/>
              <a:buChar char="o"/>
            </a:pPr>
            <a:r>
              <a:rPr lang="en-US" sz="2200" b="1" dirty="0"/>
              <a:t>Functional programming</a:t>
            </a:r>
            <a:r>
              <a:rPr lang="en-US" sz="2200" dirty="0"/>
              <a:t> attempts to solve problems by composing mathematical functions as program components. The foundation for functional programming is Lambda Calculus. For example, LISP.</a:t>
            </a:r>
          </a:p>
          <a:p>
            <a:pPr lvl="1" algn="just">
              <a:buFont typeface="Courier New" panose="02070309020205020404" pitchFamily="49" charset="0"/>
              <a:buChar char="o"/>
            </a:pPr>
            <a:r>
              <a:rPr lang="en-US" sz="2200" b="1" dirty="0"/>
              <a:t>Logic programming</a:t>
            </a:r>
            <a:r>
              <a:rPr lang="en-US" sz="2200" dirty="0"/>
              <a:t> is based on logic and control. Logic essentially means facts and rules whereas control means an order of rules. For example, Prolog.</a:t>
            </a:r>
          </a:p>
        </p:txBody>
      </p:sp>
      <p:sp>
        <p:nvSpPr>
          <p:cNvPr id="4" name="Slide Number Placeholder 3">
            <a:extLst>
              <a:ext uri="{FF2B5EF4-FFF2-40B4-BE49-F238E27FC236}">
                <a16:creationId xmlns:a16="http://schemas.microsoft.com/office/drawing/2014/main" id="{252860AB-D5B9-4C01-A295-741540CA7D19}"/>
              </a:ext>
            </a:extLst>
          </p:cNvPr>
          <p:cNvSpPr>
            <a:spLocks noGrp="1"/>
          </p:cNvSpPr>
          <p:nvPr>
            <p:ph type="sldNum" sz="quarter" idx="12"/>
          </p:nvPr>
        </p:nvSpPr>
        <p:spPr/>
        <p:txBody>
          <a:bodyPr/>
          <a:lstStyle/>
          <a:p>
            <a:fld id="{3641945D-52C2-420B-8A9C-9B562A225311}" type="slidenum">
              <a:rPr lang="en-US" smtClean="0"/>
              <a:pPr/>
              <a:t>24</a:t>
            </a:fld>
            <a:endParaRPr lang="en-US"/>
          </a:p>
        </p:txBody>
      </p:sp>
    </p:spTree>
    <p:extLst>
      <p:ext uri="{BB962C8B-B14F-4D97-AF65-F5344CB8AC3E}">
        <p14:creationId xmlns:p14="http://schemas.microsoft.com/office/powerpoint/2010/main" val="15299757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a:solidFill>
            <a:schemeClr val="bg2">
              <a:lumMod val="75000"/>
            </a:schemeClr>
          </a:solidFill>
        </p:spPr>
        <p:txBody>
          <a:bodyPr>
            <a:noAutofit/>
          </a:bodyPr>
          <a:lstStyle/>
          <a:p>
            <a:pPr algn="ctr"/>
            <a:r>
              <a:rPr lang="en-US" sz="3600" dirty="0">
                <a:solidFill>
                  <a:srgbClr val="002060"/>
                </a:solidFill>
              </a:rPr>
              <a:t>Language Standardization</a:t>
            </a:r>
          </a:p>
        </p:txBody>
      </p:sp>
      <p:sp>
        <p:nvSpPr>
          <p:cNvPr id="3" name="Content Placeholder 2"/>
          <p:cNvSpPr>
            <a:spLocks noGrp="1"/>
          </p:cNvSpPr>
          <p:nvPr>
            <p:ph idx="1"/>
          </p:nvPr>
        </p:nvSpPr>
        <p:spPr>
          <a:xfrm>
            <a:off x="457200" y="762000"/>
            <a:ext cx="8229600" cy="5594350"/>
          </a:xfrm>
        </p:spPr>
        <p:txBody>
          <a:bodyPr>
            <a:noAutofit/>
          </a:bodyPr>
          <a:lstStyle/>
          <a:p>
            <a:pPr algn="just"/>
            <a:r>
              <a:rPr lang="en-US" sz="2400" dirty="0"/>
              <a:t>A programming language code can be validated and evaluated using three approaches:</a:t>
            </a:r>
          </a:p>
          <a:p>
            <a:pPr marL="850392" lvl="1" indent="-457200" algn="just">
              <a:buFont typeface="+mj-lt"/>
              <a:buAutoNum type="arabicPeriod"/>
            </a:pPr>
            <a:r>
              <a:rPr lang="en-US" sz="2200" dirty="0"/>
              <a:t>Read the definition in the language reference manual typically published by the vendor of your local compiler.</a:t>
            </a:r>
          </a:p>
          <a:p>
            <a:pPr marL="850392" lvl="1" indent="-457200" algn="just">
              <a:buFont typeface="+mj-lt"/>
              <a:buAutoNum type="arabicPeriod"/>
            </a:pPr>
            <a:r>
              <a:rPr lang="en-US" sz="2200" dirty="0"/>
              <a:t>Write a program on your computer to see what happens.</a:t>
            </a:r>
          </a:p>
          <a:p>
            <a:pPr marL="850392" lvl="1" indent="-457200" algn="just">
              <a:buFont typeface="+mj-lt"/>
              <a:buAutoNum type="arabicPeriod"/>
            </a:pPr>
            <a:r>
              <a:rPr lang="en-US" sz="2200" dirty="0"/>
              <a:t>Read the definition in the </a:t>
            </a:r>
            <a:r>
              <a:rPr lang="en-US" sz="2200" b="1" dirty="0"/>
              <a:t>language standard</a:t>
            </a:r>
            <a:r>
              <a:rPr lang="en-US" sz="2200" dirty="0"/>
              <a:t>.</a:t>
            </a:r>
          </a:p>
          <a:p>
            <a:pPr algn="just"/>
            <a:r>
              <a:rPr lang="en-US" sz="2300" dirty="0"/>
              <a:t>Option 2 is probably the most common. Option 1 can also be checked. Option 3 is rarely employed.</a:t>
            </a:r>
          </a:p>
          <a:p>
            <a:pPr algn="just"/>
            <a:r>
              <a:rPr lang="en-US" sz="2300" dirty="0"/>
              <a:t>Option 1 and 2 are tied to a particular implementation. But is that implementation correct? What if you want to move your 50,000-line program to another computer that has a compiler by a different vendor? Will the program still compile correctly and produce the same results when executed? If not, why not? Is this legal to add new features to the language by vendors to enhance its usefulness?</a:t>
            </a:r>
          </a:p>
        </p:txBody>
      </p:sp>
      <p:sp>
        <p:nvSpPr>
          <p:cNvPr id="4" name="Slide Number Placeholder 3">
            <a:extLst>
              <a:ext uri="{FF2B5EF4-FFF2-40B4-BE49-F238E27FC236}">
                <a16:creationId xmlns:a16="http://schemas.microsoft.com/office/drawing/2014/main" id="{252860AB-D5B9-4C01-A295-741540CA7D19}"/>
              </a:ext>
            </a:extLst>
          </p:cNvPr>
          <p:cNvSpPr>
            <a:spLocks noGrp="1"/>
          </p:cNvSpPr>
          <p:nvPr>
            <p:ph type="sldNum" sz="quarter" idx="12"/>
          </p:nvPr>
        </p:nvSpPr>
        <p:spPr/>
        <p:txBody>
          <a:bodyPr/>
          <a:lstStyle/>
          <a:p>
            <a:fld id="{3641945D-52C2-420B-8A9C-9B562A225311}" type="slidenum">
              <a:rPr lang="en-US" smtClean="0"/>
              <a:pPr/>
              <a:t>25</a:t>
            </a:fld>
            <a:endParaRPr lang="en-US"/>
          </a:p>
        </p:txBody>
      </p:sp>
    </p:spTree>
    <p:extLst>
      <p:ext uri="{BB962C8B-B14F-4D97-AF65-F5344CB8AC3E}">
        <p14:creationId xmlns:p14="http://schemas.microsoft.com/office/powerpoint/2010/main" val="27515889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a:solidFill>
            <a:schemeClr val="bg2">
              <a:lumMod val="75000"/>
            </a:schemeClr>
          </a:solidFill>
        </p:spPr>
        <p:txBody>
          <a:bodyPr>
            <a:noAutofit/>
          </a:bodyPr>
          <a:lstStyle/>
          <a:p>
            <a:pPr algn="ctr"/>
            <a:r>
              <a:rPr lang="en-US" sz="3600" dirty="0">
                <a:solidFill>
                  <a:srgbClr val="002060"/>
                </a:solidFill>
              </a:rPr>
              <a:t>Language Standardization</a:t>
            </a:r>
          </a:p>
        </p:txBody>
      </p:sp>
      <p:sp>
        <p:nvSpPr>
          <p:cNvPr id="3" name="Content Placeholder 2"/>
          <p:cNvSpPr>
            <a:spLocks noGrp="1"/>
          </p:cNvSpPr>
          <p:nvPr>
            <p:ph idx="1"/>
          </p:nvPr>
        </p:nvSpPr>
        <p:spPr>
          <a:xfrm>
            <a:off x="457200" y="762000"/>
            <a:ext cx="8229600" cy="5594350"/>
          </a:xfrm>
        </p:spPr>
        <p:txBody>
          <a:bodyPr>
            <a:noAutofit/>
          </a:bodyPr>
          <a:lstStyle/>
          <a:p>
            <a:pPr algn="just"/>
            <a:r>
              <a:rPr lang="en-US" sz="2400" dirty="0"/>
              <a:t>To address these concerns, most languages have standard definitions. All implementations should adhere to this standard. Standards generally come in two flavors:</a:t>
            </a:r>
          </a:p>
          <a:p>
            <a:pPr marL="850392" lvl="1" indent="-457200" algn="just">
              <a:buFont typeface="+mj-lt"/>
              <a:buAutoNum type="arabicPeriod"/>
            </a:pPr>
            <a:r>
              <a:rPr lang="en-US" sz="2200" b="1" dirty="0"/>
              <a:t>Proprietary standards.</a:t>
            </a:r>
            <a:r>
              <a:rPr lang="en-US" sz="2200" dirty="0"/>
              <a:t> These are definitions by the company that developed and owns the language. These standards do not work for languages that have become popular and widely used. Soon come with many enhancements and incompatibilities.</a:t>
            </a:r>
          </a:p>
          <a:p>
            <a:pPr marL="850392" lvl="1" indent="-457200" algn="just">
              <a:buFont typeface="+mj-lt"/>
              <a:buAutoNum type="arabicPeriod"/>
            </a:pPr>
            <a:r>
              <a:rPr lang="en-US" sz="2200" b="1" dirty="0"/>
              <a:t>Consensus standards </a:t>
            </a:r>
            <a:r>
              <a:rPr lang="en-US" sz="2200" dirty="0"/>
              <a:t>(or simply</a:t>
            </a:r>
            <a:r>
              <a:rPr lang="en-US" sz="2200" b="1" dirty="0"/>
              <a:t> standards</a:t>
            </a:r>
            <a:r>
              <a:rPr lang="en-US" sz="2200" dirty="0"/>
              <a:t>)</a:t>
            </a:r>
            <a:r>
              <a:rPr lang="en-US" sz="2200" b="1" dirty="0"/>
              <a:t>.</a:t>
            </a:r>
            <a:r>
              <a:rPr lang="en-US" sz="2200" dirty="0"/>
              <a:t> These are documents produced by organizations based on an agreement by the relevant participants. These are major methods to ensure uniformity among several implementations of a language.</a:t>
            </a:r>
          </a:p>
        </p:txBody>
      </p:sp>
      <p:sp>
        <p:nvSpPr>
          <p:cNvPr id="4" name="Slide Number Placeholder 3">
            <a:extLst>
              <a:ext uri="{FF2B5EF4-FFF2-40B4-BE49-F238E27FC236}">
                <a16:creationId xmlns:a16="http://schemas.microsoft.com/office/drawing/2014/main" id="{252860AB-D5B9-4C01-A295-741540CA7D19}"/>
              </a:ext>
            </a:extLst>
          </p:cNvPr>
          <p:cNvSpPr>
            <a:spLocks noGrp="1"/>
          </p:cNvSpPr>
          <p:nvPr>
            <p:ph type="sldNum" sz="quarter" idx="12"/>
          </p:nvPr>
        </p:nvSpPr>
        <p:spPr/>
        <p:txBody>
          <a:bodyPr/>
          <a:lstStyle/>
          <a:p>
            <a:fld id="{3641945D-52C2-420B-8A9C-9B562A225311}" type="slidenum">
              <a:rPr lang="en-US" smtClean="0"/>
              <a:pPr/>
              <a:t>26</a:t>
            </a:fld>
            <a:endParaRPr lang="en-US"/>
          </a:p>
        </p:txBody>
      </p:sp>
    </p:spTree>
    <p:extLst>
      <p:ext uri="{BB962C8B-B14F-4D97-AF65-F5344CB8AC3E}">
        <p14:creationId xmlns:p14="http://schemas.microsoft.com/office/powerpoint/2010/main" val="1472895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a:solidFill>
            <a:schemeClr val="bg2">
              <a:lumMod val="75000"/>
            </a:schemeClr>
          </a:solidFill>
        </p:spPr>
        <p:txBody>
          <a:bodyPr>
            <a:noAutofit/>
          </a:bodyPr>
          <a:lstStyle/>
          <a:p>
            <a:pPr algn="ctr"/>
            <a:r>
              <a:rPr lang="en-US" sz="3600" dirty="0">
                <a:solidFill>
                  <a:srgbClr val="002060"/>
                </a:solidFill>
              </a:rPr>
              <a:t>Language Standardization</a:t>
            </a:r>
          </a:p>
        </p:txBody>
      </p:sp>
      <p:sp>
        <p:nvSpPr>
          <p:cNvPr id="3" name="Content Placeholder 2"/>
          <p:cNvSpPr>
            <a:spLocks noGrp="1"/>
          </p:cNvSpPr>
          <p:nvPr>
            <p:ph idx="1"/>
          </p:nvPr>
        </p:nvSpPr>
        <p:spPr>
          <a:xfrm>
            <a:off x="457200" y="762000"/>
            <a:ext cx="8229600" cy="5594350"/>
          </a:xfrm>
        </p:spPr>
        <p:txBody>
          <a:bodyPr>
            <a:noAutofit/>
          </a:bodyPr>
          <a:lstStyle/>
          <a:p>
            <a:pPr algn="just"/>
            <a:r>
              <a:rPr lang="en-US" sz="2400" dirty="0"/>
              <a:t>Each country typically has one or more organizations assigned with the role of  developing standards. For example, American National Standards Institute (ANSI), Computer Business Equipment Manufacturers Association (CBEMA), Institute of Electrical and Electronic Engineers (IEEE), British Standards Institute (BSI), International Standards Organization (ISO), National Institute of Standards and Technology (NIST) etc.</a:t>
            </a:r>
          </a:p>
          <a:p>
            <a:pPr algn="just"/>
            <a:r>
              <a:rPr lang="en-US" sz="2400" dirty="0"/>
              <a:t>Three issues need to be addressed to use standards effectively:</a:t>
            </a:r>
          </a:p>
          <a:p>
            <a:pPr marL="850392" lvl="1" indent="-457200" algn="just">
              <a:buFont typeface="+mj-lt"/>
              <a:buAutoNum type="arabicPeriod"/>
            </a:pPr>
            <a:r>
              <a:rPr lang="en-US" sz="2200" b="1" dirty="0"/>
              <a:t>Timeliness.</a:t>
            </a:r>
            <a:r>
              <a:rPr lang="en-US" sz="2200" dirty="0"/>
              <a:t> When do we standardize a language? One would like to standardize a language early enough so that there is enough experience in using the language, yet not so late as to encourage many incompatible implementations.</a:t>
            </a:r>
          </a:p>
        </p:txBody>
      </p:sp>
      <p:sp>
        <p:nvSpPr>
          <p:cNvPr id="4" name="Slide Number Placeholder 3">
            <a:extLst>
              <a:ext uri="{FF2B5EF4-FFF2-40B4-BE49-F238E27FC236}">
                <a16:creationId xmlns:a16="http://schemas.microsoft.com/office/drawing/2014/main" id="{252860AB-D5B9-4C01-A295-741540CA7D19}"/>
              </a:ext>
            </a:extLst>
          </p:cNvPr>
          <p:cNvSpPr>
            <a:spLocks noGrp="1"/>
          </p:cNvSpPr>
          <p:nvPr>
            <p:ph type="sldNum" sz="quarter" idx="12"/>
          </p:nvPr>
        </p:nvSpPr>
        <p:spPr/>
        <p:txBody>
          <a:bodyPr/>
          <a:lstStyle/>
          <a:p>
            <a:fld id="{3641945D-52C2-420B-8A9C-9B562A225311}" type="slidenum">
              <a:rPr lang="en-US" smtClean="0"/>
              <a:pPr/>
              <a:t>27</a:t>
            </a:fld>
            <a:endParaRPr lang="en-US"/>
          </a:p>
        </p:txBody>
      </p:sp>
    </p:spTree>
    <p:extLst>
      <p:ext uri="{BB962C8B-B14F-4D97-AF65-F5344CB8AC3E}">
        <p14:creationId xmlns:p14="http://schemas.microsoft.com/office/powerpoint/2010/main" val="1081311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a:solidFill>
            <a:schemeClr val="bg2">
              <a:lumMod val="75000"/>
            </a:schemeClr>
          </a:solidFill>
        </p:spPr>
        <p:txBody>
          <a:bodyPr>
            <a:noAutofit/>
          </a:bodyPr>
          <a:lstStyle/>
          <a:p>
            <a:pPr algn="ctr"/>
            <a:r>
              <a:rPr lang="en-US" sz="3600" dirty="0">
                <a:solidFill>
                  <a:srgbClr val="002060"/>
                </a:solidFill>
              </a:rPr>
              <a:t>Language Standardization</a:t>
            </a:r>
          </a:p>
        </p:txBody>
      </p:sp>
      <p:sp>
        <p:nvSpPr>
          <p:cNvPr id="3" name="Content Placeholder 2"/>
          <p:cNvSpPr>
            <a:spLocks noGrp="1"/>
          </p:cNvSpPr>
          <p:nvPr>
            <p:ph idx="1"/>
          </p:nvPr>
        </p:nvSpPr>
        <p:spPr>
          <a:xfrm>
            <a:off x="457200" y="762000"/>
            <a:ext cx="8229600" cy="5594350"/>
          </a:xfrm>
        </p:spPr>
        <p:txBody>
          <a:bodyPr>
            <a:noAutofit/>
          </a:bodyPr>
          <a:lstStyle/>
          <a:p>
            <a:pPr marL="850392" lvl="1" indent="-457200" algn="just">
              <a:buFont typeface="+mj-lt"/>
              <a:buAutoNum type="arabicPeriod" startAt="2"/>
            </a:pPr>
            <a:r>
              <a:rPr lang="en-US" sz="2200" b="1" dirty="0"/>
              <a:t>Conformance.</a:t>
            </a:r>
            <a:r>
              <a:rPr lang="en-US" sz="2200" dirty="0"/>
              <a:t> What does it mean for a program to adhere to a standard and for a compiler to compile a standard? A program is conformant if it only uses features defined in the standard. A conforming compiler is one that, when given a conformant program, produces an executable program that produces the correct output.</a:t>
            </a:r>
          </a:p>
          <a:p>
            <a:pPr marL="850392" lvl="1" indent="-457200" algn="just">
              <a:buFont typeface="+mj-lt"/>
              <a:buAutoNum type="arabicPeriod" startAt="2"/>
            </a:pPr>
            <a:r>
              <a:rPr lang="en-US" sz="2200" b="1" dirty="0"/>
              <a:t>Obsolescence.</a:t>
            </a:r>
            <a:r>
              <a:rPr lang="en-US" sz="2200" dirty="0"/>
              <a:t> When does a standard age, and how does it get modified? As our knowledge and experience of programming evolve, new computer architectures require new language features. Once we standardize a language, it seems quaint a few years later.</a:t>
            </a:r>
            <a:endParaRPr lang="en-US" sz="2400" dirty="0"/>
          </a:p>
        </p:txBody>
      </p:sp>
      <p:sp>
        <p:nvSpPr>
          <p:cNvPr id="4" name="Slide Number Placeholder 3">
            <a:extLst>
              <a:ext uri="{FF2B5EF4-FFF2-40B4-BE49-F238E27FC236}">
                <a16:creationId xmlns:a16="http://schemas.microsoft.com/office/drawing/2014/main" id="{252860AB-D5B9-4C01-A295-741540CA7D19}"/>
              </a:ext>
            </a:extLst>
          </p:cNvPr>
          <p:cNvSpPr>
            <a:spLocks noGrp="1"/>
          </p:cNvSpPr>
          <p:nvPr>
            <p:ph type="sldNum" sz="quarter" idx="12"/>
          </p:nvPr>
        </p:nvSpPr>
        <p:spPr/>
        <p:txBody>
          <a:bodyPr/>
          <a:lstStyle/>
          <a:p>
            <a:fld id="{3641945D-52C2-420B-8A9C-9B562A225311}" type="slidenum">
              <a:rPr lang="en-US" smtClean="0"/>
              <a:pPr/>
              <a:t>28</a:t>
            </a:fld>
            <a:endParaRPr lang="en-US"/>
          </a:p>
        </p:txBody>
      </p:sp>
    </p:spTree>
    <p:extLst>
      <p:ext uri="{BB962C8B-B14F-4D97-AF65-F5344CB8AC3E}">
        <p14:creationId xmlns:p14="http://schemas.microsoft.com/office/powerpoint/2010/main" val="36984180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a:solidFill>
            <a:schemeClr val="bg2">
              <a:lumMod val="75000"/>
            </a:schemeClr>
          </a:solidFill>
        </p:spPr>
        <p:txBody>
          <a:bodyPr>
            <a:noAutofit/>
          </a:bodyPr>
          <a:lstStyle/>
          <a:p>
            <a:pPr algn="ctr"/>
            <a:r>
              <a:rPr lang="en-US" sz="3600" dirty="0">
                <a:solidFill>
                  <a:srgbClr val="002060"/>
                </a:solidFill>
              </a:rPr>
              <a:t>Language Internationalization</a:t>
            </a:r>
          </a:p>
        </p:txBody>
      </p:sp>
      <p:sp>
        <p:nvSpPr>
          <p:cNvPr id="3" name="Content Placeholder 2"/>
          <p:cNvSpPr>
            <a:spLocks noGrp="1"/>
          </p:cNvSpPr>
          <p:nvPr>
            <p:ph idx="1"/>
          </p:nvPr>
        </p:nvSpPr>
        <p:spPr>
          <a:xfrm>
            <a:off x="457200" y="762000"/>
            <a:ext cx="8229600" cy="5594350"/>
          </a:xfrm>
        </p:spPr>
        <p:txBody>
          <a:bodyPr>
            <a:noAutofit/>
          </a:bodyPr>
          <a:lstStyle/>
          <a:p>
            <a:pPr algn="just"/>
            <a:r>
              <a:rPr lang="en-US" sz="2400" dirty="0"/>
              <a:t>With the globalization, programming is increasingly a global activity, and it is important for languages to be readily usable in multiple countries.</a:t>
            </a:r>
          </a:p>
          <a:p>
            <a:pPr algn="just"/>
            <a:r>
              <a:rPr lang="en-US" sz="2400" dirty="0"/>
              <a:t>There is increasing need for computers to “speak” many different languages. For example, use of an 8-bit, can store up to 256 different character representations, to represent character is often insufficient.</a:t>
            </a:r>
          </a:p>
          <a:p>
            <a:pPr algn="just"/>
            <a:r>
              <a:rPr lang="en-US" sz="2400" dirty="0"/>
              <a:t>Issues such as character codes, collating sequences (sorting, case, and scanning direction), formats for date and time, ideographs, currency etc. affect input and output data.</a:t>
            </a:r>
          </a:p>
        </p:txBody>
      </p:sp>
      <p:sp>
        <p:nvSpPr>
          <p:cNvPr id="4" name="Slide Number Placeholder 3">
            <a:extLst>
              <a:ext uri="{FF2B5EF4-FFF2-40B4-BE49-F238E27FC236}">
                <a16:creationId xmlns:a16="http://schemas.microsoft.com/office/drawing/2014/main" id="{252860AB-D5B9-4C01-A295-741540CA7D19}"/>
              </a:ext>
            </a:extLst>
          </p:cNvPr>
          <p:cNvSpPr>
            <a:spLocks noGrp="1"/>
          </p:cNvSpPr>
          <p:nvPr>
            <p:ph type="sldNum" sz="quarter" idx="12"/>
          </p:nvPr>
        </p:nvSpPr>
        <p:spPr/>
        <p:txBody>
          <a:bodyPr/>
          <a:lstStyle/>
          <a:p>
            <a:fld id="{3641945D-52C2-420B-8A9C-9B562A225311}" type="slidenum">
              <a:rPr lang="en-US" smtClean="0"/>
              <a:pPr/>
              <a:t>29</a:t>
            </a:fld>
            <a:endParaRPr lang="en-US"/>
          </a:p>
        </p:txBody>
      </p:sp>
    </p:spTree>
    <p:extLst>
      <p:ext uri="{BB962C8B-B14F-4D97-AF65-F5344CB8AC3E}">
        <p14:creationId xmlns:p14="http://schemas.microsoft.com/office/powerpoint/2010/main" val="894685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a:solidFill>
            <a:schemeClr val="bg2">
              <a:lumMod val="75000"/>
            </a:schemeClr>
          </a:solidFill>
        </p:spPr>
        <p:txBody>
          <a:bodyPr>
            <a:noAutofit/>
          </a:bodyPr>
          <a:lstStyle/>
          <a:p>
            <a:pPr algn="ctr"/>
            <a:r>
              <a:rPr lang="en-US" sz="3600" dirty="0">
                <a:solidFill>
                  <a:srgbClr val="002060"/>
                </a:solidFill>
              </a:rPr>
              <a:t>Why Study Programming Languages?</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b="1" dirty="0"/>
              <a:t>Reason 4 – To allow a better choice of programming language. </a:t>
            </a:r>
            <a:r>
              <a:rPr lang="en-US" sz="2400" dirty="0"/>
              <a:t> </a:t>
            </a:r>
            <a:r>
              <a:rPr lang="en-US" sz="2200" dirty="0"/>
              <a:t>A knowledge of a variety of languages may allow the choice of just the right language for a particular project, thereby reducing the required coding effort. For example, developing applications useful in decision making, such as in artificial intelligence applications, would be more easily written in LISP, Prolog, or Python.</a:t>
            </a:r>
          </a:p>
          <a:p>
            <a:pPr algn="just"/>
            <a:r>
              <a:rPr lang="en-US" sz="2400" b="1" dirty="0"/>
              <a:t>Reason 5 – To make it easier to learn a new language.</a:t>
            </a:r>
            <a:r>
              <a:rPr lang="en-US" sz="2200" dirty="0"/>
              <a:t> A thorough knowledge of a variety of programming language constructs and implementation techniques allows the programmer to learn a new programming language more easily when the need arises.</a:t>
            </a:r>
          </a:p>
          <a:p>
            <a:pPr algn="just"/>
            <a:r>
              <a:rPr lang="en-US" sz="2400" b="1" dirty="0"/>
              <a:t>Reason 6 – To make it easier to design a new language.</a:t>
            </a:r>
            <a:r>
              <a:rPr lang="en-US" sz="2200" dirty="0"/>
              <a:t> Language design is often simplified if the programmer is familiar with a variety of constructs and implementation methods from ordinary programming languages.</a:t>
            </a:r>
          </a:p>
        </p:txBody>
      </p:sp>
      <p:sp>
        <p:nvSpPr>
          <p:cNvPr id="4" name="Slide Number Placeholder 3">
            <a:extLst>
              <a:ext uri="{FF2B5EF4-FFF2-40B4-BE49-F238E27FC236}">
                <a16:creationId xmlns:a16="http://schemas.microsoft.com/office/drawing/2014/main" id="{252860AB-D5B9-4C01-A295-741540CA7D19}"/>
              </a:ext>
            </a:extLst>
          </p:cNvPr>
          <p:cNvSpPr>
            <a:spLocks noGrp="1"/>
          </p:cNvSpPr>
          <p:nvPr>
            <p:ph type="sldNum" sz="quarter" idx="12"/>
          </p:nvPr>
        </p:nvSpPr>
        <p:spPr/>
        <p:txBody>
          <a:bodyPr/>
          <a:lstStyle/>
          <a:p>
            <a:fld id="{3641945D-52C2-420B-8A9C-9B562A225311}" type="slidenum">
              <a:rPr lang="en-US" smtClean="0"/>
              <a:pPr/>
              <a:t>3</a:t>
            </a:fld>
            <a:endParaRPr lang="en-US"/>
          </a:p>
        </p:txBody>
      </p:sp>
    </p:spTree>
    <p:extLst>
      <p:ext uri="{BB962C8B-B14F-4D97-AF65-F5344CB8AC3E}">
        <p14:creationId xmlns:p14="http://schemas.microsoft.com/office/powerpoint/2010/main" val="6375799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Programming Environments</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dirty="0"/>
              <a:t>A programming environment is the environment in which programs are created and tested.</a:t>
            </a:r>
          </a:p>
          <a:p>
            <a:pPr algn="just"/>
            <a:r>
              <a:rPr lang="en-US" sz="2400" dirty="0"/>
              <a:t>It tends to have less influence on language design than the operating environment in which programs are expected to be executed.</a:t>
            </a:r>
          </a:p>
          <a:p>
            <a:pPr algn="just"/>
            <a:r>
              <a:rPr lang="en-US" sz="2400" dirty="0"/>
              <a:t>A programming environment consists primarily of a set of </a:t>
            </a:r>
            <a:r>
              <a:rPr lang="en-US" sz="2400" i="1" dirty="0"/>
              <a:t>support tools</a:t>
            </a:r>
            <a:r>
              <a:rPr lang="en-US" sz="2400" dirty="0"/>
              <a:t> and a </a:t>
            </a:r>
            <a:r>
              <a:rPr lang="en-US" sz="2400" i="1" dirty="0"/>
              <a:t>command language</a:t>
            </a:r>
            <a:r>
              <a:rPr lang="en-US" sz="2400" dirty="0"/>
              <a:t> for invoking them.</a:t>
            </a:r>
          </a:p>
          <a:p>
            <a:pPr algn="just"/>
            <a:r>
              <a:rPr lang="en-US" sz="2400" dirty="0"/>
              <a:t>Each support tool is another program that may be used by the programmer as an aid during one or more of the stages of creation a program.</a:t>
            </a:r>
          </a:p>
          <a:p>
            <a:pPr algn="just"/>
            <a:r>
              <a:rPr lang="en-US" sz="2400" dirty="0"/>
              <a:t>Typical tools in a programming environment include </a:t>
            </a:r>
            <a:r>
              <a:rPr lang="en-US" sz="2400" i="1" dirty="0"/>
              <a:t>editors</a:t>
            </a:r>
            <a:r>
              <a:rPr lang="en-US" sz="2400" dirty="0"/>
              <a:t>, </a:t>
            </a:r>
            <a:r>
              <a:rPr lang="en-US" sz="2400" i="1" dirty="0"/>
              <a:t>debuggers</a:t>
            </a:r>
            <a:r>
              <a:rPr lang="en-US" sz="2400" dirty="0"/>
              <a:t>, </a:t>
            </a:r>
            <a:r>
              <a:rPr lang="en-US" sz="2400" i="1" dirty="0"/>
              <a:t>verifiers</a:t>
            </a:r>
            <a:r>
              <a:rPr lang="en-US" sz="2400" dirty="0"/>
              <a:t>, </a:t>
            </a:r>
            <a:r>
              <a:rPr lang="en-US" sz="2400" i="1" dirty="0"/>
              <a:t>test data generators</a:t>
            </a:r>
            <a:r>
              <a:rPr lang="en-US" sz="2400" dirty="0"/>
              <a:t>, and </a:t>
            </a:r>
            <a:r>
              <a:rPr lang="en-US" sz="2400" i="1" dirty="0"/>
              <a:t>pretty printers</a:t>
            </a:r>
            <a:r>
              <a:rPr lang="en-US" sz="2400" dirty="0"/>
              <a:t>.</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30</a:t>
            </a:fld>
            <a:endParaRPr lang="en-US"/>
          </a:p>
        </p:txBody>
      </p:sp>
    </p:spTree>
    <p:extLst>
      <p:ext uri="{BB962C8B-B14F-4D97-AF65-F5344CB8AC3E}">
        <p14:creationId xmlns:p14="http://schemas.microsoft.com/office/powerpoint/2010/main" val="16133858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Programming Environments</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b="1" dirty="0"/>
              <a:t>Effects on Language Design:</a:t>
            </a:r>
          </a:p>
          <a:p>
            <a:pPr lvl="1" algn="just">
              <a:buFont typeface="Courier New" panose="02070309020205020404" pitchFamily="49" charset="0"/>
              <a:buChar char="o"/>
            </a:pPr>
            <a:r>
              <a:rPr lang="en-US" sz="2200" dirty="0"/>
              <a:t>Programming environments have affected language design primarily in two major areas: features aiding </a:t>
            </a:r>
            <a:r>
              <a:rPr lang="en-US" sz="2200" b="1" dirty="0"/>
              <a:t>separate compilation</a:t>
            </a:r>
            <a:r>
              <a:rPr lang="en-US" sz="2200" dirty="0"/>
              <a:t> and assembly of program from components, and features aiding program </a:t>
            </a:r>
            <a:r>
              <a:rPr lang="en-US" sz="2200" b="1" dirty="0"/>
              <a:t>testing and debugging</a:t>
            </a:r>
            <a:r>
              <a:rPr lang="en-US" sz="2200" dirty="0"/>
              <a:t>.</a:t>
            </a:r>
          </a:p>
          <a:p>
            <a:pPr lvl="1" algn="just">
              <a:buFont typeface="Courier New" panose="02070309020205020404" pitchFamily="49" charset="0"/>
              <a:buChar char="o"/>
            </a:pPr>
            <a:r>
              <a:rPr lang="en-US" sz="2200" b="1" dirty="0"/>
              <a:t>Separate compilation:</a:t>
            </a:r>
          </a:p>
          <a:p>
            <a:pPr lvl="2" algn="just">
              <a:buFont typeface="Wingdings" panose="05000000000000000000" pitchFamily="2" charset="2"/>
              <a:buChar char="§"/>
            </a:pPr>
            <a:r>
              <a:rPr lang="en-US" sz="2000" dirty="0"/>
              <a:t>This feature requires the language to be structured so that individual subprograms or other parts can be separately compiled and executed, without the other parts, and then later merged without change into the final program.</a:t>
            </a:r>
          </a:p>
          <a:p>
            <a:pPr lvl="2" algn="just">
              <a:buFont typeface="Wingdings" panose="05000000000000000000" pitchFamily="2" charset="2"/>
              <a:buChar char="§"/>
            </a:pPr>
            <a:r>
              <a:rPr lang="en-US" sz="2000" dirty="0"/>
              <a:t>Separate compilation is made difficult by the fact that in compiling one subprogram, the compiler may need information about other subprograms or shared data objects.</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31</a:t>
            </a:fld>
            <a:endParaRPr lang="en-US"/>
          </a:p>
        </p:txBody>
      </p:sp>
    </p:spTree>
    <p:extLst>
      <p:ext uri="{BB962C8B-B14F-4D97-AF65-F5344CB8AC3E}">
        <p14:creationId xmlns:p14="http://schemas.microsoft.com/office/powerpoint/2010/main" val="33091575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Programming Environments</a:t>
            </a:r>
          </a:p>
        </p:txBody>
      </p:sp>
      <p:sp>
        <p:nvSpPr>
          <p:cNvPr id="3" name="Content Placeholder 2"/>
          <p:cNvSpPr>
            <a:spLocks noGrp="1"/>
          </p:cNvSpPr>
          <p:nvPr>
            <p:ph idx="1"/>
          </p:nvPr>
        </p:nvSpPr>
        <p:spPr>
          <a:xfrm>
            <a:off x="457200" y="762000"/>
            <a:ext cx="8229600" cy="5638800"/>
          </a:xfrm>
        </p:spPr>
        <p:txBody>
          <a:bodyPr>
            <a:noAutofit/>
          </a:bodyPr>
          <a:lstStyle/>
          <a:p>
            <a:pPr lvl="2" algn="just">
              <a:buFont typeface="Wingdings" panose="05000000000000000000" pitchFamily="2" charset="2"/>
              <a:buChar char="§"/>
            </a:pPr>
            <a:r>
              <a:rPr lang="en-US" sz="2000" dirty="0"/>
              <a:t>To provide information about separately compiled subprograms, shared data, and type definitions either (1) the language may require that information may be redeclared within the subprogram; (2) it may prescribe a particular order of compilation to require compilation of each subprogram to be preceded by compilation of the specification of all called subprograms and shared data; or (3) it may require the presence of a library containing the relevant specifications during compilation so that the compiler may retrieve them as needed.</a:t>
            </a:r>
          </a:p>
          <a:p>
            <a:pPr lvl="2" algn="just">
              <a:buFont typeface="Wingdings" panose="05000000000000000000" pitchFamily="2" charset="2"/>
              <a:buChar char="§"/>
            </a:pPr>
            <a:r>
              <a:rPr lang="en-US" sz="2000" dirty="0"/>
              <a:t>Option 1, also called </a:t>
            </a:r>
            <a:r>
              <a:rPr lang="en-US" sz="2000" i="1" dirty="0"/>
              <a:t>independent compilation, </a:t>
            </a:r>
            <a:r>
              <a:rPr lang="en-US" sz="2000" dirty="0"/>
              <a:t>has disadvantage that if the declarations within the subprogram do not match the actual structure of the data or subprogram, then subtle error appears in the final assembly stage that will not be detected during testing of the independently complied program parts.</a:t>
            </a:r>
          </a:p>
          <a:p>
            <a:pPr lvl="2" algn="just">
              <a:buFont typeface="Wingdings" panose="05000000000000000000" pitchFamily="2" charset="2"/>
              <a:buChar char="§"/>
            </a:pPr>
            <a:r>
              <a:rPr lang="en-US" sz="2000" dirty="0"/>
              <a:t>Option 2 and 3 require a means for specifications of subprograms, type definitions, and common environments to be given or placed in a library prior to the compilation of a subprogram.</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32</a:t>
            </a:fld>
            <a:endParaRPr lang="en-US"/>
          </a:p>
        </p:txBody>
      </p:sp>
    </p:spTree>
    <p:extLst>
      <p:ext uri="{BB962C8B-B14F-4D97-AF65-F5344CB8AC3E}">
        <p14:creationId xmlns:p14="http://schemas.microsoft.com/office/powerpoint/2010/main" val="16664399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Programming Environments</a:t>
            </a:r>
          </a:p>
        </p:txBody>
      </p:sp>
      <p:sp>
        <p:nvSpPr>
          <p:cNvPr id="3" name="Content Placeholder 2"/>
          <p:cNvSpPr>
            <a:spLocks noGrp="1"/>
          </p:cNvSpPr>
          <p:nvPr>
            <p:ph idx="1"/>
          </p:nvPr>
        </p:nvSpPr>
        <p:spPr>
          <a:xfrm>
            <a:off x="457200" y="762000"/>
            <a:ext cx="8229600" cy="5638800"/>
          </a:xfrm>
        </p:spPr>
        <p:txBody>
          <a:bodyPr>
            <a:noAutofit/>
          </a:bodyPr>
          <a:lstStyle/>
          <a:p>
            <a:pPr lvl="2" algn="just">
              <a:buFont typeface="Wingdings" panose="05000000000000000000" pitchFamily="2" charset="2"/>
              <a:buChar char="§"/>
            </a:pPr>
            <a:r>
              <a:rPr lang="en-US" sz="2000" dirty="0"/>
              <a:t>Separate compilation also affects language design in the use of shared names. If several groups are writing portions of a large program, it is often difficult to ensure that the names used by each group are distinct. A common problem is to find same names of subprograms and other program units during assembly of the final complete program. Languages employ three methods to avoid this problem: (1) Each shared name must be unique and naming conventions must be adopted, (2) Languages often use scoping rules to hide names, and (3) Names may be known by explicitly adding their definitions from an external library, such as, inheritance in object-oriented languages.</a:t>
            </a:r>
          </a:p>
          <a:p>
            <a:pPr lvl="1" algn="just">
              <a:buFont typeface="Courier New" panose="02070309020205020404" pitchFamily="49" charset="0"/>
              <a:buChar char="o"/>
            </a:pPr>
            <a:r>
              <a:rPr lang="en-US" sz="2200" b="1" dirty="0"/>
              <a:t>Testing and Debugging:</a:t>
            </a:r>
          </a:p>
          <a:p>
            <a:pPr lvl="2" algn="just">
              <a:buFont typeface="Wingdings" panose="05000000000000000000" pitchFamily="2" charset="2"/>
              <a:buChar char="§"/>
            </a:pPr>
            <a:r>
              <a:rPr lang="en-US" sz="2000" dirty="0"/>
              <a:t>Most languages contain some features to aid program testing and debugging. Some examples are given below:</a:t>
            </a:r>
          </a:p>
          <a:p>
            <a:pPr lvl="2" algn="just">
              <a:buFont typeface="Wingdings" panose="05000000000000000000" pitchFamily="2" charset="2"/>
              <a:buChar char="§"/>
            </a:pPr>
            <a:r>
              <a:rPr lang="en-US" sz="2000" b="1" dirty="0"/>
              <a:t>Execution trace features.</a:t>
            </a:r>
            <a:r>
              <a:rPr lang="en-US" sz="2000" dirty="0"/>
              <a:t> Many interactive languages provide features that allow particular statements and variables to be tagged for tracing during execution.</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33</a:t>
            </a:fld>
            <a:endParaRPr lang="en-US"/>
          </a:p>
        </p:txBody>
      </p:sp>
    </p:spTree>
    <p:extLst>
      <p:ext uri="{BB962C8B-B14F-4D97-AF65-F5344CB8AC3E}">
        <p14:creationId xmlns:p14="http://schemas.microsoft.com/office/powerpoint/2010/main" val="7045755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Programming Environments</a:t>
            </a:r>
          </a:p>
        </p:txBody>
      </p:sp>
      <p:sp>
        <p:nvSpPr>
          <p:cNvPr id="3" name="Content Placeholder 2"/>
          <p:cNvSpPr>
            <a:spLocks noGrp="1"/>
          </p:cNvSpPr>
          <p:nvPr>
            <p:ph idx="1"/>
          </p:nvPr>
        </p:nvSpPr>
        <p:spPr>
          <a:xfrm>
            <a:off x="457200" y="762000"/>
            <a:ext cx="8229600" cy="5638800"/>
          </a:xfrm>
        </p:spPr>
        <p:txBody>
          <a:bodyPr>
            <a:noAutofit/>
          </a:bodyPr>
          <a:lstStyle/>
          <a:p>
            <a:pPr lvl="2" algn="just">
              <a:buFont typeface="Wingdings" panose="05000000000000000000" pitchFamily="2" charset="2"/>
              <a:buChar char="§"/>
            </a:pPr>
            <a:r>
              <a:rPr lang="en-US" sz="2000" b="1" dirty="0"/>
              <a:t>Breakpoints.</a:t>
            </a:r>
            <a:r>
              <a:rPr lang="en-US" sz="2000" dirty="0"/>
              <a:t> Interactive languages often provide a feature where the programmer can specify points in the program as breakpoints. When a breakpoint is reached during execution, execution of the program is interrupted, and control is given to the programmer at a terminal. The programmer may inspect and modify values of variables and then restart the program from the point of interruption.</a:t>
            </a:r>
          </a:p>
          <a:p>
            <a:pPr lvl="2" algn="just">
              <a:buFont typeface="Wingdings" panose="05000000000000000000" pitchFamily="2" charset="2"/>
              <a:buChar char="§"/>
            </a:pPr>
            <a:r>
              <a:rPr lang="en-US" sz="2000" b="1" dirty="0"/>
              <a:t>Assertions.</a:t>
            </a:r>
            <a:r>
              <a:rPr lang="en-US" sz="2000" dirty="0"/>
              <a:t> It is a conditional expression inserted as a separate statement in a program. The assertion states the relationships that must hold among the values of the variables at that point in the program. During program execution, if the conditions fail to hold, then execution is interrupted, and an exception handler is invoked to print a message or take other action. Assertions may be enabled or disabled in the program. When disabled, they become comments that aid in documenting the program.</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34</a:t>
            </a:fld>
            <a:endParaRPr lang="en-US"/>
          </a:p>
        </p:txBody>
      </p:sp>
    </p:spTree>
    <p:extLst>
      <p:ext uri="{BB962C8B-B14F-4D97-AF65-F5344CB8AC3E}">
        <p14:creationId xmlns:p14="http://schemas.microsoft.com/office/powerpoint/2010/main" val="17325609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Programming Environments</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b="1" dirty="0"/>
              <a:t>Environment Framework:</a:t>
            </a:r>
          </a:p>
          <a:p>
            <a:pPr lvl="1" algn="just">
              <a:buFont typeface="Courier New" panose="02070309020205020404" pitchFamily="49" charset="0"/>
              <a:buChar char="o"/>
            </a:pPr>
            <a:r>
              <a:rPr lang="en-US" sz="2200" dirty="0"/>
              <a:t>Environment framework supplies services such as </a:t>
            </a:r>
            <a:r>
              <a:rPr lang="en-US" sz="2200" i="1" dirty="0"/>
              <a:t>data repository</a:t>
            </a:r>
            <a:r>
              <a:rPr lang="en-US" sz="2200" dirty="0"/>
              <a:t>, </a:t>
            </a:r>
            <a:r>
              <a:rPr lang="en-US" sz="2200" i="1" dirty="0"/>
              <a:t>graphical user interface</a:t>
            </a:r>
            <a:r>
              <a:rPr lang="en-US" sz="2200" dirty="0"/>
              <a:t>, </a:t>
            </a:r>
            <a:r>
              <a:rPr lang="en-US" sz="2200" i="1" dirty="0"/>
              <a:t>security</a:t>
            </a:r>
            <a:r>
              <a:rPr lang="en-US" sz="2200" dirty="0"/>
              <a:t>, and </a:t>
            </a:r>
            <a:r>
              <a:rPr lang="en-US" sz="2200" i="1" dirty="0"/>
              <a:t>communication services</a:t>
            </a:r>
            <a:r>
              <a:rPr lang="en-US" sz="2200" dirty="0"/>
              <a:t>.</a:t>
            </a:r>
          </a:p>
          <a:p>
            <a:pPr lvl="1" algn="just">
              <a:buFont typeface="Courier New" panose="02070309020205020404" pitchFamily="49" charset="0"/>
              <a:buChar char="o"/>
            </a:pPr>
            <a:r>
              <a:rPr lang="en-US" sz="2200" dirty="0"/>
              <a:t>Programs are written to use these services.</a:t>
            </a:r>
          </a:p>
          <a:p>
            <a:pPr lvl="1" algn="just">
              <a:buFont typeface="Courier New" panose="02070309020205020404" pitchFamily="49" charset="0"/>
              <a:buChar char="o"/>
            </a:pPr>
            <a:r>
              <a:rPr lang="en-US" sz="2200" dirty="0"/>
              <a:t>Languages are sometimes designed to allow for easy access to these infrastructure services.</a:t>
            </a:r>
          </a:p>
          <a:p>
            <a:pPr algn="just"/>
            <a:r>
              <a:rPr lang="en-US" sz="2400" b="1" dirty="0"/>
              <a:t>Job Control and Process Languages:</a:t>
            </a:r>
          </a:p>
          <a:p>
            <a:pPr lvl="1" algn="just">
              <a:buFont typeface="Courier New" panose="02070309020205020404" pitchFamily="49" charset="0"/>
              <a:buChar char="o"/>
            </a:pPr>
            <a:r>
              <a:rPr lang="en-US" sz="2200" dirty="0"/>
              <a:t>Related to environment frameworks is the concept of job control.</a:t>
            </a:r>
          </a:p>
          <a:p>
            <a:pPr lvl="1" algn="just">
              <a:buFont typeface="Courier New" panose="02070309020205020404" pitchFamily="49" charset="0"/>
              <a:buChar char="o"/>
            </a:pPr>
            <a:r>
              <a:rPr lang="en-US" sz="2200" dirty="0"/>
              <a:t>Job Control Language(JCL) is a scripting language that describe jobs, to the Operating System that runs in the IBM large server (Mainframe) computers.</a:t>
            </a:r>
          </a:p>
          <a:p>
            <a:pPr lvl="1" algn="just">
              <a:buFont typeface="Courier New" panose="02070309020205020404" pitchFamily="49" charset="0"/>
              <a:buChar char="o"/>
            </a:pPr>
            <a:r>
              <a:rPr lang="en-US" sz="2200" dirty="0"/>
              <a:t>JCL acts as an interface between your programs (COBOL, PL/1 , Assembler etc.) and Mainframe OS (MVS or Z/OS).</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35</a:t>
            </a:fld>
            <a:endParaRPr lang="en-US"/>
          </a:p>
        </p:txBody>
      </p:sp>
    </p:spTree>
    <p:extLst>
      <p:ext uri="{BB962C8B-B14F-4D97-AF65-F5344CB8AC3E}">
        <p14:creationId xmlns:p14="http://schemas.microsoft.com/office/powerpoint/2010/main" val="14980165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Programming Environments</a:t>
            </a:r>
          </a:p>
        </p:txBody>
      </p:sp>
      <p:sp>
        <p:nvSpPr>
          <p:cNvPr id="3" name="Content Placeholder 2"/>
          <p:cNvSpPr>
            <a:spLocks noGrp="1"/>
          </p:cNvSpPr>
          <p:nvPr>
            <p:ph idx="1"/>
          </p:nvPr>
        </p:nvSpPr>
        <p:spPr>
          <a:xfrm>
            <a:off x="457200" y="762000"/>
            <a:ext cx="8229600" cy="5638800"/>
          </a:xfrm>
        </p:spPr>
        <p:txBody>
          <a:bodyPr>
            <a:noAutofit/>
          </a:bodyPr>
          <a:lstStyle/>
          <a:p>
            <a:pPr lvl="1" algn="just">
              <a:buFont typeface="Courier New" panose="02070309020205020404" pitchFamily="49" charset="0"/>
              <a:buChar char="o"/>
            </a:pPr>
            <a:r>
              <a:rPr lang="en-US" sz="2200" dirty="0"/>
              <a:t>It is mainly a set of control statements that provide the specifications necessary to run an application program. In mainframe environment, programs can be executed in batch and online modes. JCL is used for submitting a program for execution in batch mode.</a:t>
            </a:r>
          </a:p>
          <a:p>
            <a:pPr lvl="1" algn="just">
              <a:buFont typeface="Courier New" panose="02070309020205020404" pitchFamily="49" charset="0"/>
              <a:buChar char="o"/>
            </a:pPr>
            <a:r>
              <a:rPr lang="en-US" sz="2200" dirty="0"/>
              <a:t>For every job that you submit, you need to tell the OS where to find the appropriate input, how to process that input, and what to do with the resulting output. JCL is used to convey this information to OS.</a:t>
            </a:r>
          </a:p>
          <a:p>
            <a:pPr lvl="1" algn="just">
              <a:buFont typeface="Courier New" panose="02070309020205020404" pitchFamily="49" charset="0"/>
              <a:buChar char="o"/>
            </a:pPr>
            <a:r>
              <a:rPr lang="en-US" sz="2200" dirty="0"/>
              <a:t>All jobs require the three main types of JCL statements: </a:t>
            </a:r>
            <a:r>
              <a:rPr lang="en-US" sz="2200" b="1" dirty="0"/>
              <a:t>JOB</a:t>
            </a:r>
            <a:r>
              <a:rPr lang="en-US" sz="2200" dirty="0"/>
              <a:t> (indicates job related information such as job id, priority, user id), </a:t>
            </a:r>
            <a:r>
              <a:rPr lang="en-US" sz="2200" b="1" dirty="0"/>
              <a:t>EXEC</a:t>
            </a:r>
            <a:r>
              <a:rPr lang="en-US" sz="2200" dirty="0"/>
              <a:t> (indicates name of the program to be executed), and </a:t>
            </a:r>
            <a:r>
              <a:rPr lang="en-US" sz="2200" b="1" dirty="0"/>
              <a:t>DD</a:t>
            </a:r>
            <a:r>
              <a:rPr lang="en-US" sz="2200" dirty="0"/>
              <a:t> (data descriptor indicates data that need to be processed or produced by the program).</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36</a:t>
            </a:fld>
            <a:endParaRPr lang="en-US"/>
          </a:p>
        </p:txBody>
      </p:sp>
    </p:spTree>
    <p:extLst>
      <p:ext uri="{BB962C8B-B14F-4D97-AF65-F5344CB8AC3E}">
        <p14:creationId xmlns:p14="http://schemas.microsoft.com/office/powerpoint/2010/main" val="4234497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a:solidFill>
            <a:schemeClr val="bg2">
              <a:lumMod val="75000"/>
            </a:schemeClr>
          </a:solidFill>
        </p:spPr>
        <p:txBody>
          <a:bodyPr>
            <a:noAutofit/>
          </a:bodyPr>
          <a:lstStyle/>
          <a:p>
            <a:pPr algn="ctr"/>
            <a:r>
              <a:rPr lang="en-US" sz="3600" dirty="0">
                <a:solidFill>
                  <a:srgbClr val="002060"/>
                </a:solidFill>
              </a:rPr>
              <a:t>Short History of Programming Languages</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dirty="0"/>
              <a:t>Programming language designs and implementation methods have evolved continuously since the earliest high-level languages appeared in the 1950s.</a:t>
            </a:r>
          </a:p>
          <a:p>
            <a:pPr algn="just"/>
            <a:r>
              <a:rPr lang="en-US" sz="2400" dirty="0"/>
              <a:t>The first versions of FORTAN and LISP were designed during the 1950s. Ada, C, Pascal, Prolog, and Smalltalk date from the 1970s. C++, ML, Perl, and Postscript date from the 1980s. Java dates from the 1990s.</a:t>
            </a:r>
          </a:p>
          <a:p>
            <a:pPr algn="just"/>
            <a:r>
              <a:rPr lang="en-US" sz="2400" dirty="0"/>
              <a:t>In the 1960s and 1970s, new languages were often developed as part of major software development projects.</a:t>
            </a:r>
          </a:p>
          <a:p>
            <a:pPr algn="just"/>
            <a:r>
              <a:rPr lang="en-US" sz="2400" b="1" dirty="0"/>
              <a:t>Development of Early Languages:</a:t>
            </a:r>
          </a:p>
          <a:p>
            <a:pPr lvl="1" algn="just">
              <a:buFont typeface="Courier New" panose="02070309020205020404" pitchFamily="49" charset="0"/>
              <a:buChar char="o"/>
            </a:pPr>
            <a:r>
              <a:rPr lang="en-US" sz="2200" b="1" dirty="0"/>
              <a:t>Numerically based languages:</a:t>
            </a:r>
          </a:p>
          <a:p>
            <a:pPr lvl="2" algn="just">
              <a:buFont typeface="Wingdings" panose="05000000000000000000" pitchFamily="2" charset="2"/>
              <a:buChar char="§"/>
            </a:pPr>
            <a:r>
              <a:rPr lang="en-US" sz="2000" dirty="0"/>
              <a:t>Grace Hopper developed A-0 (Arithmetic Language version 0) language in 1951 for UNIVAC I. The A-0 system was followed by the A-1, A-2, A-3, AT-3 and B-0.</a:t>
            </a:r>
          </a:p>
        </p:txBody>
      </p:sp>
      <p:sp>
        <p:nvSpPr>
          <p:cNvPr id="4" name="Slide Number Placeholder 3">
            <a:extLst>
              <a:ext uri="{FF2B5EF4-FFF2-40B4-BE49-F238E27FC236}">
                <a16:creationId xmlns:a16="http://schemas.microsoft.com/office/drawing/2014/main" id="{252860AB-D5B9-4C01-A295-741540CA7D19}"/>
              </a:ext>
            </a:extLst>
          </p:cNvPr>
          <p:cNvSpPr>
            <a:spLocks noGrp="1"/>
          </p:cNvSpPr>
          <p:nvPr>
            <p:ph type="sldNum" sz="quarter" idx="12"/>
          </p:nvPr>
        </p:nvSpPr>
        <p:spPr/>
        <p:txBody>
          <a:bodyPr/>
          <a:lstStyle/>
          <a:p>
            <a:fld id="{3641945D-52C2-420B-8A9C-9B562A225311}" type="slidenum">
              <a:rPr lang="en-US" smtClean="0"/>
              <a:pPr/>
              <a:t>4</a:t>
            </a:fld>
            <a:endParaRPr lang="en-US"/>
          </a:p>
        </p:txBody>
      </p:sp>
    </p:spTree>
    <p:extLst>
      <p:ext uri="{BB962C8B-B14F-4D97-AF65-F5344CB8AC3E}">
        <p14:creationId xmlns:p14="http://schemas.microsoft.com/office/powerpoint/2010/main" val="2811866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a:solidFill>
            <a:schemeClr val="bg2">
              <a:lumMod val="75000"/>
            </a:schemeClr>
          </a:solidFill>
        </p:spPr>
        <p:txBody>
          <a:bodyPr>
            <a:noAutofit/>
          </a:bodyPr>
          <a:lstStyle/>
          <a:p>
            <a:pPr algn="ctr"/>
            <a:r>
              <a:rPr lang="en-US" sz="3600" dirty="0">
                <a:solidFill>
                  <a:srgbClr val="002060"/>
                </a:solidFill>
              </a:rPr>
              <a:t>Short History of Programming Languages</a:t>
            </a:r>
          </a:p>
        </p:txBody>
      </p:sp>
      <p:sp>
        <p:nvSpPr>
          <p:cNvPr id="3" name="Content Placeholder 2"/>
          <p:cNvSpPr>
            <a:spLocks noGrp="1"/>
          </p:cNvSpPr>
          <p:nvPr>
            <p:ph idx="1"/>
          </p:nvPr>
        </p:nvSpPr>
        <p:spPr>
          <a:xfrm>
            <a:off x="457200" y="762000"/>
            <a:ext cx="8229600" cy="5638800"/>
          </a:xfrm>
        </p:spPr>
        <p:txBody>
          <a:bodyPr>
            <a:noAutofit/>
          </a:bodyPr>
          <a:lstStyle/>
          <a:p>
            <a:pPr lvl="2" algn="just">
              <a:buFont typeface="Wingdings" panose="05000000000000000000" pitchFamily="2" charset="2"/>
              <a:buChar char="§"/>
            </a:pPr>
            <a:r>
              <a:rPr lang="en-US" sz="2000" dirty="0"/>
              <a:t>John Backus developed </a:t>
            </a:r>
            <a:r>
              <a:rPr lang="en-US" sz="2000" dirty="0" err="1"/>
              <a:t>Speedcoding</a:t>
            </a:r>
            <a:r>
              <a:rPr lang="en-US" sz="2000" dirty="0"/>
              <a:t> language for IBM 701 in 1953</a:t>
            </a:r>
          </a:p>
          <a:p>
            <a:pPr lvl="2" algn="just">
              <a:buFont typeface="Wingdings" panose="05000000000000000000" pitchFamily="2" charset="2"/>
              <a:buChar char="§"/>
            </a:pPr>
            <a:r>
              <a:rPr lang="en-US" sz="2000" dirty="0"/>
              <a:t>In 1957, FORTRAN was originally developed by John Backus at IBM for scientific calculations; FORTRAN was revised as FORTAN II in 1958 and FORTRAN IV a few years later; In 1966, FORTRAN IV became a standard under the name FORTRAN 66 and has been upgraded twice since to FORTRAN 77 and FORTRAN 90.</a:t>
            </a:r>
          </a:p>
          <a:p>
            <a:pPr lvl="2" algn="just">
              <a:buFont typeface="Wingdings" panose="05000000000000000000" pitchFamily="2" charset="2"/>
              <a:buChar char="§"/>
            </a:pPr>
            <a:r>
              <a:rPr lang="en-US" sz="2000" dirty="0"/>
              <a:t>ALGOL 58, originally named IAL (International Algorithmic Language) was originally developed in 1958. A revision occurred in 1960, and ALGOL 60 (with a minor revision in 1962) became the standard academic computing language from the 1960s to the early 1970s. ALGOL 68 developed in </a:t>
            </a:r>
            <a:r>
              <a:rPr lang="en-US" sz="2000" i="1" dirty="0"/>
              <a:t>1968 as </a:t>
            </a:r>
            <a:r>
              <a:rPr lang="en-US" sz="2000" dirty="0"/>
              <a:t>a successor to the ALGOL 60.</a:t>
            </a:r>
          </a:p>
          <a:p>
            <a:pPr lvl="2" algn="just">
              <a:buFont typeface="Wingdings" panose="05000000000000000000" pitchFamily="2" charset="2"/>
              <a:buChar char="§"/>
            </a:pPr>
            <a:r>
              <a:rPr lang="en-US" sz="2000" dirty="0"/>
              <a:t>Jules Schwartz developed JOVIL (</a:t>
            </a:r>
            <a:r>
              <a:rPr lang="en-US" sz="2000" i="1" dirty="0"/>
              <a:t>Jules’ Own Version of the International Algorithmic Language)</a:t>
            </a:r>
            <a:r>
              <a:rPr lang="en-US" sz="2000" dirty="0"/>
              <a:t> to compose software for the electronics of military aircraft in 1959.</a:t>
            </a:r>
          </a:p>
        </p:txBody>
      </p:sp>
      <p:sp>
        <p:nvSpPr>
          <p:cNvPr id="4" name="Slide Number Placeholder 3">
            <a:extLst>
              <a:ext uri="{FF2B5EF4-FFF2-40B4-BE49-F238E27FC236}">
                <a16:creationId xmlns:a16="http://schemas.microsoft.com/office/drawing/2014/main" id="{252860AB-D5B9-4C01-A295-741540CA7D19}"/>
              </a:ext>
            </a:extLst>
          </p:cNvPr>
          <p:cNvSpPr>
            <a:spLocks noGrp="1"/>
          </p:cNvSpPr>
          <p:nvPr>
            <p:ph type="sldNum" sz="quarter" idx="12"/>
          </p:nvPr>
        </p:nvSpPr>
        <p:spPr/>
        <p:txBody>
          <a:bodyPr/>
          <a:lstStyle/>
          <a:p>
            <a:fld id="{3641945D-52C2-420B-8A9C-9B562A225311}" type="slidenum">
              <a:rPr lang="en-US" smtClean="0"/>
              <a:pPr/>
              <a:t>5</a:t>
            </a:fld>
            <a:endParaRPr lang="en-US"/>
          </a:p>
        </p:txBody>
      </p:sp>
    </p:spTree>
    <p:extLst>
      <p:ext uri="{BB962C8B-B14F-4D97-AF65-F5344CB8AC3E}">
        <p14:creationId xmlns:p14="http://schemas.microsoft.com/office/powerpoint/2010/main" val="3169827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a:solidFill>
            <a:schemeClr val="bg2">
              <a:lumMod val="75000"/>
            </a:schemeClr>
          </a:solidFill>
        </p:spPr>
        <p:txBody>
          <a:bodyPr>
            <a:noAutofit/>
          </a:bodyPr>
          <a:lstStyle/>
          <a:p>
            <a:pPr algn="ctr"/>
            <a:r>
              <a:rPr lang="en-US" sz="3600" dirty="0">
                <a:solidFill>
                  <a:srgbClr val="002060"/>
                </a:solidFill>
              </a:rPr>
              <a:t>Short History of Programming Languages</a:t>
            </a:r>
          </a:p>
        </p:txBody>
      </p:sp>
      <p:sp>
        <p:nvSpPr>
          <p:cNvPr id="3" name="Content Placeholder 2"/>
          <p:cNvSpPr>
            <a:spLocks noGrp="1"/>
          </p:cNvSpPr>
          <p:nvPr>
            <p:ph idx="1"/>
          </p:nvPr>
        </p:nvSpPr>
        <p:spPr>
          <a:xfrm>
            <a:off x="457200" y="762000"/>
            <a:ext cx="8229600" cy="5638800"/>
          </a:xfrm>
        </p:spPr>
        <p:txBody>
          <a:bodyPr>
            <a:noAutofit/>
          </a:bodyPr>
          <a:lstStyle/>
          <a:p>
            <a:pPr lvl="2" algn="just">
              <a:buFont typeface="Wingdings" panose="05000000000000000000" pitchFamily="2" charset="2"/>
              <a:buChar char="§"/>
            </a:pPr>
            <a:r>
              <a:rPr lang="en-US" sz="2000" dirty="0" err="1"/>
              <a:t>Simula</a:t>
            </a:r>
            <a:r>
              <a:rPr lang="en-US" sz="2000" dirty="0"/>
              <a:t> (</a:t>
            </a:r>
            <a:r>
              <a:rPr lang="en-US" sz="2000" dirty="0" err="1"/>
              <a:t>Simula</a:t>
            </a:r>
            <a:r>
              <a:rPr lang="en-US" sz="2000" dirty="0"/>
              <a:t> I and </a:t>
            </a:r>
            <a:r>
              <a:rPr lang="en-US" sz="2000" dirty="0" err="1"/>
              <a:t>Simula</a:t>
            </a:r>
            <a:r>
              <a:rPr lang="en-US" sz="2000" dirty="0"/>
              <a:t> 67) was developed in the 1960s. </a:t>
            </a:r>
            <a:r>
              <a:rPr lang="en-US" sz="2000" dirty="0" err="1"/>
              <a:t>Simula</a:t>
            </a:r>
            <a:r>
              <a:rPr lang="en-US" sz="2000" dirty="0"/>
              <a:t> 67 introduced object-oriented concepts.</a:t>
            </a:r>
          </a:p>
          <a:p>
            <a:pPr lvl="2" algn="just">
              <a:buFont typeface="Wingdings" panose="05000000000000000000" pitchFamily="2" charset="2"/>
              <a:buChar char="§"/>
            </a:pPr>
            <a:r>
              <a:rPr lang="en-US" sz="2000" dirty="0"/>
              <a:t>Wirth developed ALGOL-W in the mid-1960s as an extension to ALGOL. Around 1970, he developed Pascal, which became the computer science language of the 1970s.</a:t>
            </a:r>
          </a:p>
          <a:p>
            <a:pPr lvl="2" algn="just">
              <a:buFont typeface="Wingdings" panose="05000000000000000000" pitchFamily="2" charset="2"/>
              <a:buChar char="§"/>
            </a:pPr>
            <a:r>
              <a:rPr lang="en-US" sz="2000" dirty="0"/>
              <a:t>C programming language was developed in 1972 by Dennis Ritchie at bell laboratories. C++ programming language was developed in 1980 by Bjarne </a:t>
            </a:r>
            <a:r>
              <a:rPr lang="en-US" sz="2000" dirty="0" err="1"/>
              <a:t>Stroustrup</a:t>
            </a:r>
            <a:r>
              <a:rPr lang="en-US" sz="2000" dirty="0"/>
              <a:t> at bell laboratories as an extension of C language with object-oriented features.</a:t>
            </a:r>
          </a:p>
          <a:p>
            <a:pPr lvl="2" algn="just">
              <a:buFont typeface="Wingdings" panose="05000000000000000000" pitchFamily="2" charset="2"/>
              <a:buChar char="§"/>
            </a:pPr>
            <a:r>
              <a:rPr lang="en-US" sz="2000" dirty="0"/>
              <a:t>IBM developed NPL (New Programming Language) in 1963 at its Hursley Laboratory in England. Its name was later changed to MPPL (Multi-Purpose Programming Language), which was then shortened to just PL/I. The educational subset PL/C achieved modest success in the 1970s.</a:t>
            </a:r>
          </a:p>
          <a:p>
            <a:pPr lvl="2" algn="just">
              <a:buFont typeface="Wingdings" panose="05000000000000000000" pitchFamily="2" charset="2"/>
              <a:buChar char="§"/>
            </a:pPr>
            <a:r>
              <a:rPr lang="en-US" sz="2000" dirty="0"/>
              <a:t>The original version of BASIC (Beginners' All-purpose Symbolic Instruction Code) language was created by John G. </a:t>
            </a:r>
            <a:r>
              <a:rPr lang="en-US" sz="2000" dirty="0" err="1"/>
              <a:t>Kemeny</a:t>
            </a:r>
            <a:r>
              <a:rPr lang="en-US" sz="2000" dirty="0"/>
              <a:t> and Thomas E. Kurtz at Dartmouth College in 1963.</a:t>
            </a:r>
          </a:p>
        </p:txBody>
      </p:sp>
      <p:sp>
        <p:nvSpPr>
          <p:cNvPr id="4" name="Slide Number Placeholder 3">
            <a:extLst>
              <a:ext uri="{FF2B5EF4-FFF2-40B4-BE49-F238E27FC236}">
                <a16:creationId xmlns:a16="http://schemas.microsoft.com/office/drawing/2014/main" id="{252860AB-D5B9-4C01-A295-741540CA7D19}"/>
              </a:ext>
            </a:extLst>
          </p:cNvPr>
          <p:cNvSpPr>
            <a:spLocks noGrp="1"/>
          </p:cNvSpPr>
          <p:nvPr>
            <p:ph type="sldNum" sz="quarter" idx="12"/>
          </p:nvPr>
        </p:nvSpPr>
        <p:spPr/>
        <p:txBody>
          <a:bodyPr/>
          <a:lstStyle/>
          <a:p>
            <a:fld id="{3641945D-52C2-420B-8A9C-9B562A225311}" type="slidenum">
              <a:rPr lang="en-US" smtClean="0"/>
              <a:pPr/>
              <a:t>6</a:t>
            </a:fld>
            <a:endParaRPr lang="en-US"/>
          </a:p>
        </p:txBody>
      </p:sp>
    </p:spTree>
    <p:extLst>
      <p:ext uri="{BB962C8B-B14F-4D97-AF65-F5344CB8AC3E}">
        <p14:creationId xmlns:p14="http://schemas.microsoft.com/office/powerpoint/2010/main" val="3627810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a:solidFill>
            <a:schemeClr val="bg2">
              <a:lumMod val="75000"/>
            </a:schemeClr>
          </a:solidFill>
        </p:spPr>
        <p:txBody>
          <a:bodyPr>
            <a:noAutofit/>
          </a:bodyPr>
          <a:lstStyle/>
          <a:p>
            <a:pPr algn="ctr"/>
            <a:r>
              <a:rPr lang="en-US" sz="3600" dirty="0">
                <a:solidFill>
                  <a:srgbClr val="002060"/>
                </a:solidFill>
              </a:rPr>
              <a:t>Short History of Programming Languages</a:t>
            </a:r>
          </a:p>
        </p:txBody>
      </p:sp>
      <p:sp>
        <p:nvSpPr>
          <p:cNvPr id="3" name="Content Placeholder 2"/>
          <p:cNvSpPr>
            <a:spLocks noGrp="1"/>
          </p:cNvSpPr>
          <p:nvPr>
            <p:ph idx="1"/>
          </p:nvPr>
        </p:nvSpPr>
        <p:spPr>
          <a:xfrm>
            <a:off x="457200" y="762000"/>
            <a:ext cx="8229600" cy="5638800"/>
          </a:xfrm>
        </p:spPr>
        <p:txBody>
          <a:bodyPr>
            <a:noAutofit/>
          </a:bodyPr>
          <a:lstStyle/>
          <a:p>
            <a:pPr lvl="1" algn="just">
              <a:buFont typeface="Courier New" panose="02070309020205020404" pitchFamily="49" charset="0"/>
              <a:buChar char="o"/>
            </a:pPr>
            <a:r>
              <a:rPr lang="en-US" sz="2200" b="1" dirty="0"/>
              <a:t>Business languages:</a:t>
            </a:r>
          </a:p>
          <a:p>
            <a:pPr lvl="2" algn="just">
              <a:buFont typeface="Wingdings" panose="05000000000000000000" pitchFamily="2" charset="2"/>
              <a:buChar char="§"/>
            </a:pPr>
            <a:r>
              <a:rPr lang="en-US" sz="2000" dirty="0"/>
              <a:t>Grace Hopper led a group at Univac to develop FLOWMATIC in 1955 to develop business applications. </a:t>
            </a:r>
          </a:p>
          <a:p>
            <a:pPr lvl="2" algn="just">
              <a:buFont typeface="Wingdings" panose="05000000000000000000" pitchFamily="2" charset="2"/>
              <a:buChar char="§"/>
            </a:pPr>
            <a:r>
              <a:rPr lang="en-US" sz="2000" dirty="0"/>
              <a:t>In 1959, the U.S. Department of Defense sponsored a meeting to develop Common Business Language (BCL) and the specifications published in 1960 as COBOL (</a:t>
            </a:r>
            <a:r>
              <a:rPr lang="en-US" sz="2000" dirty="0" err="1"/>
              <a:t>COmmon</a:t>
            </a:r>
            <a:r>
              <a:rPr lang="en-US" sz="2000" dirty="0"/>
              <a:t> Business Oriented Language).</a:t>
            </a:r>
          </a:p>
          <a:p>
            <a:pPr lvl="2" algn="just">
              <a:buFont typeface="Wingdings" panose="05000000000000000000" pitchFamily="2" charset="2"/>
              <a:buChar char="§"/>
            </a:pPr>
            <a:r>
              <a:rPr lang="en-US" sz="2000" dirty="0"/>
              <a:t>COBOL was revised in 1961 and 1962, standardized in 1968, and revised again in 1974 and 1984.</a:t>
            </a:r>
          </a:p>
          <a:p>
            <a:pPr lvl="1" algn="just">
              <a:buFont typeface="Courier New" panose="02070309020205020404" pitchFamily="49" charset="0"/>
              <a:buChar char="o"/>
            </a:pPr>
            <a:r>
              <a:rPr lang="en-US" sz="2200" b="1" dirty="0"/>
              <a:t>Artificial-intelligence languages:</a:t>
            </a:r>
          </a:p>
          <a:p>
            <a:pPr lvl="2" algn="just">
              <a:buFont typeface="Wingdings" panose="05000000000000000000" pitchFamily="2" charset="2"/>
              <a:buChar char="§"/>
            </a:pPr>
            <a:r>
              <a:rPr lang="en-US" sz="2000" dirty="0"/>
              <a:t>Information Processing Language (IPL) was created by Allen Newell, Cliff Shaw, and Herbert A. Simon at RAND Corporation and the Carnegie Institute of Technology about 1956.</a:t>
            </a:r>
          </a:p>
          <a:p>
            <a:pPr lvl="2" algn="just">
              <a:buFont typeface="Wingdings" panose="05000000000000000000" pitchFamily="2" charset="2"/>
              <a:buChar char="§"/>
            </a:pPr>
            <a:r>
              <a:rPr lang="en-US" dirty="0"/>
              <a:t>Several versions of IPL were created: IPL-I, IPL-II, IPL-III, IPL-IV, IPL-V, and IPL-VI.</a:t>
            </a:r>
          </a:p>
        </p:txBody>
      </p:sp>
      <p:sp>
        <p:nvSpPr>
          <p:cNvPr id="4" name="Slide Number Placeholder 3">
            <a:extLst>
              <a:ext uri="{FF2B5EF4-FFF2-40B4-BE49-F238E27FC236}">
                <a16:creationId xmlns:a16="http://schemas.microsoft.com/office/drawing/2014/main" id="{252860AB-D5B9-4C01-A295-741540CA7D19}"/>
              </a:ext>
            </a:extLst>
          </p:cNvPr>
          <p:cNvSpPr>
            <a:spLocks noGrp="1"/>
          </p:cNvSpPr>
          <p:nvPr>
            <p:ph type="sldNum" sz="quarter" idx="12"/>
          </p:nvPr>
        </p:nvSpPr>
        <p:spPr/>
        <p:txBody>
          <a:bodyPr/>
          <a:lstStyle/>
          <a:p>
            <a:fld id="{3641945D-52C2-420B-8A9C-9B562A225311}" type="slidenum">
              <a:rPr lang="en-US" smtClean="0"/>
              <a:pPr/>
              <a:t>7</a:t>
            </a:fld>
            <a:endParaRPr lang="en-US"/>
          </a:p>
        </p:txBody>
      </p:sp>
    </p:spTree>
    <p:extLst>
      <p:ext uri="{BB962C8B-B14F-4D97-AF65-F5344CB8AC3E}">
        <p14:creationId xmlns:p14="http://schemas.microsoft.com/office/powerpoint/2010/main" val="2575049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a:solidFill>
            <a:schemeClr val="bg2">
              <a:lumMod val="75000"/>
            </a:schemeClr>
          </a:solidFill>
        </p:spPr>
        <p:txBody>
          <a:bodyPr>
            <a:noAutofit/>
          </a:bodyPr>
          <a:lstStyle/>
          <a:p>
            <a:pPr algn="ctr"/>
            <a:r>
              <a:rPr lang="en-US" sz="3600" dirty="0">
                <a:solidFill>
                  <a:srgbClr val="002060"/>
                </a:solidFill>
              </a:rPr>
              <a:t>Short History of Programming Languages</a:t>
            </a:r>
          </a:p>
        </p:txBody>
      </p:sp>
      <p:sp>
        <p:nvSpPr>
          <p:cNvPr id="3" name="Content Placeholder 2"/>
          <p:cNvSpPr>
            <a:spLocks noGrp="1"/>
          </p:cNvSpPr>
          <p:nvPr>
            <p:ph idx="1"/>
          </p:nvPr>
        </p:nvSpPr>
        <p:spPr>
          <a:xfrm>
            <a:off x="457200" y="762000"/>
            <a:ext cx="8229600" cy="5638800"/>
          </a:xfrm>
        </p:spPr>
        <p:txBody>
          <a:bodyPr>
            <a:noAutofit/>
          </a:bodyPr>
          <a:lstStyle/>
          <a:p>
            <a:pPr lvl="2" algn="just">
              <a:buFont typeface="Wingdings" panose="05000000000000000000" pitchFamily="2" charset="2"/>
              <a:buChar char="§"/>
            </a:pPr>
            <a:r>
              <a:rPr lang="en-US" sz="2000" dirty="0"/>
              <a:t>LISP (list processing) language was developed about 1960 by John McCarthy at the Massachusetts Institute of Technology (MIT) for the IBM 704. LISP 1.5 became the standard LISP implementation for many years. Today, the best-known general-purpose Lisp dialects are Common Lisp, Scheme, Racket and Clojure.</a:t>
            </a:r>
          </a:p>
          <a:p>
            <a:pPr lvl="2" algn="just">
              <a:buFont typeface="Wingdings" panose="05000000000000000000" pitchFamily="2" charset="2"/>
              <a:buChar char="§"/>
            </a:pPr>
            <a:r>
              <a:rPr lang="en-US" sz="2000" dirty="0"/>
              <a:t>COMIT was the first string processing language developed by Dr. Victor </a:t>
            </a:r>
            <a:r>
              <a:rPr lang="en-US" sz="2000" dirty="0" err="1"/>
              <a:t>Yngve</a:t>
            </a:r>
            <a:r>
              <a:rPr lang="en-US" sz="2000" dirty="0"/>
              <a:t>, University of Chicago, and collaborators at MIT from 1957 to 1965.</a:t>
            </a:r>
          </a:p>
          <a:p>
            <a:pPr lvl="2" algn="just">
              <a:buFont typeface="Wingdings" panose="05000000000000000000" pitchFamily="2" charset="2"/>
              <a:buChar char="§"/>
            </a:pPr>
            <a:r>
              <a:rPr lang="en-US" dirty="0"/>
              <a:t>SNOBOL (String-Oriented Symbolic Language) was invented in 1962 by Bell Labs. SNOBOL then progressed until it reached it's finally implementation in 1967 called SNOBOL4. </a:t>
            </a:r>
          </a:p>
          <a:p>
            <a:pPr lvl="2" algn="just">
              <a:buFont typeface="Wingdings" panose="05000000000000000000" pitchFamily="2" charset="2"/>
              <a:buChar char="§"/>
            </a:pPr>
            <a:r>
              <a:rPr lang="en-US" dirty="0"/>
              <a:t>Prolog (</a:t>
            </a:r>
            <a:r>
              <a:rPr lang="en-US" dirty="0" err="1"/>
              <a:t>PROgramming</a:t>
            </a:r>
            <a:r>
              <a:rPr lang="en-US" dirty="0"/>
              <a:t> in </a:t>
            </a:r>
            <a:r>
              <a:rPr lang="en-US" dirty="0" err="1"/>
              <a:t>LOGics</a:t>
            </a:r>
            <a:r>
              <a:rPr lang="en-US" dirty="0"/>
              <a:t>) was developed in 1972 by Alain Colmerauer with Philippe Roussel, based on concepts from mathematical logic  at University of Edinburgh.</a:t>
            </a:r>
            <a:endParaRPr lang="en-US" sz="2000" dirty="0"/>
          </a:p>
        </p:txBody>
      </p:sp>
      <p:sp>
        <p:nvSpPr>
          <p:cNvPr id="4" name="Slide Number Placeholder 3">
            <a:extLst>
              <a:ext uri="{FF2B5EF4-FFF2-40B4-BE49-F238E27FC236}">
                <a16:creationId xmlns:a16="http://schemas.microsoft.com/office/drawing/2014/main" id="{252860AB-D5B9-4C01-A295-741540CA7D19}"/>
              </a:ext>
            </a:extLst>
          </p:cNvPr>
          <p:cNvSpPr>
            <a:spLocks noGrp="1"/>
          </p:cNvSpPr>
          <p:nvPr>
            <p:ph type="sldNum" sz="quarter" idx="12"/>
          </p:nvPr>
        </p:nvSpPr>
        <p:spPr/>
        <p:txBody>
          <a:bodyPr/>
          <a:lstStyle/>
          <a:p>
            <a:fld id="{3641945D-52C2-420B-8A9C-9B562A225311}" type="slidenum">
              <a:rPr lang="en-US" smtClean="0"/>
              <a:pPr/>
              <a:t>8</a:t>
            </a:fld>
            <a:endParaRPr lang="en-US"/>
          </a:p>
        </p:txBody>
      </p:sp>
    </p:spTree>
    <p:extLst>
      <p:ext uri="{BB962C8B-B14F-4D97-AF65-F5344CB8AC3E}">
        <p14:creationId xmlns:p14="http://schemas.microsoft.com/office/powerpoint/2010/main" val="1842801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a:solidFill>
            <a:schemeClr val="bg2">
              <a:lumMod val="75000"/>
            </a:schemeClr>
          </a:solidFill>
        </p:spPr>
        <p:txBody>
          <a:bodyPr>
            <a:noAutofit/>
          </a:bodyPr>
          <a:lstStyle/>
          <a:p>
            <a:pPr algn="ctr"/>
            <a:r>
              <a:rPr lang="en-US" sz="3600" dirty="0">
                <a:solidFill>
                  <a:srgbClr val="002060"/>
                </a:solidFill>
              </a:rPr>
              <a:t>Short History of Programming Languages</a:t>
            </a:r>
          </a:p>
        </p:txBody>
      </p:sp>
      <p:sp>
        <p:nvSpPr>
          <p:cNvPr id="3" name="Content Placeholder 2"/>
          <p:cNvSpPr>
            <a:spLocks noGrp="1"/>
          </p:cNvSpPr>
          <p:nvPr>
            <p:ph idx="1"/>
          </p:nvPr>
        </p:nvSpPr>
        <p:spPr>
          <a:xfrm>
            <a:off x="457200" y="762000"/>
            <a:ext cx="8229600" cy="5638800"/>
          </a:xfrm>
        </p:spPr>
        <p:txBody>
          <a:bodyPr>
            <a:noAutofit/>
          </a:bodyPr>
          <a:lstStyle/>
          <a:p>
            <a:pPr lvl="1" algn="just">
              <a:buFont typeface="Courier New" panose="02070309020205020404" pitchFamily="49" charset="0"/>
              <a:buChar char="o"/>
            </a:pPr>
            <a:r>
              <a:rPr lang="en-US" sz="2200" b="1" dirty="0"/>
              <a:t>System Languages:</a:t>
            </a:r>
          </a:p>
          <a:p>
            <a:pPr lvl="2" algn="just">
              <a:buFont typeface="Wingdings" panose="05000000000000000000" pitchFamily="2" charset="2"/>
              <a:buChar char="§"/>
            </a:pPr>
            <a:r>
              <a:rPr lang="en-US" sz="2000" dirty="0"/>
              <a:t>CPL (Combined Programming Language) was developed jointly between the Mathematical Laboratory at the University of Cambridge and the University of London Computer Unit during the 1960s. </a:t>
            </a:r>
            <a:r>
              <a:rPr lang="en-US" dirty="0"/>
              <a:t>It is predecessor of the language BCPL, which, in turn, is a precursor of the C language.</a:t>
            </a:r>
            <a:endParaRPr lang="en-US" sz="2000" dirty="0"/>
          </a:p>
          <a:p>
            <a:pPr lvl="2" algn="just">
              <a:buFont typeface="Wingdings" panose="05000000000000000000" pitchFamily="2" charset="2"/>
              <a:buChar char="§"/>
            </a:pPr>
            <a:r>
              <a:rPr lang="en-US" sz="2000" dirty="0"/>
              <a:t>BCPL (Basic Combined Programming Language) was first implemented by Martin Richards of the University of Cambridge in 1967.</a:t>
            </a:r>
          </a:p>
          <a:p>
            <a:pPr lvl="2" algn="just">
              <a:buFont typeface="Wingdings" panose="05000000000000000000" pitchFamily="2" charset="2"/>
              <a:buChar char="§"/>
            </a:pPr>
            <a:r>
              <a:rPr lang="en-US" sz="2000" dirty="0"/>
              <a:t>Both CPL and BCPL were never widely used. C changed that all. Significant portion of UNIX is written in C language, and only a tiny portion is coded in assembly language for specific hardware.</a:t>
            </a:r>
          </a:p>
        </p:txBody>
      </p:sp>
      <p:sp>
        <p:nvSpPr>
          <p:cNvPr id="4" name="Slide Number Placeholder 3">
            <a:extLst>
              <a:ext uri="{FF2B5EF4-FFF2-40B4-BE49-F238E27FC236}">
                <a16:creationId xmlns:a16="http://schemas.microsoft.com/office/drawing/2014/main" id="{252860AB-D5B9-4C01-A295-741540CA7D19}"/>
              </a:ext>
            </a:extLst>
          </p:cNvPr>
          <p:cNvSpPr>
            <a:spLocks noGrp="1"/>
          </p:cNvSpPr>
          <p:nvPr>
            <p:ph type="sldNum" sz="quarter" idx="12"/>
          </p:nvPr>
        </p:nvSpPr>
        <p:spPr/>
        <p:txBody>
          <a:bodyPr/>
          <a:lstStyle/>
          <a:p>
            <a:fld id="{3641945D-52C2-420B-8A9C-9B562A225311}" type="slidenum">
              <a:rPr lang="en-US" smtClean="0"/>
              <a:pPr/>
              <a:t>9</a:t>
            </a:fld>
            <a:endParaRPr lang="en-US"/>
          </a:p>
        </p:txBody>
      </p:sp>
    </p:spTree>
    <p:extLst>
      <p:ext uri="{BB962C8B-B14F-4D97-AF65-F5344CB8AC3E}">
        <p14:creationId xmlns:p14="http://schemas.microsoft.com/office/powerpoint/2010/main" val="136535739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Custom 1">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7030A0"/>
      </a:hlink>
      <a:folHlink>
        <a:srgbClr val="7030A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2">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TM10001115[[fn=Parcel]]</Template>
  <TotalTime>4875</TotalTime>
  <Words>3927</Words>
  <Application>Microsoft Office PowerPoint</Application>
  <PresentationFormat>On-screen Show (4:3)</PresentationFormat>
  <Paragraphs>268</Paragraphs>
  <Slides>36</Slides>
  <Notes>36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Calibri</vt:lpstr>
      <vt:lpstr>Constantia</vt:lpstr>
      <vt:lpstr>Courier New</vt:lpstr>
      <vt:lpstr>Wingdings</vt:lpstr>
      <vt:lpstr>Wingdings 2</vt:lpstr>
      <vt:lpstr>Flow</vt:lpstr>
      <vt:lpstr>PowerPoint Presentation</vt:lpstr>
      <vt:lpstr>Why Study Programming Languages?</vt:lpstr>
      <vt:lpstr>Why Study Programming Languages?</vt:lpstr>
      <vt:lpstr>Short History of Programming Languages</vt:lpstr>
      <vt:lpstr>Short History of Programming Languages</vt:lpstr>
      <vt:lpstr>Short History of Programming Languages</vt:lpstr>
      <vt:lpstr>Short History of Programming Languages</vt:lpstr>
      <vt:lpstr>Short History of Programming Languages</vt:lpstr>
      <vt:lpstr>Short History of Programming Languages</vt:lpstr>
      <vt:lpstr>Short History of Programming Languages</vt:lpstr>
      <vt:lpstr>Short History of Programming Languages</vt:lpstr>
      <vt:lpstr>Short History of Programming Languages</vt:lpstr>
      <vt:lpstr>Short History of Programming Languages</vt:lpstr>
      <vt:lpstr>Short History of Programming Languages</vt:lpstr>
      <vt:lpstr>Attributes of a Good Language</vt:lpstr>
      <vt:lpstr>Attributes of a Good Language</vt:lpstr>
      <vt:lpstr>Attributes of a Good Language</vt:lpstr>
      <vt:lpstr>Attributes of a Good Language</vt:lpstr>
      <vt:lpstr>Attributes of a Good Language</vt:lpstr>
      <vt:lpstr>Syntax and Semantics</vt:lpstr>
      <vt:lpstr>Language Paradigms</vt:lpstr>
      <vt:lpstr>Language Paradigms</vt:lpstr>
      <vt:lpstr>Language Paradigms</vt:lpstr>
      <vt:lpstr>Language Paradigms</vt:lpstr>
      <vt:lpstr>Language Standardization</vt:lpstr>
      <vt:lpstr>Language Standardization</vt:lpstr>
      <vt:lpstr>Language Standardization</vt:lpstr>
      <vt:lpstr>Language Standardization</vt:lpstr>
      <vt:lpstr>Language Internationalization</vt:lpstr>
      <vt:lpstr>Programming Environments</vt:lpstr>
      <vt:lpstr>Programming Environments</vt:lpstr>
      <vt:lpstr>Programming Environments</vt:lpstr>
      <vt:lpstr>Programming Environments</vt:lpstr>
      <vt:lpstr>Programming Environments</vt:lpstr>
      <vt:lpstr>Programming Environments</vt:lpstr>
      <vt:lpstr>Programming Environments</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Orientation Program ABC College</dc:title>
  <dc:creator>Nawaraj</dc:creator>
  <cp:lastModifiedBy>Nawaraj Paudel</cp:lastModifiedBy>
  <cp:revision>469</cp:revision>
  <dcterms:created xsi:type="dcterms:W3CDTF">2013-10-17T15:33:21Z</dcterms:created>
  <dcterms:modified xsi:type="dcterms:W3CDTF">2023-02-26T08:19:36Z</dcterms:modified>
</cp:coreProperties>
</file>