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5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24" autoAdjust="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162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6EBE57-06B5-493A-882E-E27946C0749C}" type="datetimeFigureOut">
              <a:rPr lang="en-US" smtClean="0"/>
              <a:pPr/>
              <a:t>5/31/2022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DCAABD-430D-4558-B9E1-99DC9A1109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49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CAABD-430D-4558-B9E1-99DC9A11099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04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9476-0AB0-4738-AEBC-3815BEBD3B24}" type="datetime1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Learning: Introduction                  Prepared By: Arjun Saud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EC88-D0DA-4B5C-BBA9-40397BD3D903}" type="datetime1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Learning: Introduction                  Prepared By: Arjun Saud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C5E0-5EF9-4DF3-B6C6-D0361A16EE27}" type="datetime1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Learning: Introduction                  Prepared By: Arjun Saud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32569-5827-4BC2-B1F6-6719F2F94379}" type="datetime1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Learning: Introduction                  Prepared By: Arjun Saud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59FF-5396-4FA7-8074-3494C31845D6}" type="datetime1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Learning: Introduction                  Prepared By: Arjun Saud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D38F-D625-404E-8452-C214F12D72F7}" type="datetime1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Learning: Introduction                  Prepared By: Arjun Saud   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FB806-13A6-476B-B223-437E49FA169A}" type="datetime1">
              <a:rPr lang="en-US" smtClean="0"/>
              <a:t>5/31/2022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Learning: Introduction                  Prepared By: Arjun Saud      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77EC-E1EB-45EF-B499-9DDEE5066047}" type="datetime1">
              <a:rPr lang="en-US" smtClean="0"/>
              <a:t>5/31/2022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Learning: Introduction                  Prepared By: Arjun Saud     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93A62-A759-44FA-8670-B9C63B822B1C}" type="datetime1">
              <a:rPr lang="en-US" smtClean="0"/>
              <a:t>5/31/2022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Learning: Introduction                  Prepared By: Arjun Saud     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9B80-FC5F-4A57-A1DC-8161F7E7156D}" type="datetime1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Learning: Introduction                  Prepared By: Arjun Saud   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31F9-4A58-4E9B-9CC9-6F2A3FA386F5}" type="datetime1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Learning: Introduction                  Prepared By: Arjun Saud   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06A88-3C9E-434B-81B1-9C800BF0E093}" type="datetime1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Machine Learning: Introduction                  Prepared By: Arjun Saud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2444B-AD59-459C-8316-D24326876B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endParaRPr lang="en-US" sz="3600" b="1" dirty="0" smtClean="0">
              <a:latin typeface="Book Antiqua" pitchFamily="18" charset="0"/>
            </a:endParaRPr>
          </a:p>
          <a:p>
            <a:pPr algn="ctr">
              <a:buNone/>
            </a:pPr>
            <a:r>
              <a:rPr lang="en-US" sz="3600" b="1" dirty="0" smtClean="0">
                <a:latin typeface="Book Antiqua" pitchFamily="18" charset="0"/>
              </a:rPr>
              <a:t>Unit-1</a:t>
            </a:r>
            <a:endParaRPr lang="en-US" sz="3600" b="1" dirty="0">
              <a:latin typeface="Book Antiqua" pitchFamily="18" charset="0"/>
            </a:endParaRPr>
          </a:p>
          <a:p>
            <a:pPr algn="ctr">
              <a:buNone/>
            </a:pPr>
            <a:r>
              <a:rPr lang="en-US" sz="3600" b="1" u="sng" dirty="0" smtClean="0">
                <a:latin typeface="Book Antiqua" pitchFamily="18" charset="0"/>
              </a:rPr>
              <a:t>Introduction to ML</a:t>
            </a:r>
          </a:p>
          <a:p>
            <a:pPr algn="ctr">
              <a:buNone/>
            </a:pPr>
            <a:endParaRPr lang="en-US" sz="3600" b="1" u="sng" dirty="0" smtClean="0">
              <a:latin typeface="Book Antiqua" pitchFamily="18" charset="0"/>
            </a:endParaRPr>
          </a:p>
          <a:p>
            <a:pPr algn="ctr">
              <a:buNone/>
            </a:pPr>
            <a:r>
              <a:rPr lang="en-US" sz="3600" b="1" dirty="0" smtClean="0">
                <a:latin typeface="Book Antiqua" pitchFamily="18" charset="0"/>
              </a:rPr>
              <a:t>Prepared By: Arjun Sing Saud</a:t>
            </a:r>
          </a:p>
          <a:p>
            <a:pPr algn="ctr">
              <a:buNone/>
            </a:pPr>
            <a:r>
              <a:rPr lang="en-US" sz="3600" b="1" dirty="0" smtClean="0">
                <a:latin typeface="Book Antiqua" pitchFamily="18" charset="0"/>
              </a:rPr>
              <a:t>Asst. Prof. CSCSIT, TU</a:t>
            </a:r>
          </a:p>
          <a:p>
            <a:pPr algn="ctr">
              <a:buNone/>
            </a:pPr>
            <a:endParaRPr lang="en-US" sz="3600" b="1" dirty="0" smtClean="0">
              <a:latin typeface="Book Antiqua" pitchFamily="18" charset="0"/>
            </a:endParaRPr>
          </a:p>
          <a:p>
            <a:pPr algn="ctr">
              <a:buNone/>
            </a:pPr>
            <a:r>
              <a:rPr lang="en-US" sz="3600" b="1" dirty="0">
                <a:latin typeface="Book Antiqua" pitchFamily="18" charset="0"/>
              </a:rPr>
              <a:t>	</a:t>
            </a:r>
            <a:r>
              <a:rPr lang="en-US" sz="3600" b="1" dirty="0" smtClean="0">
                <a:latin typeface="Book Antiqua" pitchFamily="18" charset="0"/>
              </a:rPr>
              <a:t>					   		</a:t>
            </a:r>
            <a:endParaRPr lang="en-US" sz="3600" b="1" dirty="0">
              <a:latin typeface="Book Antiqua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Learning: Introduction                  Prepared By: Arjun Saud      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Book Antiqua" pitchFamily="18" charset="0"/>
              </a:rPr>
              <a:t>Applications of ML</a:t>
            </a:r>
            <a:endParaRPr lang="en-US" b="1" dirty="0">
              <a:latin typeface="Book Antiqua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Autofit/>
          </a:bodyPr>
          <a:lstStyle/>
          <a:p>
            <a:pPr marL="514350" indent="-514350" algn="just">
              <a:buFont typeface="+mj-lt"/>
              <a:buAutoNum type="arabicPeriod" startAt="8"/>
            </a:pPr>
            <a:r>
              <a:rPr lang="en-US" sz="2800" b="1" dirty="0">
                <a:latin typeface="Book Antiqua" panose="02040602050305030304" pitchFamily="18" charset="0"/>
              </a:rPr>
              <a:t>Stock Market </a:t>
            </a:r>
            <a:r>
              <a:rPr lang="en-US" sz="2800" b="1" dirty="0" smtClean="0">
                <a:latin typeface="Book Antiqua" panose="02040602050305030304" pitchFamily="18" charset="0"/>
              </a:rPr>
              <a:t>Trading: </a:t>
            </a:r>
            <a:r>
              <a:rPr lang="en-US" sz="2800" dirty="0" smtClean="0">
                <a:latin typeface="Book Antiqua" panose="02040602050305030304" pitchFamily="18" charset="0"/>
              </a:rPr>
              <a:t>Machine </a:t>
            </a:r>
            <a:r>
              <a:rPr lang="en-US" sz="2800" dirty="0">
                <a:latin typeface="Book Antiqua" panose="02040602050305030304" pitchFamily="18" charset="0"/>
              </a:rPr>
              <a:t>learning is widely used in stock market trading. </a:t>
            </a:r>
            <a:r>
              <a:rPr lang="en-US" sz="2800" dirty="0" smtClean="0">
                <a:latin typeface="Book Antiqua" panose="02040602050305030304" pitchFamily="18" charset="0"/>
              </a:rPr>
              <a:t>Time series prediction ML models are used </a:t>
            </a:r>
            <a:r>
              <a:rPr lang="en-US" sz="2800" dirty="0">
                <a:latin typeface="Book Antiqua" panose="02040602050305030304" pitchFamily="18" charset="0"/>
              </a:rPr>
              <a:t>for the prediction of stock market trends. </a:t>
            </a:r>
            <a:endParaRPr lang="en-US" sz="2800" dirty="0" smtClean="0">
              <a:latin typeface="Book Antiqua" panose="02040602050305030304" pitchFamily="18" charset="0"/>
            </a:endParaRPr>
          </a:p>
          <a:p>
            <a:pPr marL="514350" indent="-514350" algn="just">
              <a:buFont typeface="+mj-lt"/>
              <a:buAutoNum type="arabicPeriod" startAt="8"/>
            </a:pPr>
            <a:r>
              <a:rPr lang="en-US" sz="2800" b="1" dirty="0" smtClean="0">
                <a:latin typeface="Book Antiqua" panose="02040602050305030304" pitchFamily="18" charset="0"/>
              </a:rPr>
              <a:t>Medical </a:t>
            </a:r>
            <a:r>
              <a:rPr lang="en-US" sz="2800" b="1" dirty="0">
                <a:latin typeface="Book Antiqua" panose="02040602050305030304" pitchFamily="18" charset="0"/>
              </a:rPr>
              <a:t>Diagnosis</a:t>
            </a:r>
            <a:r>
              <a:rPr lang="en-US" sz="2800" b="1" dirty="0" smtClean="0">
                <a:latin typeface="Book Antiqua" panose="02040602050305030304" pitchFamily="18" charset="0"/>
              </a:rPr>
              <a:t>: </a:t>
            </a:r>
            <a:r>
              <a:rPr lang="en-US" sz="2800" dirty="0" smtClean="0">
                <a:latin typeface="Book Antiqua" panose="02040602050305030304" pitchFamily="18" charset="0"/>
              </a:rPr>
              <a:t>In </a:t>
            </a:r>
            <a:r>
              <a:rPr lang="en-US" sz="2800" dirty="0">
                <a:latin typeface="Book Antiqua" panose="02040602050305030304" pitchFamily="18" charset="0"/>
              </a:rPr>
              <a:t>medical science, machine learning is used for diseases diagnoses</a:t>
            </a:r>
            <a:r>
              <a:rPr lang="en-US" sz="2800" dirty="0" smtClean="0">
                <a:latin typeface="Book Antiqua" panose="02040602050305030304" pitchFamily="18" charset="0"/>
              </a:rPr>
              <a:t>.</a:t>
            </a:r>
          </a:p>
          <a:p>
            <a:pPr marL="514350" indent="-514350" algn="just">
              <a:buFont typeface="+mj-lt"/>
              <a:buAutoNum type="arabicPeriod" startAt="8"/>
            </a:pPr>
            <a:r>
              <a:rPr lang="en-US" sz="2800" b="1" dirty="0" smtClean="0">
                <a:latin typeface="Book Antiqua" panose="02040602050305030304" pitchFamily="18" charset="0"/>
              </a:rPr>
              <a:t>Machine </a:t>
            </a:r>
            <a:r>
              <a:rPr lang="en-US" sz="2800" b="1" dirty="0">
                <a:latin typeface="Book Antiqua" panose="02040602050305030304" pitchFamily="18" charset="0"/>
              </a:rPr>
              <a:t>Translation</a:t>
            </a:r>
            <a:r>
              <a:rPr lang="en-US" sz="2800" b="1" dirty="0" smtClean="0">
                <a:latin typeface="Book Antiqua" panose="02040602050305030304" pitchFamily="18" charset="0"/>
              </a:rPr>
              <a:t>: </a:t>
            </a:r>
            <a:r>
              <a:rPr lang="en-US" sz="2800" dirty="0" smtClean="0">
                <a:latin typeface="Book Antiqua" panose="02040602050305030304" pitchFamily="18" charset="0"/>
              </a:rPr>
              <a:t>Machine </a:t>
            </a:r>
            <a:r>
              <a:rPr lang="en-US" sz="2800" dirty="0">
                <a:latin typeface="Book Antiqua" panose="02040602050305030304" pitchFamily="18" charset="0"/>
              </a:rPr>
              <a:t>Learning </a:t>
            </a:r>
            <a:r>
              <a:rPr lang="en-US" sz="2800" dirty="0" smtClean="0">
                <a:latin typeface="Book Antiqua" panose="02040602050305030304" pitchFamily="18" charset="0"/>
              </a:rPr>
              <a:t>algorithms are helpful in  translating text from one language to another. The </a:t>
            </a:r>
            <a:r>
              <a:rPr lang="en-US" sz="2800" dirty="0">
                <a:latin typeface="Book Antiqua" panose="02040602050305030304" pitchFamily="18" charset="0"/>
              </a:rPr>
              <a:t>technology behind the automatic translation is a sequence to sequence learning </a:t>
            </a:r>
            <a:r>
              <a:rPr lang="en-US" sz="2800" dirty="0" smtClean="0">
                <a:latin typeface="Book Antiqua" panose="02040602050305030304" pitchFamily="18" charset="0"/>
              </a:rPr>
              <a:t>algorithm.</a:t>
            </a:r>
            <a:endParaRPr lang="en-US" sz="2800" dirty="0"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r>
              <a:rPr lang="en-US" sz="2800" dirty="0" smtClean="0">
                <a:latin typeface="Book Antiqua" panose="02040602050305030304" pitchFamily="18" charset="0"/>
              </a:rPr>
              <a:t> </a:t>
            </a:r>
          </a:p>
          <a:p>
            <a:endParaRPr lang="en-US" sz="2800" dirty="0">
              <a:latin typeface="Book Antiqua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Learning: Introduction                  Prepared By: Arjun Saud     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5127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Book Antiqua" pitchFamily="18" charset="0"/>
              </a:rPr>
              <a:t>Machine Learning Methods</a:t>
            </a:r>
            <a:endParaRPr lang="en-US" b="1" dirty="0">
              <a:latin typeface="Book Antiqua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latin typeface="Book Antiqua" pitchFamily="18" charset="0"/>
              </a:rPr>
              <a:t>Machine learning </a:t>
            </a:r>
            <a:r>
              <a:rPr lang="en-US" sz="2800" dirty="0" smtClean="0">
                <a:latin typeface="Book Antiqua" pitchFamily="18" charset="0"/>
              </a:rPr>
              <a:t>methods </a:t>
            </a:r>
            <a:r>
              <a:rPr lang="en-US" sz="2800" dirty="0">
                <a:latin typeface="Book Antiqua" pitchFamily="18" charset="0"/>
              </a:rPr>
              <a:t>fall into three primary </a:t>
            </a:r>
            <a:r>
              <a:rPr lang="en-US" sz="2800" dirty="0" smtClean="0">
                <a:latin typeface="Book Antiqua" pitchFamily="18" charset="0"/>
              </a:rPr>
              <a:t>categories: </a:t>
            </a:r>
            <a:r>
              <a:rPr lang="en-US" sz="2800" i="1" dirty="0" smtClean="0">
                <a:latin typeface="Book Antiqua" pitchFamily="18" charset="0"/>
              </a:rPr>
              <a:t>Supervised, Unsupervised, and Reinforcement</a:t>
            </a:r>
            <a:r>
              <a:rPr lang="en-US" sz="2800" dirty="0" smtClean="0">
                <a:latin typeface="Book Antiqua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800" b="1" dirty="0" smtClean="0">
                <a:latin typeface="Book Antiqua" pitchFamily="18" charset="0"/>
              </a:rPr>
              <a:t>Supervised Learning</a:t>
            </a:r>
            <a:r>
              <a:rPr lang="en-US" sz="2800" dirty="0" smtClean="0">
                <a:latin typeface="Book Antiqua" pitchFamily="18" charset="0"/>
              </a:rPr>
              <a:t>:</a:t>
            </a:r>
          </a:p>
          <a:p>
            <a:pPr algn="just"/>
            <a:r>
              <a:rPr lang="en-US" sz="2800" dirty="0">
                <a:latin typeface="Book Antiqua" pitchFamily="18" charset="0"/>
              </a:rPr>
              <a:t>In this learning paradigm, we present examples of correct input-output pairs to the </a:t>
            </a:r>
            <a:r>
              <a:rPr lang="en-US" sz="2800" dirty="0" smtClean="0">
                <a:latin typeface="Book Antiqua" pitchFamily="18" charset="0"/>
              </a:rPr>
              <a:t>ML algorithms during </a:t>
            </a:r>
            <a:r>
              <a:rPr lang="en-US" sz="2800" dirty="0">
                <a:latin typeface="Book Antiqua" pitchFamily="18" charset="0"/>
              </a:rPr>
              <a:t>the training phase. </a:t>
            </a:r>
          </a:p>
          <a:p>
            <a:pPr algn="just"/>
            <a:r>
              <a:rPr lang="en-US" sz="2800" dirty="0">
                <a:latin typeface="Book Antiqua" pitchFamily="18" charset="0"/>
              </a:rPr>
              <a:t>This training set of examples is equivalent to the teacher for the </a:t>
            </a:r>
            <a:r>
              <a:rPr lang="en-US" sz="2800" dirty="0" smtClean="0">
                <a:latin typeface="Book Antiqua" pitchFamily="18" charset="0"/>
              </a:rPr>
              <a:t>ML algorithms. </a:t>
            </a:r>
            <a:endParaRPr lang="en-US" sz="2800" dirty="0">
              <a:latin typeface="Book Antiqua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Learning: Introduction                  Prepared By: Arjun Saud     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230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Book Antiqua" pitchFamily="18" charset="0"/>
              </a:rPr>
              <a:t>Machine Learning Methods</a:t>
            </a:r>
            <a:endParaRPr lang="en-US" b="1" dirty="0">
              <a:latin typeface="Book Antiqua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>
                <a:latin typeface="Book Antiqua" pitchFamily="18" charset="0"/>
              </a:rPr>
              <a:t>During </a:t>
            </a:r>
            <a:r>
              <a:rPr lang="en-US" sz="2800" dirty="0">
                <a:latin typeface="Book Antiqua" pitchFamily="18" charset="0"/>
              </a:rPr>
              <a:t>the training of </a:t>
            </a:r>
            <a:r>
              <a:rPr lang="en-US" sz="2800" dirty="0" smtClean="0">
                <a:latin typeface="Book Antiqua" pitchFamily="18" charset="0"/>
              </a:rPr>
              <a:t>ML algorithm </a:t>
            </a:r>
            <a:r>
              <a:rPr lang="en-US" sz="2800" dirty="0">
                <a:latin typeface="Book Antiqua" pitchFamily="18" charset="0"/>
              </a:rPr>
              <a:t>under supervised learning, the </a:t>
            </a:r>
            <a:r>
              <a:rPr lang="en-US" sz="2800" dirty="0" smtClean="0">
                <a:latin typeface="Book Antiqua" pitchFamily="18" charset="0"/>
              </a:rPr>
              <a:t>it </a:t>
            </a:r>
            <a:r>
              <a:rPr lang="en-US" sz="2800" dirty="0">
                <a:latin typeface="Book Antiqua" pitchFamily="18" charset="0"/>
              </a:rPr>
              <a:t>takes input vector and computes output vector. </a:t>
            </a:r>
            <a:endParaRPr lang="en-US" sz="2800" dirty="0" smtClean="0">
              <a:latin typeface="Book Antiqua" pitchFamily="18" charset="0"/>
            </a:endParaRPr>
          </a:p>
          <a:p>
            <a:pPr algn="just"/>
            <a:r>
              <a:rPr lang="en-US" sz="2800" dirty="0">
                <a:latin typeface="Book Antiqua" pitchFamily="18" charset="0"/>
              </a:rPr>
              <a:t>An error signal is generated, if there is a difference between the computed output and the desired output vector</a:t>
            </a:r>
            <a:r>
              <a:rPr lang="en-US" sz="2800" dirty="0" smtClean="0">
                <a:latin typeface="Book Antiqua" pitchFamily="18" charset="0"/>
              </a:rPr>
              <a:t>.</a:t>
            </a:r>
          </a:p>
          <a:p>
            <a:pPr algn="just"/>
            <a:r>
              <a:rPr lang="en-US" sz="2800" dirty="0" smtClean="0">
                <a:latin typeface="Book Antiqua" pitchFamily="18" charset="0"/>
              </a:rPr>
              <a:t> </a:t>
            </a:r>
            <a:r>
              <a:rPr lang="en-US" sz="2800" dirty="0">
                <a:latin typeface="Book Antiqua" pitchFamily="18" charset="0"/>
              </a:rPr>
              <a:t>On the basis of this error signal, the </a:t>
            </a:r>
            <a:r>
              <a:rPr lang="en-US" sz="2800" dirty="0" smtClean="0">
                <a:latin typeface="Book Antiqua" pitchFamily="18" charset="0"/>
              </a:rPr>
              <a:t>model parameters </a:t>
            </a:r>
            <a:r>
              <a:rPr lang="en-US" sz="2800" dirty="0">
                <a:latin typeface="Book Antiqua" pitchFamily="18" charset="0"/>
              </a:rPr>
              <a:t>are adjusted until the actual output is matched with the desired output.</a:t>
            </a:r>
          </a:p>
          <a:p>
            <a:pPr algn="just"/>
            <a:endParaRPr lang="en-US" sz="2800" dirty="0">
              <a:latin typeface="Book Antiqua" pitchFamily="18" charset="0"/>
            </a:endParaRPr>
          </a:p>
          <a:p>
            <a:endParaRPr lang="en-US" sz="2800" dirty="0">
              <a:latin typeface="Book Antiqua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Learning: Introduction                  Prepared By: Arjun Saud     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961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Book Antiqua" pitchFamily="18" charset="0"/>
              </a:rPr>
              <a:t>Machine Learning Methods</a:t>
            </a:r>
            <a:endParaRPr lang="en-US" b="1" dirty="0">
              <a:latin typeface="Book Antiqua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Autofit/>
          </a:bodyPr>
          <a:lstStyle/>
          <a:p>
            <a:r>
              <a:rPr lang="en-US" sz="2800" dirty="0">
                <a:latin typeface="Book Antiqua" pitchFamily="18" charset="0"/>
              </a:rPr>
              <a:t>Supervised machine learning is used for performing tasks like: </a:t>
            </a:r>
            <a:r>
              <a:rPr lang="en-US" sz="2800" i="1" dirty="0">
                <a:latin typeface="Book Antiqua" pitchFamily="18" charset="0"/>
              </a:rPr>
              <a:t>Regression and Classification</a:t>
            </a:r>
            <a:r>
              <a:rPr lang="en-US" sz="2800" dirty="0">
                <a:latin typeface="Book Antiqua" pitchFamily="18" charset="0"/>
              </a:rPr>
              <a:t>. </a:t>
            </a:r>
          </a:p>
          <a:p>
            <a:endParaRPr lang="en-US" sz="2800" dirty="0">
              <a:latin typeface="Book Antiqua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Learning: Introduction                  Prepared By: Arjun Saud       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4" y="2907506"/>
            <a:ext cx="6570731" cy="280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4068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Book Antiqua" pitchFamily="18" charset="0"/>
              </a:rPr>
              <a:t>Machine Learning Methods</a:t>
            </a:r>
            <a:endParaRPr lang="en-US" b="1" dirty="0">
              <a:latin typeface="Book Antiqua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smtClean="0">
                <a:latin typeface="Book Antiqua" pitchFamily="18" charset="0"/>
              </a:rPr>
              <a:t>Unsupervised Learning</a:t>
            </a:r>
          </a:p>
          <a:p>
            <a:pPr algn="just"/>
            <a:r>
              <a:rPr lang="en-US" sz="2800" dirty="0">
                <a:latin typeface="Book Antiqua" pitchFamily="18" charset="0"/>
              </a:rPr>
              <a:t>In unsupervised learning </a:t>
            </a:r>
            <a:r>
              <a:rPr lang="en-US" sz="2800" dirty="0" smtClean="0">
                <a:latin typeface="Book Antiqua" pitchFamily="18" charset="0"/>
              </a:rPr>
              <a:t>ML algorithm is </a:t>
            </a:r>
            <a:r>
              <a:rPr lang="en-US" sz="2800" dirty="0">
                <a:latin typeface="Book Antiqua" pitchFamily="18" charset="0"/>
              </a:rPr>
              <a:t>provided with dataset without desired output.</a:t>
            </a:r>
          </a:p>
          <a:p>
            <a:pPr algn="just"/>
            <a:r>
              <a:rPr lang="en-US" sz="2800" dirty="0">
                <a:latin typeface="Book Antiqua" pitchFamily="18" charset="0"/>
              </a:rPr>
              <a:t>The </a:t>
            </a:r>
            <a:r>
              <a:rPr lang="en-US" sz="2800" dirty="0" smtClean="0">
                <a:latin typeface="Book Antiqua" pitchFamily="18" charset="0"/>
              </a:rPr>
              <a:t>ML algorithm then </a:t>
            </a:r>
            <a:r>
              <a:rPr lang="en-US" sz="2800" dirty="0">
                <a:latin typeface="Book Antiqua" pitchFamily="18" charset="0"/>
              </a:rPr>
              <a:t>attempts to find structure in the data by extracting useful features and analyzing its structure.</a:t>
            </a:r>
          </a:p>
          <a:p>
            <a:r>
              <a:rPr lang="en-US" sz="2800" dirty="0">
                <a:latin typeface="Book Antiqua" pitchFamily="18" charset="0"/>
              </a:rPr>
              <a:t>Unsupervised learning algorithms are widely used for tasks like: </a:t>
            </a:r>
            <a:r>
              <a:rPr lang="en-US" sz="2800" i="1" dirty="0">
                <a:latin typeface="Book Antiqua" pitchFamily="18" charset="0"/>
              </a:rPr>
              <a:t>clustering, dimensionality reduction, association mining etc.</a:t>
            </a:r>
            <a:endParaRPr lang="en-US" sz="2800" dirty="0">
              <a:latin typeface="Book Antiqua" pitchFamily="18" charset="0"/>
            </a:endParaRPr>
          </a:p>
          <a:p>
            <a:endParaRPr lang="en-US" sz="2800" dirty="0">
              <a:latin typeface="Book Antiqua" pitchFamily="18" charset="0"/>
            </a:endParaRPr>
          </a:p>
          <a:p>
            <a:endParaRPr lang="en-US" sz="2800" dirty="0">
              <a:latin typeface="Book Antiqua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Learning: Introduction                  Prepared By: Arjun Saud     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821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Book Antiqua" pitchFamily="18" charset="0"/>
              </a:rPr>
              <a:t>Machine Learning Methods</a:t>
            </a:r>
            <a:endParaRPr lang="en-US" b="1" dirty="0">
              <a:latin typeface="Book Antiqua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Autofit/>
          </a:bodyPr>
          <a:lstStyle/>
          <a:p>
            <a:endParaRPr lang="en-US" sz="2800" dirty="0" smtClean="0">
              <a:latin typeface="Book Antiqua" pitchFamily="18" charset="0"/>
            </a:endParaRPr>
          </a:p>
          <a:p>
            <a:endParaRPr lang="en-US" sz="2800" dirty="0">
              <a:latin typeface="Book Antiqua" pitchFamily="18" charset="0"/>
            </a:endParaRPr>
          </a:p>
          <a:p>
            <a:endParaRPr lang="en-US" sz="2800" dirty="0" smtClean="0">
              <a:latin typeface="Book Antiqua" pitchFamily="18" charset="0"/>
            </a:endParaRPr>
          </a:p>
          <a:p>
            <a:pPr marL="0" indent="0">
              <a:buNone/>
            </a:pPr>
            <a:r>
              <a:rPr lang="en-US" sz="2800" b="1" dirty="0" smtClean="0">
                <a:latin typeface="Book Antiqua" pitchFamily="18" charset="0"/>
              </a:rPr>
              <a:t>Reinforcement Learning</a:t>
            </a:r>
          </a:p>
          <a:p>
            <a:pPr algn="just"/>
            <a:r>
              <a:rPr lang="en-US" sz="2800" dirty="0">
                <a:latin typeface="Book Antiqua" pitchFamily="18" charset="0"/>
              </a:rPr>
              <a:t>In reinforcement learning, we do not provide the machine with examples of correct input-output pairs, but we do provide a method for the machine to quantify its performance in the form of a reward signal. </a:t>
            </a:r>
          </a:p>
          <a:p>
            <a:endParaRPr lang="en-US" sz="2800" dirty="0" smtClean="0">
              <a:latin typeface="Book Antiqua" pitchFamily="18" charset="0"/>
            </a:endParaRPr>
          </a:p>
          <a:p>
            <a:endParaRPr lang="en-US" sz="2800" dirty="0">
              <a:latin typeface="Book Antiqua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Learning: Introduction                  Prepared By: Arjun Saud       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752600"/>
            <a:ext cx="48768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7755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Book Antiqua" pitchFamily="18" charset="0"/>
              </a:rPr>
              <a:t>Machine Learning Methods</a:t>
            </a:r>
            <a:endParaRPr lang="en-US" b="1" dirty="0">
              <a:latin typeface="Book Antiqua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>
                <a:latin typeface="Book Antiqua" pitchFamily="18" charset="0"/>
              </a:rPr>
              <a:t>Reinforcement </a:t>
            </a:r>
            <a:r>
              <a:rPr lang="en-US" sz="2800" dirty="0">
                <a:latin typeface="Book Antiqua" pitchFamily="18" charset="0"/>
              </a:rPr>
              <a:t>learning methods resemble how humans and animals learn: the machine tries a bunch of different things and is rewarded with performance signal.</a:t>
            </a:r>
          </a:p>
          <a:p>
            <a:r>
              <a:rPr lang="en-US" sz="2800" dirty="0">
                <a:latin typeface="Book Antiqua" pitchFamily="18" charset="0"/>
              </a:rPr>
              <a:t>Reinforcement learning algorithms are widely used for training agents interacting with its environment.</a:t>
            </a:r>
          </a:p>
          <a:p>
            <a:pPr marL="0" indent="0">
              <a:buNone/>
            </a:pPr>
            <a:endParaRPr lang="en-US" sz="2800" dirty="0" smtClean="0">
              <a:latin typeface="Book Antiqua" pitchFamily="18" charset="0"/>
            </a:endParaRPr>
          </a:p>
          <a:p>
            <a:endParaRPr lang="en-US" sz="2800" dirty="0">
              <a:latin typeface="Book Antiqua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Learning: Introduction                  Prepared By: Arjun Saud     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091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Book Antiqua" pitchFamily="18" charset="0"/>
              </a:rPr>
              <a:t>Machine Learning Methods</a:t>
            </a:r>
            <a:endParaRPr lang="en-US" b="1" dirty="0">
              <a:latin typeface="Book Antiqua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Learning: Introduction                  Prepared By: Arjun Saud       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057400"/>
            <a:ext cx="6858000" cy="267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3089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150" b="1" dirty="0">
                <a:latin typeface="Book Antiqua" panose="02040602050305030304" pitchFamily="18" charset="0"/>
              </a:rPr>
              <a:t>Data Objects and Attribute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u="sng" dirty="0" smtClean="0">
                <a:latin typeface="Book Antiqua" panose="02040602050305030304" pitchFamily="18" charset="0"/>
              </a:rPr>
              <a:t>Types of Attributes</a:t>
            </a:r>
          </a:p>
          <a:p>
            <a:pPr marL="0" indent="0" algn="just">
              <a:buNone/>
            </a:pPr>
            <a:r>
              <a:rPr lang="en-US" dirty="0" smtClean="0">
                <a:latin typeface="Book Antiqua" panose="02040602050305030304" pitchFamily="18" charset="0"/>
              </a:rPr>
              <a:t>On the basis of  set of possible values attributes can be divided into following types</a:t>
            </a:r>
          </a:p>
          <a:p>
            <a:pPr lvl="1" algn="just"/>
            <a:r>
              <a:rPr lang="en-US" dirty="0" smtClean="0">
                <a:latin typeface="Book Antiqua" panose="02040602050305030304" pitchFamily="18" charset="0"/>
              </a:rPr>
              <a:t>Nominal Attributes </a:t>
            </a:r>
          </a:p>
          <a:p>
            <a:pPr lvl="1" algn="just"/>
            <a:r>
              <a:rPr lang="en-US" dirty="0" smtClean="0">
                <a:latin typeface="Book Antiqua" panose="02040602050305030304" pitchFamily="18" charset="0"/>
              </a:rPr>
              <a:t>Ordinal </a:t>
            </a:r>
            <a:r>
              <a:rPr lang="en-US" dirty="0">
                <a:latin typeface="Book Antiqua" panose="02040602050305030304" pitchFamily="18" charset="0"/>
              </a:rPr>
              <a:t>Attributes</a:t>
            </a:r>
            <a:endParaRPr lang="en-US" dirty="0" smtClean="0">
              <a:latin typeface="Book Antiqua" panose="02040602050305030304" pitchFamily="18" charset="0"/>
            </a:endParaRPr>
          </a:p>
          <a:p>
            <a:pPr lvl="1" algn="just"/>
            <a:r>
              <a:rPr lang="en-US" dirty="0">
                <a:latin typeface="Book Antiqua" panose="02040602050305030304" pitchFamily="18" charset="0"/>
              </a:rPr>
              <a:t>Interval-scaled Attributes</a:t>
            </a:r>
            <a:endParaRPr lang="en-US" dirty="0" smtClean="0">
              <a:latin typeface="Book Antiqua" panose="02040602050305030304" pitchFamily="18" charset="0"/>
            </a:endParaRPr>
          </a:p>
          <a:p>
            <a:pPr lvl="1" algn="just"/>
            <a:r>
              <a:rPr lang="en-US" dirty="0" smtClean="0">
                <a:latin typeface="Book Antiqua" panose="02040602050305030304" pitchFamily="18" charset="0"/>
              </a:rPr>
              <a:t>Ratio-scaled </a:t>
            </a:r>
            <a:r>
              <a:rPr lang="en-US" dirty="0">
                <a:latin typeface="Book Antiqua" panose="02040602050305030304" pitchFamily="18" charset="0"/>
              </a:rPr>
              <a:t>Attributes</a:t>
            </a:r>
            <a:endParaRPr lang="en-US" dirty="0" smtClean="0">
              <a:latin typeface="Book Antiqua" panose="0204060205030503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Learning: Introduction                  Prepared By: Arjun Saud     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360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150" b="1" dirty="0">
                <a:latin typeface="Book Antiqua" panose="02040602050305030304" pitchFamily="18" charset="0"/>
              </a:rPr>
              <a:t>Data Objects and Attribute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800" b="1" u="sng" dirty="0" smtClean="0">
                <a:latin typeface="Book Antiqua" panose="02040602050305030304" pitchFamily="18" charset="0"/>
              </a:rPr>
              <a:t>Nominal Attributes</a:t>
            </a:r>
          </a:p>
          <a:p>
            <a:pPr algn="just"/>
            <a:r>
              <a:rPr lang="en-US" sz="2800" dirty="0">
                <a:latin typeface="Book Antiqua" panose="02040602050305030304" pitchFamily="18" charset="0"/>
              </a:rPr>
              <a:t>The values of a </a:t>
            </a:r>
            <a:r>
              <a:rPr lang="en-US" sz="2800" b="1" dirty="0">
                <a:latin typeface="Book Antiqua" panose="02040602050305030304" pitchFamily="18" charset="0"/>
              </a:rPr>
              <a:t>nominal attribute </a:t>
            </a:r>
            <a:r>
              <a:rPr lang="en-US" sz="2800" dirty="0">
                <a:latin typeface="Book Antiqua" panose="02040602050305030304" pitchFamily="18" charset="0"/>
              </a:rPr>
              <a:t>are symbols </a:t>
            </a:r>
            <a:r>
              <a:rPr lang="en-US" sz="2800" dirty="0" smtClean="0">
                <a:latin typeface="Book Antiqua" panose="02040602050305030304" pitchFamily="18" charset="0"/>
              </a:rPr>
              <a:t>or </a:t>
            </a:r>
            <a:r>
              <a:rPr lang="en-US" sz="2800" i="1" dirty="0" smtClean="0">
                <a:latin typeface="Book Antiqua" panose="02040602050305030304" pitchFamily="18" charset="0"/>
              </a:rPr>
              <a:t>names </a:t>
            </a:r>
            <a:r>
              <a:rPr lang="en-US" sz="2800" i="1" dirty="0">
                <a:latin typeface="Book Antiqua" panose="02040602050305030304" pitchFamily="18" charset="0"/>
              </a:rPr>
              <a:t>of things</a:t>
            </a:r>
            <a:r>
              <a:rPr lang="en-US" sz="2800" dirty="0">
                <a:latin typeface="Book Antiqua" panose="02040602050305030304" pitchFamily="18" charset="0"/>
              </a:rPr>
              <a:t>. </a:t>
            </a:r>
            <a:endParaRPr lang="en-US" sz="2800" dirty="0" smtClean="0">
              <a:latin typeface="Book Antiqua" panose="02040602050305030304" pitchFamily="18" charset="0"/>
            </a:endParaRPr>
          </a:p>
          <a:p>
            <a:pPr algn="just"/>
            <a:r>
              <a:rPr lang="en-US" sz="2800" dirty="0" smtClean="0">
                <a:latin typeface="Book Antiqua" panose="02040602050305030304" pitchFamily="18" charset="0"/>
              </a:rPr>
              <a:t>Each </a:t>
            </a:r>
            <a:r>
              <a:rPr lang="en-US" sz="2800" dirty="0">
                <a:latin typeface="Book Antiqua" panose="02040602050305030304" pitchFamily="18" charset="0"/>
              </a:rPr>
              <a:t>value represents some kind of category, code, or state, and so </a:t>
            </a:r>
            <a:r>
              <a:rPr lang="en-US" sz="2800" dirty="0" smtClean="0">
                <a:latin typeface="Book Antiqua" panose="02040602050305030304" pitchFamily="18" charset="0"/>
              </a:rPr>
              <a:t>nominal attributes </a:t>
            </a:r>
            <a:r>
              <a:rPr lang="en-US" sz="2800" dirty="0">
                <a:latin typeface="Book Antiqua" panose="02040602050305030304" pitchFamily="18" charset="0"/>
              </a:rPr>
              <a:t>are also referred to as </a:t>
            </a:r>
            <a:r>
              <a:rPr lang="en-US" sz="2800" b="1" dirty="0" smtClean="0">
                <a:latin typeface="Book Antiqua" panose="02040602050305030304" pitchFamily="18" charset="0"/>
              </a:rPr>
              <a:t>categorical</a:t>
            </a:r>
            <a:r>
              <a:rPr lang="en-US" sz="2800" dirty="0" smtClean="0">
                <a:latin typeface="Book Antiqua" panose="02040602050305030304" pitchFamily="18" charset="0"/>
              </a:rPr>
              <a:t>. The </a:t>
            </a:r>
            <a:r>
              <a:rPr lang="en-US" sz="2800" dirty="0">
                <a:latin typeface="Book Antiqua" panose="02040602050305030304" pitchFamily="18" charset="0"/>
              </a:rPr>
              <a:t>values do not have any </a:t>
            </a:r>
            <a:r>
              <a:rPr lang="en-US" sz="2800" dirty="0" smtClean="0">
                <a:latin typeface="Book Antiqua" panose="02040602050305030304" pitchFamily="18" charset="0"/>
              </a:rPr>
              <a:t>meaningful order.</a:t>
            </a:r>
          </a:p>
          <a:p>
            <a:pPr algn="just"/>
            <a:r>
              <a:rPr lang="en-US" dirty="0">
                <a:latin typeface="Book Antiqua" panose="02040602050305030304" pitchFamily="18" charset="0"/>
              </a:rPr>
              <a:t>Examples of nominal attributes: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dirty="0" err="1">
                <a:latin typeface="Book Antiqua" panose="02040602050305030304" pitchFamily="18" charset="0"/>
              </a:rPr>
              <a:t>Hair_color</a:t>
            </a:r>
            <a:r>
              <a:rPr lang="en-US" dirty="0">
                <a:latin typeface="Book Antiqua" panose="02040602050305030304" pitchFamily="18" charset="0"/>
              </a:rPr>
              <a:t>: possible values are: {black, brown, red, grey, white}</a:t>
            </a:r>
          </a:p>
          <a:p>
            <a:pPr algn="just"/>
            <a:endParaRPr lang="en-US" sz="2800" dirty="0" smtClean="0">
              <a:latin typeface="Book Antiqua" panose="0204060205030503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Learning: Introduction                  Prepared By: Arjun Saud     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536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Book Antiqua" pitchFamily="18" charset="0"/>
              </a:rPr>
              <a:t>What is Machine Learning?</a:t>
            </a:r>
            <a:endParaRPr lang="en-US" b="1" dirty="0">
              <a:latin typeface="Book Antiqua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Book Antiqua" pitchFamily="18" charset="0"/>
              </a:rPr>
              <a:t>Machine learning is an application of AI that enables systems to learn and improve from experience without being explicitly programmed. </a:t>
            </a:r>
            <a:endParaRPr lang="en-US" sz="2800" dirty="0" smtClean="0">
              <a:latin typeface="Book Antiqua" pitchFamily="18" charset="0"/>
            </a:endParaRPr>
          </a:p>
          <a:p>
            <a:pPr algn="just"/>
            <a:r>
              <a:rPr lang="en-US" sz="2800" dirty="0" smtClean="0">
                <a:latin typeface="Book Antiqua" pitchFamily="18" charset="0"/>
              </a:rPr>
              <a:t>Machine </a:t>
            </a:r>
            <a:r>
              <a:rPr lang="en-US" sz="2800" dirty="0">
                <a:latin typeface="Book Antiqua" pitchFamily="18" charset="0"/>
              </a:rPr>
              <a:t>learning focuses on developing computer programs that can access data and use it to learn for themselves</a:t>
            </a:r>
            <a:r>
              <a:rPr lang="en-US" sz="2800" dirty="0" smtClean="0">
                <a:latin typeface="Book Antiqua" pitchFamily="18" charset="0"/>
              </a:rPr>
              <a:t>.</a:t>
            </a:r>
          </a:p>
          <a:p>
            <a:pPr algn="just"/>
            <a:r>
              <a:rPr lang="en-US" sz="2800" dirty="0">
                <a:latin typeface="Book Antiqua" pitchFamily="18" charset="0"/>
              </a:rPr>
              <a:t>The machine learning process begins with observations or data, such as examples, direct experience or instruction. </a:t>
            </a:r>
            <a:endParaRPr lang="en-US" sz="2800" dirty="0" smtClean="0">
              <a:latin typeface="Book Antiqua" pitchFamily="18" charset="0"/>
            </a:endParaRPr>
          </a:p>
          <a:p>
            <a:pPr algn="just"/>
            <a:endParaRPr lang="en-US" sz="2800" dirty="0">
              <a:latin typeface="Book Antiqua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Learning: Introduction                  Prepared By: Arjun Saud       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150" b="1" dirty="0">
                <a:latin typeface="Book Antiqua" panose="02040602050305030304" pitchFamily="18" charset="0"/>
              </a:rPr>
              <a:t>Data Objects and Attribute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b="1" u="sng" dirty="0" smtClean="0">
                <a:latin typeface="Book Antiqua" panose="02040602050305030304" pitchFamily="18" charset="0"/>
              </a:rPr>
              <a:t>Nominal Attributes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dirty="0" err="1" smtClean="0">
                <a:latin typeface="Book Antiqua" panose="02040602050305030304" pitchFamily="18" charset="0"/>
              </a:rPr>
              <a:t>Marital_status</a:t>
            </a:r>
            <a:r>
              <a:rPr lang="en-US" dirty="0">
                <a:latin typeface="Book Antiqua" panose="02040602050305030304" pitchFamily="18" charset="0"/>
              </a:rPr>
              <a:t>: possible values are:{Married, Single, Divorced, Widowed}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dirty="0" err="1">
                <a:latin typeface="Book Antiqua" panose="02040602050305030304" pitchFamily="18" charset="0"/>
              </a:rPr>
              <a:t>Customer_ID</a:t>
            </a:r>
            <a:r>
              <a:rPr lang="en-US" dirty="0">
                <a:latin typeface="Book Antiqua" panose="02040602050305030304" pitchFamily="18" charset="0"/>
              </a:rPr>
              <a:t>:  possible values are: Combination of numbers</a:t>
            </a:r>
          </a:p>
          <a:p>
            <a:pPr algn="just"/>
            <a:r>
              <a:rPr lang="en-US" dirty="0" smtClean="0">
                <a:latin typeface="Book Antiqua" panose="02040602050305030304" pitchFamily="18" charset="0"/>
              </a:rPr>
              <a:t>It </a:t>
            </a:r>
            <a:r>
              <a:rPr lang="en-US" dirty="0">
                <a:latin typeface="Book Antiqua" panose="02040602050305030304" pitchFamily="18" charset="0"/>
              </a:rPr>
              <a:t>is possible to represent such symbols </a:t>
            </a:r>
            <a:r>
              <a:rPr lang="en-US" dirty="0" smtClean="0">
                <a:latin typeface="Book Antiqua" panose="02040602050305030304" pitchFamily="18" charset="0"/>
              </a:rPr>
              <a:t>with </a:t>
            </a:r>
            <a:r>
              <a:rPr lang="en-US" dirty="0">
                <a:latin typeface="Book Antiqua" panose="02040602050305030304" pitchFamily="18" charset="0"/>
              </a:rPr>
              <a:t>numbers. </a:t>
            </a:r>
            <a:r>
              <a:rPr lang="en-US" dirty="0" smtClean="0">
                <a:latin typeface="Book Antiqua" panose="02040602050305030304" pitchFamily="18" charset="0"/>
              </a:rPr>
              <a:t>With </a:t>
            </a:r>
            <a:r>
              <a:rPr lang="en-US" i="1" dirty="0" smtClean="0">
                <a:latin typeface="Book Antiqua" panose="02040602050305030304" pitchFamily="18" charset="0"/>
              </a:rPr>
              <a:t>hair_color</a:t>
            </a:r>
            <a:r>
              <a:rPr lang="en-US" dirty="0">
                <a:latin typeface="Book Antiqua" panose="02040602050305030304" pitchFamily="18" charset="0"/>
              </a:rPr>
              <a:t>, for instance, we can assign a code of 0 for </a:t>
            </a:r>
            <a:r>
              <a:rPr lang="en-US" i="1" dirty="0">
                <a:latin typeface="Book Antiqua" panose="02040602050305030304" pitchFamily="18" charset="0"/>
              </a:rPr>
              <a:t>black</a:t>
            </a:r>
            <a:r>
              <a:rPr lang="en-US" dirty="0">
                <a:latin typeface="Book Antiqua" panose="02040602050305030304" pitchFamily="18" charset="0"/>
              </a:rPr>
              <a:t>, 1 for </a:t>
            </a:r>
            <a:r>
              <a:rPr lang="en-US" i="1" dirty="0">
                <a:latin typeface="Book Antiqua" panose="02040602050305030304" pitchFamily="18" charset="0"/>
              </a:rPr>
              <a:t>brown</a:t>
            </a:r>
            <a:r>
              <a:rPr lang="en-US" dirty="0">
                <a:latin typeface="Book Antiqua" panose="02040602050305030304" pitchFamily="18" charset="0"/>
              </a:rPr>
              <a:t>, and so on</a:t>
            </a:r>
            <a:r>
              <a:rPr lang="en-US" dirty="0" smtClean="0">
                <a:latin typeface="Book Antiqua" panose="02040602050305030304" pitchFamily="18" charset="0"/>
              </a:rPr>
              <a:t>. However, in </a:t>
            </a:r>
            <a:r>
              <a:rPr lang="en-US" dirty="0">
                <a:latin typeface="Book Antiqua" panose="02040602050305030304" pitchFamily="18" charset="0"/>
              </a:rPr>
              <a:t>such cases, the numbers are not intended to be used quantitatively</a:t>
            </a:r>
            <a:r>
              <a:rPr lang="en-US" dirty="0" smtClean="0">
                <a:latin typeface="Book Antiqua" panose="02040602050305030304" pitchFamily="18" charset="0"/>
              </a:rPr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Learning: Introduction                  Prepared By: Arjun Saud     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6824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150" b="1" dirty="0">
                <a:latin typeface="Book Antiqua" panose="02040602050305030304" pitchFamily="18" charset="0"/>
              </a:rPr>
              <a:t>Data Objects and Attribute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b="1" u="sng" dirty="0" smtClean="0">
                <a:latin typeface="Book Antiqua" panose="02040602050305030304" pitchFamily="18" charset="0"/>
              </a:rPr>
              <a:t>Ordinal Attributes</a:t>
            </a:r>
          </a:p>
          <a:p>
            <a:pPr algn="just"/>
            <a:r>
              <a:rPr lang="en-US" sz="2800" dirty="0">
                <a:latin typeface="Book Antiqua" panose="02040602050305030304" pitchFamily="18" charset="0"/>
              </a:rPr>
              <a:t>An </a:t>
            </a:r>
            <a:r>
              <a:rPr lang="en-US" sz="2800" b="1" dirty="0">
                <a:latin typeface="Book Antiqua" panose="02040602050305030304" pitchFamily="18" charset="0"/>
              </a:rPr>
              <a:t>ordinal attribute </a:t>
            </a:r>
            <a:r>
              <a:rPr lang="en-US" sz="2800" dirty="0">
                <a:latin typeface="Book Antiqua" panose="02040602050305030304" pitchFamily="18" charset="0"/>
              </a:rPr>
              <a:t>is an attribute with possible values that have a meaningful order </a:t>
            </a:r>
            <a:r>
              <a:rPr lang="en-US" sz="2800" dirty="0" smtClean="0">
                <a:latin typeface="Book Antiqua" panose="02040602050305030304" pitchFamily="18" charset="0"/>
              </a:rPr>
              <a:t>or </a:t>
            </a:r>
            <a:r>
              <a:rPr lang="en-US" sz="2800" i="1" dirty="0" smtClean="0">
                <a:latin typeface="Book Antiqua" panose="02040602050305030304" pitchFamily="18" charset="0"/>
              </a:rPr>
              <a:t>ranking </a:t>
            </a:r>
            <a:r>
              <a:rPr lang="en-US" sz="2800" dirty="0">
                <a:latin typeface="Book Antiqua" panose="02040602050305030304" pitchFamily="18" charset="0"/>
              </a:rPr>
              <a:t>among them, but the magnitude between successive values is not known</a:t>
            </a:r>
            <a:r>
              <a:rPr lang="en-US" sz="2800" dirty="0" smtClean="0">
                <a:latin typeface="Book Antiqua" panose="02040602050305030304" pitchFamily="18" charset="0"/>
              </a:rPr>
              <a:t>.</a:t>
            </a:r>
          </a:p>
          <a:p>
            <a:pPr algn="just"/>
            <a:r>
              <a:rPr lang="en-US" sz="2800" dirty="0">
                <a:latin typeface="Book Antiqua" panose="02040602050305030304" pitchFamily="18" charset="0"/>
              </a:rPr>
              <a:t>Examples of </a:t>
            </a:r>
            <a:r>
              <a:rPr lang="en-US" sz="2800" dirty="0" smtClean="0">
                <a:latin typeface="Book Antiqua" panose="02040602050305030304" pitchFamily="18" charset="0"/>
              </a:rPr>
              <a:t>ordinal </a:t>
            </a:r>
            <a:r>
              <a:rPr lang="en-US" sz="2800" dirty="0">
                <a:latin typeface="Book Antiqua" panose="02040602050305030304" pitchFamily="18" charset="0"/>
              </a:rPr>
              <a:t>attributes: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dirty="0" smtClean="0">
                <a:latin typeface="Book Antiqua" panose="02040602050305030304" pitchFamily="18" charset="0"/>
              </a:rPr>
              <a:t>Grades: </a:t>
            </a:r>
            <a:r>
              <a:rPr lang="en-US" dirty="0">
                <a:latin typeface="Book Antiqua" panose="02040602050305030304" pitchFamily="18" charset="0"/>
              </a:rPr>
              <a:t>possible values are: </a:t>
            </a:r>
            <a:r>
              <a:rPr lang="en-US" dirty="0" smtClean="0">
                <a:latin typeface="Book Antiqua" panose="02040602050305030304" pitchFamily="18" charset="0"/>
              </a:rPr>
              <a:t>{A+, A, A-, B+, B, B- and so on}</a:t>
            </a:r>
            <a:endParaRPr lang="en-US" dirty="0">
              <a:latin typeface="Book Antiqua" panose="02040602050305030304" pitchFamily="18" charset="0"/>
            </a:endParaRP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dirty="0" smtClean="0">
                <a:latin typeface="Book Antiqua" panose="02040602050305030304" pitchFamily="18" charset="0"/>
              </a:rPr>
              <a:t>Height: </a:t>
            </a:r>
            <a:r>
              <a:rPr lang="en-US" dirty="0">
                <a:latin typeface="Book Antiqua" panose="02040602050305030304" pitchFamily="18" charset="0"/>
              </a:rPr>
              <a:t>possible values are</a:t>
            </a:r>
            <a:r>
              <a:rPr lang="en-US" dirty="0" smtClean="0">
                <a:latin typeface="Book Antiqua" panose="02040602050305030304" pitchFamily="18" charset="0"/>
              </a:rPr>
              <a:t>:{Tall, Medium, Short}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Learning: Introduction                  Prepared By: Arjun Saud     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966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150" b="1" dirty="0">
                <a:latin typeface="Book Antiqua" panose="02040602050305030304" pitchFamily="18" charset="0"/>
              </a:rPr>
              <a:t>Data Objects and Attribute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b="1" u="sng" dirty="0" smtClean="0">
                <a:latin typeface="Book Antiqua" panose="02040602050305030304" pitchFamily="18" charset="0"/>
              </a:rPr>
              <a:t>Ordinal Attributes</a:t>
            </a:r>
          </a:p>
          <a:p>
            <a:pPr algn="just"/>
            <a:r>
              <a:rPr lang="en-US" dirty="0">
                <a:latin typeface="Book Antiqua" panose="02040602050305030304" pitchFamily="18" charset="0"/>
              </a:rPr>
              <a:t>The values have a meaningful sequence (which corresponds to increasing height ); however, we cannot tell from the values </a:t>
            </a:r>
            <a:r>
              <a:rPr lang="en-US" i="1" dirty="0">
                <a:latin typeface="Book Antiqua" panose="02040602050305030304" pitchFamily="18" charset="0"/>
              </a:rPr>
              <a:t>how much </a:t>
            </a:r>
            <a:r>
              <a:rPr lang="en-US" dirty="0">
                <a:latin typeface="Book Antiqua" panose="02040602050305030304" pitchFamily="18" charset="0"/>
              </a:rPr>
              <a:t>bigger, say, a medium is than a short.</a:t>
            </a:r>
          </a:p>
          <a:p>
            <a:pPr algn="just"/>
            <a:r>
              <a:rPr lang="en-US" dirty="0" smtClean="0">
                <a:latin typeface="Book Antiqua" panose="02040602050305030304" pitchFamily="18" charset="0"/>
              </a:rPr>
              <a:t>Note </a:t>
            </a:r>
            <a:r>
              <a:rPr lang="en-US" dirty="0">
                <a:latin typeface="Book Antiqua" panose="02040602050305030304" pitchFamily="18" charset="0"/>
              </a:rPr>
              <a:t>that nominal, </a:t>
            </a:r>
            <a:r>
              <a:rPr lang="en-US" dirty="0" smtClean="0">
                <a:latin typeface="Book Antiqua" panose="02040602050305030304" pitchFamily="18" charset="0"/>
              </a:rPr>
              <a:t>and </a:t>
            </a:r>
            <a:r>
              <a:rPr lang="en-US" dirty="0">
                <a:latin typeface="Book Antiqua" panose="02040602050305030304" pitchFamily="18" charset="0"/>
              </a:rPr>
              <a:t>ordinal attributes are </a:t>
            </a:r>
            <a:r>
              <a:rPr lang="en-US" i="1" dirty="0">
                <a:latin typeface="Book Antiqua" panose="02040602050305030304" pitchFamily="18" charset="0"/>
              </a:rPr>
              <a:t>qualitative</a:t>
            </a:r>
            <a:r>
              <a:rPr lang="en-US" dirty="0">
                <a:latin typeface="Book Antiqua" panose="02040602050305030304" pitchFamily="18" charset="0"/>
              </a:rPr>
              <a:t>. That is, they </a:t>
            </a:r>
            <a:r>
              <a:rPr lang="en-US" i="1" dirty="0" smtClean="0">
                <a:latin typeface="Book Antiqua" panose="02040602050305030304" pitchFamily="18" charset="0"/>
              </a:rPr>
              <a:t>describe </a:t>
            </a:r>
            <a:r>
              <a:rPr lang="en-US" dirty="0" smtClean="0">
                <a:latin typeface="Book Antiqua" panose="02040602050305030304" pitchFamily="18" charset="0"/>
              </a:rPr>
              <a:t>a </a:t>
            </a:r>
            <a:r>
              <a:rPr lang="en-US" dirty="0">
                <a:latin typeface="Book Antiqua" panose="02040602050305030304" pitchFamily="18" charset="0"/>
              </a:rPr>
              <a:t>feature of an object without giving an actual size or </a:t>
            </a:r>
            <a:r>
              <a:rPr lang="en-US" dirty="0" smtClean="0">
                <a:latin typeface="Book Antiqua" panose="02040602050305030304" pitchFamily="18" charset="0"/>
              </a:rPr>
              <a:t>quantity.</a:t>
            </a:r>
          </a:p>
          <a:p>
            <a:pPr algn="just"/>
            <a:r>
              <a:rPr lang="en-US" dirty="0" smtClean="0">
                <a:latin typeface="Book Antiqua" panose="02040602050305030304" pitchFamily="18" charset="0"/>
              </a:rPr>
              <a:t>We can compute median and mode of ordinal attributes. However, we cannot compute mean.</a:t>
            </a:r>
          </a:p>
          <a:p>
            <a:pPr algn="just"/>
            <a:r>
              <a:rPr lang="en-US" dirty="0" smtClean="0">
                <a:latin typeface="Book Antiqua" panose="02040602050305030304" pitchFamily="18" charset="0"/>
              </a:rPr>
              <a:t>But, we can only compute mode of nominal attributes.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Learning: Introduction                  Prepared By: Arjun Saud     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4301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150" b="1" dirty="0">
                <a:latin typeface="Book Antiqua" panose="02040602050305030304" pitchFamily="18" charset="0"/>
              </a:rPr>
              <a:t>Data Objects and Attribute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US" b="1" u="sng" dirty="0" smtClean="0">
                <a:latin typeface="Book Antiqua" panose="02040602050305030304" pitchFamily="18" charset="0"/>
              </a:rPr>
              <a:t>Interval-Scaled Attributes</a:t>
            </a:r>
          </a:p>
          <a:p>
            <a:pPr algn="just"/>
            <a:r>
              <a:rPr lang="en-US" dirty="0" smtClean="0">
                <a:latin typeface="Book Antiqua" panose="02040602050305030304" pitchFamily="18" charset="0"/>
              </a:rPr>
              <a:t>Interval-scaled attributes are numeric attributes. A </a:t>
            </a:r>
            <a:r>
              <a:rPr lang="en-US" dirty="0">
                <a:latin typeface="Book Antiqua" panose="02040602050305030304" pitchFamily="18" charset="0"/>
              </a:rPr>
              <a:t>numeric attribute is </a:t>
            </a:r>
            <a:r>
              <a:rPr lang="en-US" i="1" dirty="0">
                <a:latin typeface="Book Antiqua" panose="02040602050305030304" pitchFamily="18" charset="0"/>
              </a:rPr>
              <a:t>quantitative</a:t>
            </a:r>
            <a:r>
              <a:rPr lang="en-US" dirty="0">
                <a:latin typeface="Book Antiqua" panose="02040602050305030304" pitchFamily="18" charset="0"/>
              </a:rPr>
              <a:t>; that is, it is a measurable quantity, represented </a:t>
            </a:r>
            <a:r>
              <a:rPr lang="en-US" dirty="0" smtClean="0">
                <a:latin typeface="Book Antiqua" panose="02040602050305030304" pitchFamily="18" charset="0"/>
              </a:rPr>
              <a:t>in integer </a:t>
            </a:r>
            <a:r>
              <a:rPr lang="en-US" dirty="0">
                <a:latin typeface="Book Antiqua" panose="02040602050305030304" pitchFamily="18" charset="0"/>
              </a:rPr>
              <a:t>or real values. </a:t>
            </a:r>
            <a:endParaRPr lang="en-US" dirty="0" smtClean="0">
              <a:latin typeface="Book Antiqua" panose="02040602050305030304" pitchFamily="18" charset="0"/>
            </a:endParaRPr>
          </a:p>
          <a:p>
            <a:pPr algn="just"/>
            <a:r>
              <a:rPr lang="en-US" dirty="0">
                <a:latin typeface="Book Antiqua" panose="02040602050305030304" pitchFamily="18" charset="0"/>
              </a:rPr>
              <a:t>The values </a:t>
            </a:r>
            <a:r>
              <a:rPr lang="en-US" dirty="0" smtClean="0">
                <a:latin typeface="Book Antiqua" panose="02040602050305030304" pitchFamily="18" charset="0"/>
              </a:rPr>
              <a:t>of interval-scaled </a:t>
            </a:r>
            <a:r>
              <a:rPr lang="en-US" dirty="0">
                <a:latin typeface="Book Antiqua" panose="02040602050305030304" pitchFamily="18" charset="0"/>
              </a:rPr>
              <a:t>attributes have order and can be positive, 0, or negative. Thus, in </a:t>
            </a:r>
            <a:r>
              <a:rPr lang="en-US" dirty="0" smtClean="0">
                <a:latin typeface="Book Antiqua" panose="02040602050305030304" pitchFamily="18" charset="0"/>
              </a:rPr>
              <a:t>addition to </a:t>
            </a:r>
            <a:r>
              <a:rPr lang="en-US" dirty="0">
                <a:latin typeface="Book Antiqua" panose="02040602050305030304" pitchFamily="18" charset="0"/>
              </a:rPr>
              <a:t>providing a ranking of values, such attributes allow us to compare and quantify </a:t>
            </a:r>
            <a:r>
              <a:rPr lang="en-US" dirty="0" smtClean="0">
                <a:latin typeface="Book Antiqua" panose="02040602050305030304" pitchFamily="18" charset="0"/>
              </a:rPr>
              <a:t>the </a:t>
            </a:r>
            <a:r>
              <a:rPr lang="en-US" i="1" dirty="0" smtClean="0">
                <a:latin typeface="Book Antiqua" panose="02040602050305030304" pitchFamily="18" charset="0"/>
              </a:rPr>
              <a:t>difference </a:t>
            </a:r>
            <a:r>
              <a:rPr lang="en-US" dirty="0">
                <a:latin typeface="Book Antiqua" panose="02040602050305030304" pitchFamily="18" charset="0"/>
              </a:rPr>
              <a:t>between values</a:t>
            </a:r>
            <a:r>
              <a:rPr lang="en-US" dirty="0" smtClean="0">
                <a:latin typeface="Book Antiqua" panose="02040602050305030304" pitchFamily="18" charset="0"/>
              </a:rPr>
              <a:t>.</a:t>
            </a:r>
          </a:p>
          <a:p>
            <a:pPr algn="just"/>
            <a:r>
              <a:rPr lang="en-US" dirty="0">
                <a:latin typeface="Book Antiqua" panose="02040602050305030304" pitchFamily="18" charset="0"/>
              </a:rPr>
              <a:t>Because interval-scaled attributes are numeric, we can compute their mean value, </a:t>
            </a:r>
            <a:r>
              <a:rPr lang="en-US" dirty="0" smtClean="0">
                <a:latin typeface="Book Antiqua" panose="02040602050305030304" pitchFamily="18" charset="0"/>
              </a:rPr>
              <a:t>in addition </a:t>
            </a:r>
            <a:r>
              <a:rPr lang="en-US" dirty="0">
                <a:latin typeface="Book Antiqua" panose="02040602050305030304" pitchFamily="18" charset="0"/>
              </a:rPr>
              <a:t>to the median and mode measures of central tendency.</a:t>
            </a:r>
            <a:endParaRPr lang="en-US" dirty="0" smtClean="0">
              <a:latin typeface="Book Antiqua" panose="02040602050305030304" pitchFamily="18" charset="0"/>
            </a:endParaRPr>
          </a:p>
          <a:p>
            <a:endParaRPr lang="en-US" dirty="0" smtClean="0">
              <a:latin typeface="Book Antiqua" panose="0204060205030503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Learning: Introduction                  Prepared By: Arjun Saud     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472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150" b="1" dirty="0">
                <a:latin typeface="Book Antiqua" panose="02040602050305030304" pitchFamily="18" charset="0"/>
              </a:rPr>
              <a:t>Data Objects and Attribute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b="1" u="sng" dirty="0" smtClean="0">
                <a:latin typeface="Book Antiqua" panose="02040602050305030304" pitchFamily="18" charset="0"/>
              </a:rPr>
              <a:t>Interval-Scaled Attributes</a:t>
            </a:r>
          </a:p>
          <a:p>
            <a:pPr algn="just"/>
            <a:r>
              <a:rPr lang="en-US" dirty="0">
                <a:latin typeface="Book Antiqua" panose="02040602050305030304" pitchFamily="18" charset="0"/>
              </a:rPr>
              <a:t>A </a:t>
            </a:r>
            <a:r>
              <a:rPr lang="en-US" i="1" dirty="0">
                <a:latin typeface="Book Antiqua" panose="02040602050305030304" pitchFamily="18" charset="0"/>
              </a:rPr>
              <a:t>temperature </a:t>
            </a:r>
            <a:r>
              <a:rPr lang="en-US" dirty="0">
                <a:latin typeface="Book Antiqua" panose="02040602050305030304" pitchFamily="18" charset="0"/>
              </a:rPr>
              <a:t>attribute is interval-scaled. Suppose that </a:t>
            </a:r>
            <a:r>
              <a:rPr lang="en-US" dirty="0" smtClean="0">
                <a:latin typeface="Book Antiqua" panose="02040602050305030304" pitchFamily="18" charset="0"/>
              </a:rPr>
              <a:t>we have </a:t>
            </a:r>
            <a:r>
              <a:rPr lang="en-US" dirty="0">
                <a:latin typeface="Book Antiqua" panose="02040602050305030304" pitchFamily="18" charset="0"/>
              </a:rPr>
              <a:t>the outdoor </a:t>
            </a:r>
            <a:r>
              <a:rPr lang="en-US" i="1" dirty="0">
                <a:latin typeface="Book Antiqua" panose="02040602050305030304" pitchFamily="18" charset="0"/>
              </a:rPr>
              <a:t>temperature </a:t>
            </a:r>
            <a:r>
              <a:rPr lang="en-US" dirty="0">
                <a:latin typeface="Book Antiqua" panose="02040602050305030304" pitchFamily="18" charset="0"/>
              </a:rPr>
              <a:t>value for a number of different days, where each day </a:t>
            </a:r>
            <a:r>
              <a:rPr lang="en-US" dirty="0" smtClean="0">
                <a:latin typeface="Book Antiqua" panose="02040602050305030304" pitchFamily="18" charset="0"/>
              </a:rPr>
              <a:t>is an </a:t>
            </a:r>
            <a:r>
              <a:rPr lang="en-US" dirty="0">
                <a:latin typeface="Book Antiqua" panose="02040602050305030304" pitchFamily="18" charset="0"/>
              </a:rPr>
              <a:t>object. By ordering the values, we obtain a ranking of the objects with respect </a:t>
            </a:r>
            <a:r>
              <a:rPr lang="en-US" dirty="0" smtClean="0">
                <a:latin typeface="Book Antiqua" panose="02040602050305030304" pitchFamily="18" charset="0"/>
              </a:rPr>
              <a:t>to </a:t>
            </a:r>
            <a:r>
              <a:rPr lang="en-US" i="1" dirty="0" smtClean="0">
                <a:latin typeface="Book Antiqua" panose="02040602050305030304" pitchFamily="18" charset="0"/>
              </a:rPr>
              <a:t>temperature</a:t>
            </a:r>
            <a:r>
              <a:rPr lang="en-US" dirty="0">
                <a:latin typeface="Book Antiqua" panose="02040602050305030304" pitchFamily="18" charset="0"/>
              </a:rPr>
              <a:t>. </a:t>
            </a:r>
            <a:endParaRPr lang="en-US" dirty="0" smtClean="0">
              <a:latin typeface="Book Antiqua" panose="02040602050305030304" pitchFamily="18" charset="0"/>
            </a:endParaRPr>
          </a:p>
          <a:p>
            <a:pPr algn="just"/>
            <a:r>
              <a:rPr lang="en-US" dirty="0" smtClean="0">
                <a:latin typeface="Book Antiqua" panose="02040602050305030304" pitchFamily="18" charset="0"/>
              </a:rPr>
              <a:t>In </a:t>
            </a:r>
            <a:r>
              <a:rPr lang="en-US" dirty="0">
                <a:latin typeface="Book Antiqua" panose="02040602050305030304" pitchFamily="18" charset="0"/>
              </a:rPr>
              <a:t>addition, we can quantify the difference between values. For example, </a:t>
            </a:r>
            <a:r>
              <a:rPr lang="en-US" dirty="0" smtClean="0">
                <a:latin typeface="Book Antiqua" panose="02040602050305030304" pitchFamily="18" charset="0"/>
              </a:rPr>
              <a:t>a temperature </a:t>
            </a:r>
            <a:r>
              <a:rPr lang="en-US" dirty="0">
                <a:latin typeface="Book Antiqua" panose="02040602050305030304" pitchFamily="18" charset="0"/>
              </a:rPr>
              <a:t>of </a:t>
            </a:r>
            <a:r>
              <a:rPr lang="en-US" dirty="0" smtClean="0">
                <a:latin typeface="Book Antiqua" panose="02040602050305030304" pitchFamily="18" charset="0"/>
              </a:rPr>
              <a:t>20</a:t>
            </a:r>
            <a:r>
              <a:rPr lang="en-US" sz="1350" baseline="50000" dirty="0">
                <a:latin typeface="Book Antiqua" panose="02040602050305030304" pitchFamily="18" charset="0"/>
              </a:rPr>
              <a:t>0</a:t>
            </a:r>
            <a:r>
              <a:rPr lang="en-US" dirty="0" smtClean="0">
                <a:latin typeface="Book Antiqua" panose="02040602050305030304" pitchFamily="18" charset="0"/>
              </a:rPr>
              <a:t>C </a:t>
            </a:r>
            <a:r>
              <a:rPr lang="en-US" dirty="0">
                <a:latin typeface="Book Antiqua" panose="02040602050305030304" pitchFamily="18" charset="0"/>
              </a:rPr>
              <a:t>is five degrees higher than a temperature of </a:t>
            </a:r>
            <a:r>
              <a:rPr lang="en-US" dirty="0" smtClean="0">
                <a:latin typeface="Book Antiqua" panose="02040602050305030304" pitchFamily="18" charset="0"/>
              </a:rPr>
              <a:t>15</a:t>
            </a:r>
            <a:r>
              <a:rPr lang="en-US" sz="1350" baseline="50000" dirty="0">
                <a:latin typeface="Book Antiqua" panose="02040602050305030304" pitchFamily="18" charset="0"/>
              </a:rPr>
              <a:t>0</a:t>
            </a:r>
            <a:r>
              <a:rPr lang="en-US" dirty="0" smtClean="0">
                <a:latin typeface="Book Antiqua" panose="02040602050305030304" pitchFamily="18" charset="0"/>
              </a:rPr>
              <a:t>C</a:t>
            </a:r>
            <a:r>
              <a:rPr lang="en-US" dirty="0">
                <a:latin typeface="Book Antiqua" panose="02040602050305030304" pitchFamily="18" charset="0"/>
              </a:rPr>
              <a:t>. </a:t>
            </a:r>
            <a:endParaRPr lang="en-US" dirty="0" smtClean="0">
              <a:latin typeface="Book Antiqua" panose="02040602050305030304" pitchFamily="18" charset="0"/>
            </a:endParaRPr>
          </a:p>
          <a:p>
            <a:pPr algn="just"/>
            <a:r>
              <a:rPr lang="en-US" dirty="0" smtClean="0">
                <a:latin typeface="Book Antiqua" panose="02040602050305030304" pitchFamily="18" charset="0"/>
              </a:rPr>
              <a:t>Calendar dates are </a:t>
            </a:r>
            <a:r>
              <a:rPr lang="en-US" dirty="0">
                <a:latin typeface="Book Antiqua" panose="02040602050305030304" pitchFamily="18" charset="0"/>
              </a:rPr>
              <a:t>another example. For instance, the years 2002 and 2010 are eight years apart.</a:t>
            </a:r>
            <a:endParaRPr lang="en-US" dirty="0" smtClean="0">
              <a:latin typeface="Book Antiqua" panose="02040602050305030304" pitchFamily="18" charset="0"/>
            </a:endParaRPr>
          </a:p>
          <a:p>
            <a:endParaRPr lang="en-US" dirty="0" smtClean="0">
              <a:latin typeface="Book Antiqua" panose="0204060205030503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Learning: Introduction                  Prepared By: Arjun Saud     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276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150" b="1" dirty="0">
                <a:latin typeface="Book Antiqua" panose="02040602050305030304" pitchFamily="18" charset="0"/>
              </a:rPr>
              <a:t>Data Objects and Attribute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b="1" u="sng" dirty="0" smtClean="0">
                <a:latin typeface="Book Antiqua" panose="02040602050305030304" pitchFamily="18" charset="0"/>
              </a:rPr>
              <a:t>Interval-Scaled Attributes</a:t>
            </a:r>
          </a:p>
          <a:p>
            <a:pPr algn="just"/>
            <a:r>
              <a:rPr lang="en-US" dirty="0">
                <a:latin typeface="Book Antiqua" panose="02040602050305030304" pitchFamily="18" charset="0"/>
              </a:rPr>
              <a:t>Temperatures in Celsius and Fahrenheit do not have a true zero-point, that is, </a:t>
            </a:r>
            <a:r>
              <a:rPr lang="en-US" dirty="0" smtClean="0">
                <a:latin typeface="Book Antiqua" panose="02040602050305030304" pitchFamily="18" charset="0"/>
              </a:rPr>
              <a:t>neither 0</a:t>
            </a:r>
            <a:r>
              <a:rPr lang="en-US" sz="1575" baseline="50000" dirty="0">
                <a:latin typeface="Book Antiqua" panose="02040602050305030304" pitchFamily="18" charset="0"/>
              </a:rPr>
              <a:t>0</a:t>
            </a:r>
            <a:r>
              <a:rPr lang="en-US" dirty="0" smtClean="0">
                <a:latin typeface="Book Antiqua" panose="02040602050305030304" pitchFamily="18" charset="0"/>
              </a:rPr>
              <a:t>C nor 0</a:t>
            </a:r>
            <a:r>
              <a:rPr lang="en-US" sz="1575" baseline="50000" dirty="0">
                <a:latin typeface="Book Antiqua" panose="02040602050305030304" pitchFamily="18" charset="0"/>
              </a:rPr>
              <a:t>0</a:t>
            </a:r>
            <a:r>
              <a:rPr lang="en-US" dirty="0" smtClean="0">
                <a:latin typeface="Book Antiqua" panose="02040602050305030304" pitchFamily="18" charset="0"/>
              </a:rPr>
              <a:t>F  </a:t>
            </a:r>
            <a:r>
              <a:rPr lang="en-US" dirty="0">
                <a:latin typeface="Book Antiqua" panose="02040602050305030304" pitchFamily="18" charset="0"/>
              </a:rPr>
              <a:t>indicates “no temperature</a:t>
            </a:r>
            <a:r>
              <a:rPr lang="en-US" dirty="0" smtClean="0">
                <a:latin typeface="Book Antiqua" panose="02040602050305030304" pitchFamily="18" charset="0"/>
              </a:rPr>
              <a:t>.” </a:t>
            </a:r>
          </a:p>
          <a:p>
            <a:pPr algn="just"/>
            <a:r>
              <a:rPr lang="en-US" dirty="0" smtClean="0">
                <a:latin typeface="Book Antiqua" panose="02040602050305030304" pitchFamily="18" charset="0"/>
              </a:rPr>
              <a:t>Although </a:t>
            </a:r>
            <a:r>
              <a:rPr lang="en-US" dirty="0">
                <a:latin typeface="Book Antiqua" panose="02040602050305030304" pitchFamily="18" charset="0"/>
              </a:rPr>
              <a:t>we can compute the </a:t>
            </a:r>
            <a:r>
              <a:rPr lang="en-US" i="1" dirty="0" smtClean="0">
                <a:latin typeface="Book Antiqua" panose="02040602050305030304" pitchFamily="18" charset="0"/>
              </a:rPr>
              <a:t>difference </a:t>
            </a:r>
            <a:r>
              <a:rPr lang="en-US" dirty="0" smtClean="0">
                <a:latin typeface="Book Antiqua" panose="02040602050305030304" pitchFamily="18" charset="0"/>
              </a:rPr>
              <a:t>between </a:t>
            </a:r>
            <a:r>
              <a:rPr lang="en-US" dirty="0">
                <a:latin typeface="Book Antiqua" panose="02040602050305030304" pitchFamily="18" charset="0"/>
              </a:rPr>
              <a:t>temperature values, we cannot talk of one temperature value as being </a:t>
            </a:r>
            <a:r>
              <a:rPr lang="en-US" dirty="0" smtClean="0">
                <a:latin typeface="Book Antiqua" panose="02040602050305030304" pitchFamily="18" charset="0"/>
              </a:rPr>
              <a:t>a </a:t>
            </a:r>
            <a:r>
              <a:rPr lang="en-US" i="1" dirty="0" smtClean="0">
                <a:latin typeface="Book Antiqua" panose="02040602050305030304" pitchFamily="18" charset="0"/>
              </a:rPr>
              <a:t>multiple </a:t>
            </a:r>
            <a:r>
              <a:rPr lang="en-US" dirty="0" smtClean="0">
                <a:latin typeface="Book Antiqua" panose="02040602050305030304" pitchFamily="18" charset="0"/>
              </a:rPr>
              <a:t>of </a:t>
            </a:r>
            <a:r>
              <a:rPr lang="en-US" dirty="0">
                <a:latin typeface="Book Antiqua" panose="02040602050305030304" pitchFamily="18" charset="0"/>
              </a:rPr>
              <a:t>another</a:t>
            </a:r>
            <a:r>
              <a:rPr lang="en-US" dirty="0" smtClean="0">
                <a:latin typeface="Book Antiqua" panose="02040602050305030304" pitchFamily="18" charset="0"/>
              </a:rPr>
              <a:t>.</a:t>
            </a:r>
          </a:p>
          <a:p>
            <a:pPr algn="just"/>
            <a:r>
              <a:rPr lang="en-US" dirty="0" smtClean="0">
                <a:latin typeface="Book Antiqua" panose="02040602050305030304" pitchFamily="18" charset="0"/>
              </a:rPr>
              <a:t>Without </a:t>
            </a:r>
            <a:r>
              <a:rPr lang="en-US" dirty="0">
                <a:latin typeface="Book Antiqua" panose="02040602050305030304" pitchFamily="18" charset="0"/>
              </a:rPr>
              <a:t>a true zero, we cannot say, for instance, that </a:t>
            </a:r>
            <a:r>
              <a:rPr lang="en-US" dirty="0" smtClean="0">
                <a:latin typeface="Book Antiqua" panose="02040602050305030304" pitchFamily="18" charset="0"/>
              </a:rPr>
              <a:t>10</a:t>
            </a:r>
            <a:r>
              <a:rPr lang="en-US" sz="1575" baseline="50000" dirty="0">
                <a:latin typeface="Book Antiqua" panose="02040602050305030304" pitchFamily="18" charset="0"/>
              </a:rPr>
              <a:t>0</a:t>
            </a:r>
            <a:r>
              <a:rPr lang="en-US" dirty="0" smtClean="0">
                <a:latin typeface="Book Antiqua" panose="02040602050305030304" pitchFamily="18" charset="0"/>
              </a:rPr>
              <a:t>C </a:t>
            </a:r>
            <a:r>
              <a:rPr lang="en-US" dirty="0">
                <a:latin typeface="Book Antiqua" panose="02040602050305030304" pitchFamily="18" charset="0"/>
              </a:rPr>
              <a:t>is twice as </a:t>
            </a:r>
            <a:r>
              <a:rPr lang="en-US" dirty="0" smtClean="0">
                <a:latin typeface="Book Antiqua" panose="02040602050305030304" pitchFamily="18" charset="0"/>
              </a:rPr>
              <a:t>warm as 5</a:t>
            </a:r>
            <a:r>
              <a:rPr lang="en-US" sz="1575" baseline="50000" dirty="0">
                <a:latin typeface="Book Antiqua" panose="02040602050305030304" pitchFamily="18" charset="0"/>
              </a:rPr>
              <a:t>0</a:t>
            </a:r>
            <a:r>
              <a:rPr lang="en-US" dirty="0" smtClean="0">
                <a:latin typeface="Book Antiqua" panose="02040602050305030304" pitchFamily="18" charset="0"/>
              </a:rPr>
              <a:t>C. </a:t>
            </a:r>
            <a:r>
              <a:rPr lang="en-US" dirty="0">
                <a:latin typeface="Book Antiqua" panose="02040602050305030304" pitchFamily="18" charset="0"/>
              </a:rPr>
              <a:t>That is, we cannot speak of the values in terms of ratios. Similarly, there is </a:t>
            </a:r>
            <a:r>
              <a:rPr lang="en-US" dirty="0" smtClean="0">
                <a:latin typeface="Book Antiqua" panose="02040602050305030304" pitchFamily="18" charset="0"/>
              </a:rPr>
              <a:t>no true </a:t>
            </a:r>
            <a:r>
              <a:rPr lang="en-US" dirty="0">
                <a:latin typeface="Book Antiqua" panose="02040602050305030304" pitchFamily="18" charset="0"/>
              </a:rPr>
              <a:t>zero-point for calendar dates. </a:t>
            </a:r>
            <a:endParaRPr lang="en-US" dirty="0" smtClean="0">
              <a:latin typeface="Book Antiqua" panose="02040602050305030304" pitchFamily="18" charset="0"/>
            </a:endParaRPr>
          </a:p>
          <a:p>
            <a:endParaRPr lang="en-US" dirty="0" smtClean="0">
              <a:latin typeface="Book Antiqua" panose="0204060205030503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Learning: Introduction                  Prepared By: Arjun Saud     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5089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150" b="1" dirty="0">
                <a:latin typeface="Book Antiqua" panose="02040602050305030304" pitchFamily="18" charset="0"/>
              </a:rPr>
              <a:t>Data Objects and Attribute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US" b="1" u="sng" dirty="0" smtClean="0">
                <a:latin typeface="Book Antiqua" panose="02040602050305030304" pitchFamily="18" charset="0"/>
              </a:rPr>
              <a:t>Ratio-Scaled Attributes</a:t>
            </a:r>
          </a:p>
          <a:p>
            <a:pPr algn="just"/>
            <a:r>
              <a:rPr lang="en-US" dirty="0">
                <a:latin typeface="Book Antiqua" panose="02040602050305030304" pitchFamily="18" charset="0"/>
              </a:rPr>
              <a:t>A </a:t>
            </a:r>
            <a:r>
              <a:rPr lang="en-US" b="1" dirty="0">
                <a:latin typeface="Book Antiqua" panose="02040602050305030304" pitchFamily="18" charset="0"/>
              </a:rPr>
              <a:t>ratio-scaled attribute </a:t>
            </a:r>
            <a:r>
              <a:rPr lang="en-US" dirty="0">
                <a:latin typeface="Book Antiqua" panose="02040602050305030304" pitchFamily="18" charset="0"/>
              </a:rPr>
              <a:t>is a numeric attribute with an inherent zero-point. </a:t>
            </a:r>
            <a:endParaRPr lang="en-US" dirty="0" smtClean="0">
              <a:latin typeface="Book Antiqua" panose="02040602050305030304" pitchFamily="18" charset="0"/>
            </a:endParaRPr>
          </a:p>
          <a:p>
            <a:pPr algn="just"/>
            <a:r>
              <a:rPr lang="en-US" dirty="0" smtClean="0">
                <a:latin typeface="Book Antiqua" panose="02040602050305030304" pitchFamily="18" charset="0"/>
              </a:rPr>
              <a:t>That </a:t>
            </a:r>
            <a:r>
              <a:rPr lang="en-US" dirty="0">
                <a:latin typeface="Book Antiqua" panose="02040602050305030304" pitchFamily="18" charset="0"/>
              </a:rPr>
              <a:t>is, </a:t>
            </a:r>
            <a:r>
              <a:rPr lang="en-US" dirty="0" smtClean="0">
                <a:latin typeface="Book Antiqua" panose="02040602050305030304" pitchFamily="18" charset="0"/>
              </a:rPr>
              <a:t>if a </a:t>
            </a:r>
            <a:r>
              <a:rPr lang="en-US" dirty="0">
                <a:latin typeface="Book Antiqua" panose="02040602050305030304" pitchFamily="18" charset="0"/>
              </a:rPr>
              <a:t>measurement is ratio-scaled, we can speak of a value as being a multiple (or ratio</a:t>
            </a:r>
            <a:r>
              <a:rPr lang="en-US" dirty="0" smtClean="0">
                <a:latin typeface="Book Antiqua" panose="02040602050305030304" pitchFamily="18" charset="0"/>
              </a:rPr>
              <a:t>) of </a:t>
            </a:r>
            <a:r>
              <a:rPr lang="en-US" dirty="0">
                <a:latin typeface="Book Antiqua" panose="02040602050305030304" pitchFamily="18" charset="0"/>
              </a:rPr>
              <a:t>another value. </a:t>
            </a:r>
            <a:endParaRPr lang="en-US" dirty="0" smtClean="0">
              <a:latin typeface="Book Antiqua" panose="02040602050305030304" pitchFamily="18" charset="0"/>
            </a:endParaRPr>
          </a:p>
          <a:p>
            <a:pPr algn="just"/>
            <a:r>
              <a:rPr lang="en-US" dirty="0" smtClean="0">
                <a:latin typeface="Book Antiqua" panose="02040602050305030304" pitchFamily="18" charset="0"/>
              </a:rPr>
              <a:t>In </a:t>
            </a:r>
            <a:r>
              <a:rPr lang="en-US" dirty="0">
                <a:latin typeface="Book Antiqua" panose="02040602050305030304" pitchFamily="18" charset="0"/>
              </a:rPr>
              <a:t>addition, the values are ordered, and we can also compute </a:t>
            </a:r>
            <a:r>
              <a:rPr lang="en-US" dirty="0" smtClean="0">
                <a:latin typeface="Book Antiqua" panose="02040602050305030304" pitchFamily="18" charset="0"/>
              </a:rPr>
              <a:t>the difference </a:t>
            </a:r>
            <a:r>
              <a:rPr lang="en-US" dirty="0">
                <a:latin typeface="Book Antiqua" panose="02040602050305030304" pitchFamily="18" charset="0"/>
              </a:rPr>
              <a:t>between values, as well as the mean, median, and mode.</a:t>
            </a:r>
            <a:r>
              <a:rPr lang="en-US" dirty="0" smtClean="0">
                <a:latin typeface="Book Antiqua" panose="02040602050305030304" pitchFamily="18" charset="0"/>
              </a:rPr>
              <a:t> </a:t>
            </a:r>
          </a:p>
          <a:p>
            <a:pPr algn="just"/>
            <a:r>
              <a:rPr lang="en-US" dirty="0" smtClean="0">
                <a:latin typeface="Book Antiqua" panose="02040602050305030304" pitchFamily="18" charset="0"/>
              </a:rPr>
              <a:t>Temperature </a:t>
            </a:r>
            <a:r>
              <a:rPr lang="en-US" dirty="0">
                <a:latin typeface="Book Antiqua" panose="02040602050305030304" pitchFamily="18" charset="0"/>
              </a:rPr>
              <a:t>in Kelvin, length, counts, elapsed </a:t>
            </a:r>
            <a:r>
              <a:rPr lang="en-US" dirty="0" smtClean="0">
                <a:latin typeface="Book Antiqua" panose="02040602050305030304" pitchFamily="18" charset="0"/>
              </a:rPr>
              <a:t>time, etc. are examples of ratio scaled attributes </a:t>
            </a:r>
          </a:p>
          <a:p>
            <a:pPr algn="just"/>
            <a:endParaRPr lang="en-US" dirty="0" smtClean="0">
              <a:latin typeface="Book Antiqua" panose="0204060205030503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Learning: Introduction                  Prepared By: Arjun Saud     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4478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Book Antiqua" pitchFamily="18" charset="0"/>
              </a:rPr>
              <a:t>What is Machine Learning?</a:t>
            </a:r>
            <a:endParaRPr lang="en-US" b="1" dirty="0">
              <a:latin typeface="Book Antiqua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Book Antiqua" pitchFamily="18" charset="0"/>
              </a:rPr>
              <a:t>It </a:t>
            </a:r>
            <a:r>
              <a:rPr lang="en-US" sz="2400" dirty="0">
                <a:latin typeface="Book Antiqua" pitchFamily="18" charset="0"/>
              </a:rPr>
              <a:t>looks for patterns in data so it can later make inferences based on the examples provided. </a:t>
            </a:r>
            <a:endParaRPr lang="en-US" sz="2400" dirty="0" smtClean="0">
              <a:latin typeface="Book Antiqua" pitchFamily="18" charset="0"/>
            </a:endParaRPr>
          </a:p>
          <a:p>
            <a:pPr algn="just"/>
            <a:r>
              <a:rPr lang="en-US" sz="2400" dirty="0" smtClean="0">
                <a:latin typeface="Book Antiqua" pitchFamily="18" charset="0"/>
              </a:rPr>
              <a:t>The </a:t>
            </a:r>
            <a:r>
              <a:rPr lang="en-US" sz="2400" dirty="0">
                <a:latin typeface="Book Antiqua" pitchFamily="18" charset="0"/>
              </a:rPr>
              <a:t>primary aim of ML is to allow computers to learn autonomously without human intervention or assistance and adjust actions accordingly.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Learning: Introduction                  Prepared By: Arjun Saud     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375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Book Antiqua" pitchFamily="18" charset="0"/>
              </a:rPr>
              <a:t>How Machine Learning Works?</a:t>
            </a:r>
            <a:endParaRPr lang="en-US" b="1" dirty="0">
              <a:latin typeface="Book Antiqua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rmAutofit/>
          </a:bodyPr>
          <a:lstStyle/>
          <a:p>
            <a:pPr algn="just" fontAlgn="base"/>
            <a:r>
              <a:rPr lang="en-US" sz="2800" dirty="0">
                <a:latin typeface="Book Antiqua" panose="02040602050305030304" pitchFamily="18" charset="0"/>
              </a:rPr>
              <a:t>L</a:t>
            </a:r>
            <a:r>
              <a:rPr lang="en-US" sz="2800" dirty="0" smtClean="0">
                <a:latin typeface="Book Antiqua" panose="02040602050305030304" pitchFamily="18" charset="0"/>
              </a:rPr>
              <a:t>earning </a:t>
            </a:r>
            <a:r>
              <a:rPr lang="en-US" sz="2800" dirty="0">
                <a:latin typeface="Book Antiqua" panose="02040602050305030304" pitchFamily="18" charset="0"/>
              </a:rPr>
              <a:t>system of a machine learning algorithm into three main parts.</a:t>
            </a:r>
          </a:p>
          <a:p>
            <a:pPr algn="just" fontAlgn="base"/>
            <a:r>
              <a:rPr lang="en-US" sz="2800" b="1" dirty="0">
                <a:latin typeface="Book Antiqua" panose="02040602050305030304" pitchFamily="18" charset="0"/>
              </a:rPr>
              <a:t>A Decision Process</a:t>
            </a:r>
            <a:r>
              <a:rPr lang="en-US" sz="2800" dirty="0">
                <a:latin typeface="Book Antiqua" panose="02040602050305030304" pitchFamily="18" charset="0"/>
              </a:rPr>
              <a:t>: In general, machine learning algorithms are used to make a prediction or classification. Based on some input data, which can be labelled or unlabeled, your algorithm will produce an estimate about a pattern in the data.</a:t>
            </a:r>
          </a:p>
          <a:p>
            <a:pPr algn="just"/>
            <a:endParaRPr lang="en-US" sz="2800" dirty="0">
              <a:latin typeface="Book Antiqua" panose="0204060205030503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Learning: Introduction                  Prepared By: Arjun Saud     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9027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Book Antiqua" pitchFamily="18" charset="0"/>
              </a:rPr>
              <a:t>How Machine Learning Works?</a:t>
            </a:r>
            <a:endParaRPr lang="en-US" b="1" dirty="0">
              <a:latin typeface="Book Antiqua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Autofit/>
          </a:bodyPr>
          <a:lstStyle/>
          <a:p>
            <a:pPr algn="just" fontAlgn="base"/>
            <a:r>
              <a:rPr lang="en-US" sz="2800" b="1" dirty="0" smtClean="0">
                <a:latin typeface="Book Antiqua" panose="02040602050305030304" pitchFamily="18" charset="0"/>
              </a:rPr>
              <a:t>An </a:t>
            </a:r>
            <a:r>
              <a:rPr lang="en-US" sz="2800" b="1" dirty="0">
                <a:latin typeface="Book Antiqua" panose="02040602050305030304" pitchFamily="18" charset="0"/>
              </a:rPr>
              <a:t>Error Function</a:t>
            </a:r>
            <a:r>
              <a:rPr lang="en-US" sz="2800" dirty="0">
                <a:latin typeface="Book Antiqua" panose="02040602050305030304" pitchFamily="18" charset="0"/>
              </a:rPr>
              <a:t>: An error function serves to evaluate the prediction of the model. If there are known examples, an error function can make a comparison to assess the accuracy of the model.</a:t>
            </a:r>
          </a:p>
          <a:p>
            <a:pPr algn="just" fontAlgn="base"/>
            <a:r>
              <a:rPr lang="en-US" sz="2800" b="1" dirty="0">
                <a:latin typeface="Book Antiqua" panose="02040602050305030304" pitchFamily="18" charset="0"/>
              </a:rPr>
              <a:t>An Model Optimization Process</a:t>
            </a:r>
            <a:r>
              <a:rPr lang="en-US" sz="2800" dirty="0">
                <a:latin typeface="Book Antiqua" panose="02040602050305030304" pitchFamily="18" charset="0"/>
              </a:rPr>
              <a:t>: If the model can fit better to the data points in the training set, then </a:t>
            </a:r>
            <a:r>
              <a:rPr lang="en-US" sz="2800" dirty="0" smtClean="0">
                <a:latin typeface="Book Antiqua" panose="02040602050305030304" pitchFamily="18" charset="0"/>
              </a:rPr>
              <a:t>parameters </a:t>
            </a:r>
            <a:r>
              <a:rPr lang="en-US" sz="2800" dirty="0">
                <a:latin typeface="Book Antiqua" panose="02040602050305030304" pitchFamily="18" charset="0"/>
              </a:rPr>
              <a:t>are adjusted to reduce the discrepancy between the known example and the model estimate. The algorithm will repeat this evaluate and optimize process, </a:t>
            </a:r>
            <a:r>
              <a:rPr lang="en-US" sz="2800" dirty="0" smtClean="0">
                <a:latin typeface="Book Antiqua" panose="02040602050305030304" pitchFamily="18" charset="0"/>
              </a:rPr>
              <a:t>until </a:t>
            </a:r>
            <a:r>
              <a:rPr lang="en-US" sz="2800" dirty="0">
                <a:latin typeface="Book Antiqua" panose="02040602050305030304" pitchFamily="18" charset="0"/>
              </a:rPr>
              <a:t>a threshold of accuracy has been met.  </a:t>
            </a:r>
          </a:p>
          <a:p>
            <a:pPr algn="just"/>
            <a:endParaRPr lang="en-US" sz="2800" dirty="0">
              <a:latin typeface="Book Antiqua" panose="0204060205030503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Learning: Introduction                  Prepared By: Arjun Saud     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31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Book Antiqua" pitchFamily="18" charset="0"/>
              </a:rPr>
              <a:t>Applications of ML</a:t>
            </a:r>
            <a:endParaRPr lang="en-US" b="1" dirty="0">
              <a:latin typeface="Book Antiqua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latin typeface="Book Antiqua" pitchFamily="18" charset="0"/>
              </a:rPr>
              <a:t>We are using machine learning in our daily life even without knowing it such as Google Maps, Google assistant, Alexa, etc. Below are some most trending real-world applications of Machine Learning</a:t>
            </a:r>
            <a:r>
              <a:rPr lang="en-US" sz="2800" dirty="0" smtClean="0">
                <a:latin typeface="Book Antiqua" pitchFamily="18" charset="0"/>
              </a:rPr>
              <a:t>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b="1" dirty="0">
                <a:latin typeface="Book Antiqua" panose="02040602050305030304" pitchFamily="18" charset="0"/>
              </a:rPr>
              <a:t>Image Recognition</a:t>
            </a:r>
            <a:r>
              <a:rPr lang="en-US" sz="2800" b="1" dirty="0" smtClean="0">
                <a:latin typeface="Book Antiqua" panose="02040602050305030304" pitchFamily="18" charset="0"/>
              </a:rPr>
              <a:t>: </a:t>
            </a:r>
            <a:r>
              <a:rPr lang="en-US" sz="2800" dirty="0" smtClean="0">
                <a:latin typeface="Book Antiqua" panose="02040602050305030304" pitchFamily="18" charset="0"/>
              </a:rPr>
              <a:t>It </a:t>
            </a:r>
            <a:r>
              <a:rPr lang="en-US" sz="2800" dirty="0">
                <a:latin typeface="Book Antiqua" panose="02040602050305030304" pitchFamily="18" charset="0"/>
              </a:rPr>
              <a:t>is used to identify objects, persons, places, digital images, etc. The popular use case of image recognition and face detection is, </a:t>
            </a:r>
            <a:r>
              <a:rPr lang="en-US" sz="2800" i="1" dirty="0">
                <a:latin typeface="Book Antiqua" panose="02040602050305030304" pitchFamily="18" charset="0"/>
              </a:rPr>
              <a:t>Automatic friend tagging </a:t>
            </a:r>
            <a:r>
              <a:rPr lang="en-US" sz="2800" i="1" dirty="0" smtClean="0">
                <a:latin typeface="Book Antiqua" panose="02040602050305030304" pitchFamily="18" charset="0"/>
              </a:rPr>
              <a:t>suggestion</a:t>
            </a:r>
            <a:r>
              <a:rPr lang="en-US" sz="2800" dirty="0">
                <a:latin typeface="Book Antiqua" panose="02040602050305030304" pitchFamily="18" charset="0"/>
              </a:rPr>
              <a:t>.</a:t>
            </a:r>
          </a:p>
          <a:p>
            <a:pPr algn="just"/>
            <a:endParaRPr lang="en-US" sz="2800" dirty="0">
              <a:latin typeface="Book Antiqua" panose="0204060205030503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Learning: Introduction                  Prepared By: Arjun Saud     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7500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Book Antiqua" pitchFamily="18" charset="0"/>
              </a:rPr>
              <a:t>Applications of ML</a:t>
            </a:r>
            <a:endParaRPr lang="en-US" b="1" dirty="0">
              <a:latin typeface="Book Antiqua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Autofit/>
          </a:bodyPr>
          <a:lstStyle/>
          <a:p>
            <a:pPr marL="514350" indent="-514350" algn="just">
              <a:buFont typeface="+mj-lt"/>
              <a:buAutoNum type="arabicPeriod" startAt="2"/>
            </a:pPr>
            <a:r>
              <a:rPr lang="en-US" sz="2800" b="1" dirty="0">
                <a:latin typeface="Book Antiqua" pitchFamily="18" charset="0"/>
              </a:rPr>
              <a:t>Speech </a:t>
            </a:r>
            <a:r>
              <a:rPr lang="en-US" sz="2800" b="1" dirty="0" smtClean="0">
                <a:latin typeface="Book Antiqua" pitchFamily="18" charset="0"/>
              </a:rPr>
              <a:t>Recognition: </a:t>
            </a:r>
            <a:r>
              <a:rPr lang="en-US" sz="2800" dirty="0" smtClean="0">
                <a:latin typeface="Book Antiqua" pitchFamily="18" charset="0"/>
              </a:rPr>
              <a:t>Speech </a:t>
            </a:r>
            <a:r>
              <a:rPr lang="en-US" sz="2800" dirty="0">
                <a:latin typeface="Book Antiqua" pitchFamily="18" charset="0"/>
              </a:rPr>
              <a:t>recognition is a process of converting voice instructions into text, and it is also known as </a:t>
            </a:r>
            <a:r>
              <a:rPr lang="en-US" sz="2800" i="1" dirty="0" smtClean="0">
                <a:latin typeface="Book Antiqua" pitchFamily="18" charset="0"/>
              </a:rPr>
              <a:t>Speech </a:t>
            </a:r>
            <a:r>
              <a:rPr lang="en-US" sz="2800" i="1" dirty="0">
                <a:latin typeface="Book Antiqua" pitchFamily="18" charset="0"/>
              </a:rPr>
              <a:t>to </a:t>
            </a:r>
            <a:r>
              <a:rPr lang="en-US" sz="2800" i="1" dirty="0" smtClean="0">
                <a:latin typeface="Book Antiqua" pitchFamily="18" charset="0"/>
              </a:rPr>
              <a:t>text</a:t>
            </a:r>
            <a:r>
              <a:rPr lang="en-US" sz="2800" dirty="0" smtClean="0">
                <a:latin typeface="Book Antiqua" pitchFamily="18" charset="0"/>
              </a:rPr>
              <a:t>, </a:t>
            </a:r>
            <a:r>
              <a:rPr lang="en-US" sz="2800" dirty="0">
                <a:latin typeface="Book Antiqua" pitchFamily="18" charset="0"/>
              </a:rPr>
              <a:t>or </a:t>
            </a:r>
            <a:r>
              <a:rPr lang="en-US" sz="2800" i="1" dirty="0" smtClean="0">
                <a:latin typeface="Book Antiqua" pitchFamily="18" charset="0"/>
              </a:rPr>
              <a:t>Computer </a:t>
            </a:r>
            <a:r>
              <a:rPr lang="en-US" sz="2800" i="1" dirty="0">
                <a:latin typeface="Book Antiqua" pitchFamily="18" charset="0"/>
              </a:rPr>
              <a:t>speech recognition</a:t>
            </a:r>
            <a:r>
              <a:rPr lang="en-US" sz="2800" dirty="0" smtClean="0">
                <a:latin typeface="Book Antiqua" pitchFamily="18" charset="0"/>
              </a:rPr>
              <a:t>. Google </a:t>
            </a:r>
            <a:r>
              <a:rPr lang="en-US" sz="2800" dirty="0">
                <a:latin typeface="Book Antiqua" pitchFamily="18" charset="0"/>
              </a:rPr>
              <a:t>assistant, Siri, </a:t>
            </a:r>
            <a:r>
              <a:rPr lang="en-US" sz="2800" dirty="0" smtClean="0">
                <a:latin typeface="Book Antiqua" pitchFamily="18" charset="0"/>
              </a:rPr>
              <a:t>and </a:t>
            </a:r>
            <a:r>
              <a:rPr lang="en-US" sz="2800" dirty="0">
                <a:latin typeface="Book Antiqua" pitchFamily="18" charset="0"/>
              </a:rPr>
              <a:t>Alexa are using speech recognition technology to follow the voice instructions</a:t>
            </a:r>
            <a:r>
              <a:rPr lang="en-US" sz="2800" dirty="0" smtClean="0">
                <a:latin typeface="Book Antiqua" pitchFamily="18" charset="0"/>
              </a:rPr>
              <a:t>.</a:t>
            </a:r>
          </a:p>
          <a:p>
            <a:pPr marL="514350" indent="-514350" algn="just">
              <a:buFont typeface="+mj-lt"/>
              <a:buAutoNum type="arabicPeriod" startAt="2"/>
            </a:pPr>
            <a:r>
              <a:rPr lang="en-US" sz="2800" b="1" dirty="0">
                <a:latin typeface="Book Antiqua" pitchFamily="18" charset="0"/>
              </a:rPr>
              <a:t>Traffic Prediction: </a:t>
            </a:r>
            <a:r>
              <a:rPr lang="en-US" sz="2800" dirty="0">
                <a:latin typeface="Book Antiqua" pitchFamily="18" charset="0"/>
              </a:rPr>
              <a:t>If we want to visit a new place, we take help of Google Maps, which shows us the correct path with the shortest route and predicts the traffic conditions. </a:t>
            </a:r>
          </a:p>
          <a:p>
            <a:pPr marL="514350" indent="-514350" algn="just">
              <a:buFont typeface="+mj-lt"/>
              <a:buAutoNum type="arabicPeriod" startAt="2"/>
            </a:pPr>
            <a:endParaRPr lang="en-US" sz="2800" dirty="0">
              <a:latin typeface="Book Antiqua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Learning: Introduction                  Prepared By: Arjun Saud     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461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Book Antiqua" pitchFamily="18" charset="0"/>
              </a:rPr>
              <a:t>Applications of ML</a:t>
            </a:r>
            <a:endParaRPr lang="en-US" b="1" dirty="0">
              <a:latin typeface="Book Antiqua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Autofit/>
          </a:bodyPr>
          <a:lstStyle/>
          <a:p>
            <a:pPr marL="514350" indent="-514350" algn="just">
              <a:buFont typeface="+mj-lt"/>
              <a:buAutoNum type="arabicPeriod" startAt="4"/>
            </a:pPr>
            <a:r>
              <a:rPr lang="en-US" sz="2800" b="1" dirty="0" smtClean="0">
                <a:latin typeface="Book Antiqua" pitchFamily="18" charset="0"/>
              </a:rPr>
              <a:t>Product </a:t>
            </a:r>
            <a:r>
              <a:rPr lang="en-US" sz="2800" b="1" dirty="0">
                <a:latin typeface="Book Antiqua" panose="02040602050305030304" pitchFamily="18" charset="0"/>
              </a:rPr>
              <a:t>R</a:t>
            </a:r>
            <a:r>
              <a:rPr lang="en-US" sz="2800" b="1" dirty="0" smtClean="0">
                <a:latin typeface="Book Antiqua" panose="02040602050305030304" pitchFamily="18" charset="0"/>
              </a:rPr>
              <a:t>ecommendations: </a:t>
            </a:r>
            <a:r>
              <a:rPr lang="en-US" sz="2800" dirty="0" smtClean="0">
                <a:latin typeface="Book Antiqua" panose="02040602050305030304" pitchFamily="18" charset="0"/>
              </a:rPr>
              <a:t>Machine </a:t>
            </a:r>
            <a:r>
              <a:rPr lang="en-US" sz="2800" dirty="0">
                <a:latin typeface="Book Antiqua" panose="02040602050305030304" pitchFamily="18" charset="0"/>
              </a:rPr>
              <a:t>learning is widely used by various e-commerce and entertainment companies such as </a:t>
            </a:r>
            <a:r>
              <a:rPr lang="en-US" sz="2800" i="1" dirty="0">
                <a:latin typeface="Book Antiqua" panose="02040602050305030304" pitchFamily="18" charset="0"/>
              </a:rPr>
              <a:t>Amazon, Netflix, etc., </a:t>
            </a:r>
            <a:r>
              <a:rPr lang="en-US" sz="2800" dirty="0">
                <a:latin typeface="Book Antiqua" panose="02040602050305030304" pitchFamily="18" charset="0"/>
              </a:rPr>
              <a:t>for product recommendation to the user. </a:t>
            </a:r>
            <a:endParaRPr lang="en-US" sz="2800" dirty="0" smtClean="0">
              <a:latin typeface="Book Antiqua" panose="02040602050305030304" pitchFamily="18" charset="0"/>
            </a:endParaRPr>
          </a:p>
          <a:p>
            <a:pPr marL="514350" indent="-514350" algn="just">
              <a:buFont typeface="+mj-lt"/>
              <a:buAutoNum type="arabicPeriod" startAt="4"/>
            </a:pPr>
            <a:r>
              <a:rPr lang="en-US" sz="2800" b="1" dirty="0">
                <a:latin typeface="Book Antiqua" panose="02040602050305030304" pitchFamily="18" charset="0"/>
              </a:rPr>
              <a:t>Self-driving </a:t>
            </a:r>
            <a:r>
              <a:rPr lang="en-US" sz="2800" b="1" dirty="0" smtClean="0">
                <a:latin typeface="Book Antiqua" panose="02040602050305030304" pitchFamily="18" charset="0"/>
              </a:rPr>
              <a:t>Cars: </a:t>
            </a:r>
            <a:r>
              <a:rPr lang="en-US" sz="2800" dirty="0" smtClean="0">
                <a:latin typeface="Book Antiqua" panose="02040602050305030304" pitchFamily="18" charset="0"/>
              </a:rPr>
              <a:t>Machine </a:t>
            </a:r>
            <a:r>
              <a:rPr lang="en-US" sz="2800" dirty="0">
                <a:latin typeface="Book Antiqua" panose="02040602050305030304" pitchFamily="18" charset="0"/>
              </a:rPr>
              <a:t>learning plays a significant role in self-driving cars. Tesla, the most popular car manufacturing company is working on self-driving car.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Learning: Introduction                  Prepared By: Arjun Saud     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4724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Book Antiqua" pitchFamily="18" charset="0"/>
              </a:rPr>
              <a:t>Applications of ML</a:t>
            </a:r>
            <a:endParaRPr lang="en-US" b="1" dirty="0">
              <a:latin typeface="Book Antiqua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Autofit/>
          </a:bodyPr>
          <a:lstStyle/>
          <a:p>
            <a:pPr marL="514350" indent="-514350" algn="just">
              <a:buFont typeface="+mj-lt"/>
              <a:buAutoNum type="arabicPeriod" startAt="6"/>
            </a:pPr>
            <a:r>
              <a:rPr lang="en-US" sz="2800" b="1" dirty="0">
                <a:latin typeface="Book Antiqua" panose="02040602050305030304" pitchFamily="18" charset="0"/>
              </a:rPr>
              <a:t>Email Spam and Malware Filtering</a:t>
            </a:r>
            <a:r>
              <a:rPr lang="en-US" sz="2800" b="1" dirty="0" smtClean="0">
                <a:latin typeface="Book Antiqua" panose="02040602050305030304" pitchFamily="18" charset="0"/>
              </a:rPr>
              <a:t>: </a:t>
            </a:r>
            <a:r>
              <a:rPr lang="en-US" sz="2800" dirty="0" smtClean="0">
                <a:latin typeface="Book Antiqua" panose="02040602050305030304" pitchFamily="18" charset="0"/>
              </a:rPr>
              <a:t>Whenever </a:t>
            </a:r>
            <a:r>
              <a:rPr lang="en-US" sz="2800" dirty="0">
                <a:latin typeface="Book Antiqua" panose="02040602050305030304" pitchFamily="18" charset="0"/>
              </a:rPr>
              <a:t>we receive a new email, it is filtered automatically as important, normal, and spam. </a:t>
            </a:r>
            <a:r>
              <a:rPr lang="en-US" sz="2800" dirty="0" smtClean="0">
                <a:latin typeface="Book Antiqua" panose="02040602050305030304" pitchFamily="18" charset="0"/>
              </a:rPr>
              <a:t>The </a:t>
            </a:r>
            <a:r>
              <a:rPr lang="en-US" sz="2800" dirty="0">
                <a:latin typeface="Book Antiqua" panose="02040602050305030304" pitchFamily="18" charset="0"/>
              </a:rPr>
              <a:t>technology behind this is Machine learning. </a:t>
            </a:r>
            <a:endParaRPr lang="en-US" sz="2800" dirty="0" smtClean="0">
              <a:latin typeface="Book Antiqua" panose="02040602050305030304" pitchFamily="18" charset="0"/>
            </a:endParaRPr>
          </a:p>
          <a:p>
            <a:pPr marL="514350" indent="-514350" algn="just">
              <a:buFont typeface="+mj-lt"/>
              <a:buAutoNum type="arabicPeriod" startAt="6"/>
            </a:pPr>
            <a:r>
              <a:rPr lang="en-US" sz="2800" b="1" dirty="0">
                <a:latin typeface="Book Antiqua" pitchFamily="18" charset="0"/>
              </a:rPr>
              <a:t>Online Fraud Detection</a:t>
            </a:r>
            <a:r>
              <a:rPr lang="en-US" sz="2800" b="1" dirty="0" smtClean="0">
                <a:latin typeface="Book Antiqua" pitchFamily="18" charset="0"/>
              </a:rPr>
              <a:t>: </a:t>
            </a:r>
            <a:r>
              <a:rPr lang="en-US" sz="2800" dirty="0" smtClean="0">
                <a:latin typeface="Book Antiqua" pitchFamily="18" charset="0"/>
              </a:rPr>
              <a:t>Machine </a:t>
            </a:r>
            <a:r>
              <a:rPr lang="en-US" sz="2800" dirty="0">
                <a:latin typeface="Book Antiqua" pitchFamily="18" charset="0"/>
              </a:rPr>
              <a:t>learning is making our online transaction safe and secure by detecting fraud transaction. </a:t>
            </a:r>
            <a:r>
              <a:rPr lang="en-US" sz="2800" dirty="0" smtClean="0">
                <a:latin typeface="Book Antiqua" pitchFamily="18" charset="0"/>
              </a:rPr>
              <a:t>Outlier detection approach is primarily used in fraud detection.</a:t>
            </a:r>
          </a:p>
          <a:p>
            <a:pPr marL="514350" indent="-514350" algn="just">
              <a:buFont typeface="+mj-lt"/>
              <a:buAutoNum type="arabicPeriod" startAt="6"/>
            </a:pPr>
            <a:endParaRPr lang="en-US" sz="2800" dirty="0">
              <a:latin typeface="Book Antiqua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Learning: Introduction                  Prepared By: Arjun Saud     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1454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4FA21F06CF5E45AF0C3E41D2D7FB72" ma:contentTypeVersion="7" ma:contentTypeDescription="Create a new document." ma:contentTypeScope="" ma:versionID="c17c7875205504b15a2f4bcdcc8e3036">
  <xsd:schema xmlns:xsd="http://www.w3.org/2001/XMLSchema" xmlns:xs="http://www.w3.org/2001/XMLSchema" xmlns:p="http://schemas.microsoft.com/office/2006/metadata/properties" xmlns:ns2="12a254c4-d793-440d-a8ee-ecc0216e79a1" xmlns:ns3="bf2eeb6b-d5bb-4b4f-b72f-6e9b39a43658" targetNamespace="http://schemas.microsoft.com/office/2006/metadata/properties" ma:root="true" ma:fieldsID="6a572281b690cc2c0a04b1e32ff4eb8f" ns2:_="" ns3:_="">
    <xsd:import namespace="12a254c4-d793-440d-a8ee-ecc0216e79a1"/>
    <xsd:import namespace="bf2eeb6b-d5bb-4b4f-b72f-6e9b39a4365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a254c4-d793-440d-a8ee-ecc0216e79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eeb6b-d5bb-4b4f-b72f-6e9b39a43658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DE31C54-B1DB-416F-8C5E-A1288762AF68}"/>
</file>

<file path=customXml/itemProps2.xml><?xml version="1.0" encoding="utf-8"?>
<ds:datastoreItem xmlns:ds="http://schemas.openxmlformats.org/officeDocument/2006/customXml" ds:itemID="{5EE53FAB-4233-4F31-8BA8-5FB38F2C911D}"/>
</file>

<file path=customXml/itemProps3.xml><?xml version="1.0" encoding="utf-8"?>
<ds:datastoreItem xmlns:ds="http://schemas.openxmlformats.org/officeDocument/2006/customXml" ds:itemID="{8F3E533B-F1FC-4A02-835F-A074A0C27A43}"/>
</file>

<file path=docProps/app.xml><?xml version="1.0" encoding="utf-8"?>
<Properties xmlns="http://schemas.openxmlformats.org/officeDocument/2006/extended-properties" xmlns:vt="http://schemas.openxmlformats.org/officeDocument/2006/docPropsVTypes">
  <TotalTime>11564</TotalTime>
  <Words>1867</Words>
  <Application>Microsoft Office PowerPoint</Application>
  <PresentationFormat>On-screen Show (4:3)</PresentationFormat>
  <Paragraphs>168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Book Antiqua</vt:lpstr>
      <vt:lpstr>Calibri</vt:lpstr>
      <vt:lpstr>Wingdings</vt:lpstr>
      <vt:lpstr>Office Theme</vt:lpstr>
      <vt:lpstr>PowerPoint Presentation</vt:lpstr>
      <vt:lpstr>What is Machine Learning?</vt:lpstr>
      <vt:lpstr>What is Machine Learning?</vt:lpstr>
      <vt:lpstr>How Machine Learning Works?</vt:lpstr>
      <vt:lpstr>How Machine Learning Works?</vt:lpstr>
      <vt:lpstr>Applications of ML</vt:lpstr>
      <vt:lpstr>Applications of ML</vt:lpstr>
      <vt:lpstr>Applications of ML</vt:lpstr>
      <vt:lpstr>Applications of ML</vt:lpstr>
      <vt:lpstr>Applications of ML</vt:lpstr>
      <vt:lpstr>Machine Learning Methods</vt:lpstr>
      <vt:lpstr>Machine Learning Methods</vt:lpstr>
      <vt:lpstr>Machine Learning Methods</vt:lpstr>
      <vt:lpstr>Machine Learning Methods</vt:lpstr>
      <vt:lpstr>Machine Learning Methods</vt:lpstr>
      <vt:lpstr>Machine Learning Methods</vt:lpstr>
      <vt:lpstr>Machine Learning Methods</vt:lpstr>
      <vt:lpstr>Data Objects and Attribute Types</vt:lpstr>
      <vt:lpstr>Data Objects and Attribute Types</vt:lpstr>
      <vt:lpstr>Data Objects and Attribute Types</vt:lpstr>
      <vt:lpstr>Data Objects and Attribute Types</vt:lpstr>
      <vt:lpstr>Data Objects and Attribute Types</vt:lpstr>
      <vt:lpstr>Data Objects and Attribute Types</vt:lpstr>
      <vt:lpstr>Data Objects and Attribute Types</vt:lpstr>
      <vt:lpstr>Data Objects and Attribute Types</vt:lpstr>
      <vt:lpstr>Data Objects and Attribute Types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Com</cp:lastModifiedBy>
  <cp:revision>294</cp:revision>
  <dcterms:created xsi:type="dcterms:W3CDTF">2018-12-09T05:19:45Z</dcterms:created>
  <dcterms:modified xsi:type="dcterms:W3CDTF">2022-05-31T06:23:50Z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0x010100CC4FA21F06CF5E45AF0C3E41D2D7FB72</vt:lpwstr>
  </property>
</Properties>
</file>