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  <p:sldId id="275" r:id="rId19"/>
    <p:sldId id="274" r:id="rId20"/>
    <p:sldId id="276" r:id="rId21"/>
    <p:sldId id="277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1FD1-1FDD-4D8F-B9C4-9CCC3BB6898F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DWDM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Extraction</a:t>
            </a:r>
          </a:p>
          <a:p>
            <a:pPr lvl="1"/>
            <a:r>
              <a:rPr lang="en-US" dirty="0" smtClean="0"/>
              <a:t>All the data is extracted completely from the source system since the last successful extraction</a:t>
            </a:r>
          </a:p>
          <a:p>
            <a:pPr lvl="1"/>
            <a:r>
              <a:rPr lang="en-US" dirty="0" smtClean="0"/>
              <a:t>It does not require keeping track of changes in the source file</a:t>
            </a:r>
          </a:p>
          <a:p>
            <a:pPr lvl="1"/>
            <a:r>
              <a:rPr lang="en-US" dirty="0" smtClean="0"/>
              <a:t>Mostly used for tables that will be used as dimensions table in a cube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Extraction</a:t>
            </a:r>
          </a:p>
          <a:p>
            <a:pPr lvl="1"/>
            <a:r>
              <a:rPr lang="en-US" dirty="0" smtClean="0"/>
              <a:t>Only specific data that has changed from a specific time in history  will be extracted</a:t>
            </a:r>
          </a:p>
          <a:p>
            <a:pPr lvl="1"/>
            <a:r>
              <a:rPr lang="en-US" dirty="0" smtClean="0"/>
              <a:t>It requires keeping track of changes in the source file</a:t>
            </a:r>
          </a:p>
          <a:p>
            <a:pPr lvl="1"/>
            <a:r>
              <a:rPr lang="en-US" dirty="0" smtClean="0"/>
              <a:t>Mostly used for tables that will be used as facts table in a cube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Extraction and Incremental Extraction can be online or offline</a:t>
            </a:r>
          </a:p>
          <a:p>
            <a:endParaRPr lang="en-US" dirty="0"/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Direct access to source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No direct access to source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Tracking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Data Capture (CDC)</a:t>
            </a:r>
          </a:p>
          <a:p>
            <a:pPr lvl="1"/>
            <a:r>
              <a:rPr lang="en-US" dirty="0" smtClean="0"/>
              <a:t>It keeps log for every INSERTs, UPDATEs, and DELETEs on SQL </a:t>
            </a:r>
            <a:r>
              <a:rPr lang="en-US" dirty="0"/>
              <a:t>S</a:t>
            </a:r>
            <a:r>
              <a:rPr lang="en-US" dirty="0" smtClean="0"/>
              <a:t>erver tables</a:t>
            </a:r>
          </a:p>
          <a:p>
            <a:pPr lvl="1"/>
            <a:r>
              <a:rPr lang="en-US" dirty="0" smtClean="0"/>
              <a:t>It keeps records of what changed, where and when </a:t>
            </a:r>
          </a:p>
          <a:p>
            <a:pPr lvl="1"/>
            <a:r>
              <a:rPr lang="en-US" dirty="0" smtClean="0"/>
              <a:t>This log is then used as an input</a:t>
            </a:r>
          </a:p>
          <a:p>
            <a:pPr lvl="1"/>
            <a:r>
              <a:rPr lang="en-US" dirty="0" smtClean="0"/>
              <a:t>Only available in Enterprise edition of SQL Server 2008 or later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/>
              <a:t>c</a:t>
            </a:r>
            <a:r>
              <a:rPr lang="en-US" dirty="0" err="1" smtClean="0"/>
              <a:t>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</a:p>
          <a:p>
            <a:pPr lvl="1"/>
            <a:r>
              <a:rPr lang="en-US" dirty="0" smtClean="0"/>
              <a:t>It specifies the time and date that a given row was last modified</a:t>
            </a:r>
          </a:p>
          <a:p>
            <a:pPr lvl="1"/>
            <a:r>
              <a:rPr lang="en-US" dirty="0" smtClean="0"/>
              <a:t>It makes easy to identify the latest data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Implements range partitioning such that the source tables are partitioned along a date key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</a:p>
          <a:p>
            <a:pPr lvl="1"/>
            <a:r>
              <a:rPr lang="en-US" dirty="0" smtClean="0"/>
              <a:t>Triggers are added for INSERT, UPDATE AND DELETE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</a:p>
          <a:p>
            <a:pPr lvl="1"/>
            <a:r>
              <a:rPr lang="en-US" dirty="0" smtClean="0"/>
              <a:t>Extracting and entire table from source system and compare these tables with a previous extract from the source system to identify the changed data</a:t>
            </a:r>
          </a:p>
          <a:p>
            <a:pPr lvl="1"/>
            <a:r>
              <a:rPr lang="en-US" dirty="0" smtClean="0"/>
              <a:t>All the fields of source need to be checked with the destination. </a:t>
            </a:r>
          </a:p>
          <a:p>
            <a:pPr lvl="1"/>
            <a:r>
              <a:rPr lang="en-US" dirty="0" smtClean="0"/>
              <a:t>Or Hash functions like MD</a:t>
            </a:r>
            <a:r>
              <a:rPr lang="en-US" baseline="-25000" dirty="0" smtClean="0"/>
              <a:t>5</a:t>
            </a:r>
            <a:r>
              <a:rPr lang="en-US" dirty="0" smtClean="0"/>
              <a:t> can be used as well.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Unlocking the data assets to the 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Eliminate data silos</a:t>
            </a:r>
          </a:p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Prioritize unified data access, security, and governance</a:t>
            </a:r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Implement the right tools to analyze the data</a:t>
            </a:r>
          </a:p>
          <a:p>
            <a:r>
              <a:rPr lang="en-US" dirty="0" smtClean="0"/>
              <a:t>Step 4</a:t>
            </a:r>
          </a:p>
          <a:p>
            <a:pPr lvl="1"/>
            <a:r>
              <a:rPr lang="en-US" dirty="0" smtClean="0"/>
              <a:t>Unlock new data with ML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liberate </a:t>
            </a:r>
            <a:r>
              <a:rPr lang="en-US" dirty="0" smtClean="0"/>
              <a:t>data </a:t>
            </a:r>
            <a:r>
              <a:rPr lang="en-US" dirty="0"/>
              <a:t>from silos by moving it to a “data lake”—a central repository that allows </a:t>
            </a:r>
            <a:r>
              <a:rPr lang="en-US" dirty="0" smtClean="0"/>
              <a:t>to </a:t>
            </a:r>
            <a:r>
              <a:rPr lang="en-US" dirty="0"/>
              <a:t>store all types of data in a single location at any scale. 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, With AWS can </a:t>
            </a:r>
            <a:r>
              <a:rPr lang="en-US" dirty="0"/>
              <a:t>improve organizational decision-making by moving any amount of data into AWS Simple Cloud Storage (S3).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visibility over the people who access </a:t>
            </a:r>
            <a:r>
              <a:rPr lang="en-US" dirty="0" smtClean="0"/>
              <a:t>data </a:t>
            </a:r>
            <a:r>
              <a:rPr lang="en-US" dirty="0"/>
              <a:t>to satisfy both security and regulatory concerns.</a:t>
            </a:r>
            <a:endParaRPr lang="en-US" dirty="0" smtClean="0"/>
          </a:p>
          <a:p>
            <a:r>
              <a:rPr lang="en-US" dirty="0" smtClean="0"/>
              <a:t>centrally </a:t>
            </a:r>
            <a:r>
              <a:rPr lang="en-US" dirty="0"/>
              <a:t>control and manage security and governance policies, enabling the safe and compliant flow of data throughout the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within DW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Source Layer</a:t>
            </a:r>
          </a:p>
          <a:p>
            <a:pPr lvl="1"/>
            <a:r>
              <a:rPr lang="en-US" dirty="0" smtClean="0"/>
              <a:t>Internal and external data sources</a:t>
            </a:r>
          </a:p>
          <a:p>
            <a:r>
              <a:rPr lang="en-US" dirty="0" smtClean="0"/>
              <a:t>Staging Layer</a:t>
            </a:r>
          </a:p>
          <a:p>
            <a:pPr lvl="1"/>
            <a:r>
              <a:rPr lang="en-US" dirty="0" smtClean="0"/>
              <a:t>A temporary area where data transformations is carried out (may be absent if it is performed in data storage layer)</a:t>
            </a:r>
          </a:p>
          <a:p>
            <a:r>
              <a:rPr lang="en-US" dirty="0" smtClean="0"/>
              <a:t>Data Storage Layer</a:t>
            </a:r>
          </a:p>
          <a:p>
            <a:pPr lvl="1"/>
            <a:r>
              <a:rPr lang="en-US" dirty="0" smtClean="0"/>
              <a:t>Consists of data warehouse database and data marts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Cost, speed, and performance are top-of-mind concerns when it comes to converting data to actionable insights. </a:t>
            </a:r>
            <a:endParaRPr lang="en-US" dirty="0" smtClean="0"/>
          </a:p>
          <a:p>
            <a:r>
              <a:rPr lang="en-US" dirty="0" smtClean="0"/>
              <a:t>Analytics </a:t>
            </a:r>
            <a:r>
              <a:rPr lang="en-US" dirty="0"/>
              <a:t>tools </a:t>
            </a:r>
            <a:r>
              <a:rPr lang="en-US" dirty="0" smtClean="0"/>
              <a:t>need </a:t>
            </a:r>
            <a:r>
              <a:rPr lang="en-US" dirty="0"/>
              <a:t>to be purpose-built to quickly generate insights from </a:t>
            </a:r>
            <a:r>
              <a:rPr lang="en-US" dirty="0" smtClean="0"/>
              <a:t>data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analytics need to be optimized to deliver the best </a:t>
            </a:r>
            <a:r>
              <a:rPr lang="en-US" dirty="0" smtClean="0"/>
              <a:t>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ML to </a:t>
            </a:r>
            <a:r>
              <a:rPr lang="en-US" dirty="0" smtClean="0"/>
              <a:t>data </a:t>
            </a:r>
            <a:r>
              <a:rPr lang="en-US" dirty="0"/>
              <a:t>to improve operational efficiency, optimize existing processes, develop new products, and achieve revenue growth. </a:t>
            </a:r>
            <a:endParaRPr lang="en-US" dirty="0" smtClean="0"/>
          </a:p>
          <a:p>
            <a:r>
              <a:rPr lang="en-US" dirty="0" smtClean="0"/>
              <a:t>ML </a:t>
            </a:r>
            <a:r>
              <a:rPr lang="en-US" dirty="0"/>
              <a:t>integration also offers personalization that can improve customer engagement and conversion by creating a personalized experience for </a:t>
            </a:r>
            <a:r>
              <a:rPr lang="en-US" dirty="0" smtClean="0"/>
              <a:t>customers </a:t>
            </a:r>
            <a:r>
              <a:rPr lang="en-US" dirty="0"/>
              <a:t>or end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data unlocking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amounts of data</a:t>
            </a:r>
          </a:p>
          <a:p>
            <a:r>
              <a:rPr lang="en-US" dirty="0" err="1" smtClean="0"/>
              <a:t>Siloed</a:t>
            </a:r>
            <a:r>
              <a:rPr lang="en-US" dirty="0" smtClean="0"/>
              <a:t> data storage</a:t>
            </a:r>
          </a:p>
          <a:p>
            <a:r>
              <a:rPr lang="en-US" dirty="0" smtClean="0"/>
              <a:t>Multiple formats</a:t>
            </a:r>
          </a:p>
          <a:p>
            <a:r>
              <a:rPr lang="en-US" dirty="0" smtClean="0"/>
              <a:t>Governance concerns</a:t>
            </a:r>
          </a:p>
          <a:p>
            <a:r>
              <a:rPr lang="en-US" dirty="0" smtClean="0"/>
              <a:t>Delayed time to insights</a:t>
            </a:r>
          </a:p>
          <a:p>
            <a:r>
              <a:rPr lang="en-US" dirty="0" smtClean="0"/>
              <a:t>Times and expense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building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data storage layer</a:t>
            </a:r>
          </a:p>
          <a:p>
            <a:r>
              <a:rPr lang="en-US" dirty="0" smtClean="0"/>
              <a:t>There are two approaches</a:t>
            </a:r>
          </a:p>
          <a:p>
            <a:pPr lvl="1"/>
            <a:r>
              <a:rPr lang="en-US" dirty="0" err="1" smtClean="0"/>
              <a:t>Inmon’s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Kimball’s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Inmon’s</a:t>
            </a:r>
            <a:r>
              <a:rPr lang="en-US" dirty="0" smtClean="0"/>
              <a:t> approach to building DW</a:t>
            </a:r>
            <a:endParaRPr lang="en-US" dirty="0"/>
          </a:p>
        </p:txBody>
      </p:sp>
      <p:sp>
        <p:nvSpPr>
          <p:cNvPr id="1026" name="AutoShape 2" descr="Inmon’s approach to building a DW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2477294"/>
            <a:ext cx="81248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Inmon’s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Solid </a:t>
            </a:r>
            <a:r>
              <a:rPr lang="en-US" dirty="0"/>
              <a:t>foundation for company-wide </a:t>
            </a:r>
            <a:r>
              <a:rPr lang="en-US" dirty="0" smtClean="0"/>
              <a:t>business Intelligence</a:t>
            </a:r>
            <a:r>
              <a:rPr lang="en-US" dirty="0"/>
              <a:t> and data consistency across data marts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Cons</a:t>
            </a:r>
            <a:endParaRPr lang="en-US" dirty="0"/>
          </a:p>
          <a:p>
            <a:r>
              <a:rPr lang="en-US" dirty="0"/>
              <a:t>High initial costs and considerable time to build.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Kimball’s approach to building DW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2" y="2491581"/>
            <a:ext cx="8029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Kimball’s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Quick </a:t>
            </a:r>
            <a:r>
              <a:rPr lang="en-US" dirty="0"/>
              <a:t>time-to-insight, facilitated analytics and reporting for individual business lines/teams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Cons</a:t>
            </a:r>
            <a:endParaRPr lang="en-US" dirty="0"/>
          </a:p>
          <a:p>
            <a:r>
              <a:rPr lang="en-US" dirty="0"/>
              <a:t>Possibility of redundant data and lack of data consistency in data marts as they are developed autonomously.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ongoing process</a:t>
            </a:r>
          </a:p>
          <a:p>
            <a:r>
              <a:rPr lang="en-US" dirty="0" smtClean="0"/>
              <a:t>Initial load + Periodic incremental loads</a:t>
            </a:r>
          </a:p>
          <a:p>
            <a:pPr lvl="1"/>
            <a:r>
              <a:rPr lang="en-US" dirty="0" smtClean="0"/>
              <a:t>Full refresh may be required due to schema change</a:t>
            </a:r>
          </a:p>
          <a:p>
            <a:pPr lvl="1"/>
            <a:r>
              <a:rPr lang="en-US" dirty="0" smtClean="0"/>
              <a:t>Facts table need more frequent updating than dimension table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Db2, Apache Airflow, Apache Kafka, SQL,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populating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of appropriate extraction method</a:t>
            </a:r>
          </a:p>
          <a:p>
            <a:r>
              <a:rPr lang="en-US" dirty="0" smtClean="0"/>
              <a:t>Making the extracted data available for further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11" ma:contentTypeDescription="Create a new document." ma:contentTypeScope="" ma:versionID="37630d2ef3150bf053e74d94ad4915ce">
  <xsd:schema xmlns:xsd="http://www.w3.org/2001/XMLSchema" xmlns:xs="http://www.w3.org/2001/XMLSchema" xmlns:p="http://schemas.microsoft.com/office/2006/metadata/properties" xmlns:ns2="12a254c4-d793-440d-a8ee-ecc0216e79a1" xmlns:ns3="bf2eeb6b-d5bb-4b4f-b72f-6e9b39a43658" targetNamespace="http://schemas.microsoft.com/office/2006/metadata/properties" ma:root="true" ma:fieldsID="2cb1903a2e854b33d418c4d3f831010b" ns2:_="" ns3:_="">
    <xsd:import namespace="12a254c4-d793-440d-a8ee-ecc0216e79a1"/>
    <xsd:import namespace="bf2eeb6b-d5bb-4b4f-b72f-6e9b39a43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20f96346-ef72-4176-bf38-94a2d7f022e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eeb6b-d5bb-4b4f-b72f-6e9b39a4365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fb936e-efaa-48f3-a8fb-e9efa5715766}" ma:internalName="TaxCatchAll" ma:showField="CatchAllData" ma:web="bf2eeb6b-d5bb-4b4f-b72f-6e9b39a43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a254c4-d793-440d-a8ee-ecc0216e79a1">
      <Terms xmlns="http://schemas.microsoft.com/office/infopath/2007/PartnerControls"/>
    </lcf76f155ced4ddcb4097134ff3c332f>
    <TaxCatchAll xmlns="bf2eeb6b-d5bb-4b4f-b72f-6e9b39a43658" xsi:nil="true"/>
  </documentManagement>
</p:properties>
</file>

<file path=customXml/itemProps1.xml><?xml version="1.0" encoding="utf-8"?>
<ds:datastoreItem xmlns:ds="http://schemas.openxmlformats.org/officeDocument/2006/customXml" ds:itemID="{2A502D88-9A04-401C-918B-E38B8DFDB65C}"/>
</file>

<file path=customXml/itemProps2.xml><?xml version="1.0" encoding="utf-8"?>
<ds:datastoreItem xmlns:ds="http://schemas.openxmlformats.org/officeDocument/2006/customXml" ds:itemID="{59867EF2-CB27-4CAF-B3CC-8C17F8E76EEA}"/>
</file>

<file path=customXml/itemProps3.xml><?xml version="1.0" encoding="utf-8"?>
<ds:datastoreItem xmlns:ds="http://schemas.openxmlformats.org/officeDocument/2006/customXml" ds:itemID="{5CA7E836-FCE7-4B88-9BA5-420B6C15CFE3}"/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733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DWDM</vt:lpstr>
      <vt:lpstr>Layers within DW architecture</vt:lpstr>
      <vt:lpstr>Approaches to building DW</vt:lpstr>
      <vt:lpstr>Inmon’s approach to building DW</vt:lpstr>
      <vt:lpstr>Pros and Cons of Inmon’s approach</vt:lpstr>
      <vt:lpstr>Kimball’s approach to building DW</vt:lpstr>
      <vt:lpstr>Pros and Cons of Kimball’s approach</vt:lpstr>
      <vt:lpstr>Populating DW</vt:lpstr>
      <vt:lpstr>Process of populating DW</vt:lpstr>
      <vt:lpstr>Extraction Methods</vt:lpstr>
      <vt:lpstr>Extraction Methods (contd…)</vt:lpstr>
      <vt:lpstr>Extraction Methods (contd…)</vt:lpstr>
      <vt:lpstr>Techniques for Tracking changes</vt:lpstr>
      <vt:lpstr>Techniques for Tracking changes (contd…)</vt:lpstr>
      <vt:lpstr>Techniques for Tracking changes (contd…)</vt:lpstr>
      <vt:lpstr>Techniques for Tracking changes (contd…)</vt:lpstr>
      <vt:lpstr>Unlocking the data assets to the end users</vt:lpstr>
      <vt:lpstr>Step 1</vt:lpstr>
      <vt:lpstr>Step 2 </vt:lpstr>
      <vt:lpstr>Step 3</vt:lpstr>
      <vt:lpstr>Step 4</vt:lpstr>
      <vt:lpstr>Challenges for data unlocking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22</cp:revision>
  <dcterms:created xsi:type="dcterms:W3CDTF">2022-06-23T23:07:14Z</dcterms:created>
  <dcterms:modified xsi:type="dcterms:W3CDTF">2022-07-05T16:42:59Z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