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61"/>
  </p:normalViewPr>
  <p:slideViewPr>
    <p:cSldViewPr snapToGrid="0" snapToObjects="1">
      <p:cViewPr varScale="1">
        <p:scale>
          <a:sx n="66" d="100"/>
          <a:sy n="66"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F709-8C75-1731-9BB4-DE5A9C257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8071011F-3B4C-56A3-D5B1-C3BD1D90D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A73411C5-81B0-1D9C-3576-7E4E66A7E428}"/>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5" name="Footer Placeholder 4">
            <a:extLst>
              <a:ext uri="{FF2B5EF4-FFF2-40B4-BE49-F238E27FC236}">
                <a16:creationId xmlns:a16="http://schemas.microsoft.com/office/drawing/2014/main" id="{16C2D0E1-5EB1-164E-C67C-65947B48C7A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CE3D65F-E79F-CB0A-C2B9-8A644914EB19}"/>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356109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3F21-6C25-4AA1-4330-698DFCDCB135}"/>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0212A4B3-A4FC-3F50-303B-8C82E2695C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5324B608-9B0A-E6FD-6EC7-AC88C17814FA}"/>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5" name="Footer Placeholder 4">
            <a:extLst>
              <a:ext uri="{FF2B5EF4-FFF2-40B4-BE49-F238E27FC236}">
                <a16:creationId xmlns:a16="http://schemas.microsoft.com/office/drawing/2014/main" id="{D0754C5E-E80E-DCDD-CAFC-145BB4BA2F41}"/>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B08DA3F-2EE4-C44E-BC1D-BB7FEB24079B}"/>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133102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8D3A0-EBF0-6915-9D43-02155DCA79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F1F19784-AA19-F81F-6718-43CB2677EC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8F0C4C8-26AD-6135-C539-8A940EBEAC6F}"/>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5" name="Footer Placeholder 4">
            <a:extLst>
              <a:ext uri="{FF2B5EF4-FFF2-40B4-BE49-F238E27FC236}">
                <a16:creationId xmlns:a16="http://schemas.microsoft.com/office/drawing/2014/main" id="{FBC9C2F6-338C-1CC9-9EC2-D3062295D4B3}"/>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18C58C5-D3AB-9729-E26D-B9F8049AD301}"/>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406611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56E2-A877-2F6E-F580-3239D613B139}"/>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7EE1E632-AE14-20B5-E12E-FA78EDB306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1D02D55-9282-5834-AF3E-FB9428E1B9F0}"/>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5" name="Footer Placeholder 4">
            <a:extLst>
              <a:ext uri="{FF2B5EF4-FFF2-40B4-BE49-F238E27FC236}">
                <a16:creationId xmlns:a16="http://schemas.microsoft.com/office/drawing/2014/main" id="{864B84DB-F0DB-5114-256C-EB3C7BC18C30}"/>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B09D28E0-7B5E-A295-20F2-0257A1C36945}"/>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11413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6071-9444-7930-CD39-34DECC2D3E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422C934F-38CA-CA79-DCA6-8CBA3E0BC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66E3B4-E19A-5D94-77D9-B8B93A848498}"/>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5" name="Footer Placeholder 4">
            <a:extLst>
              <a:ext uri="{FF2B5EF4-FFF2-40B4-BE49-F238E27FC236}">
                <a16:creationId xmlns:a16="http://schemas.microsoft.com/office/drawing/2014/main" id="{7856FDD8-144E-B2EB-05FC-68AA9336D4F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DAB2847F-25B7-0B0B-739F-3E4B31BD3DCC}"/>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208093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D7C9-B752-697F-5405-B2DCB069D852}"/>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ACD656BD-AD38-2E65-554A-0952135A10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0581EA11-2CAC-DD09-B581-3FD1D2C1D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701016D6-9026-F3F5-B83D-76D5325E7E44}"/>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6" name="Footer Placeholder 5">
            <a:extLst>
              <a:ext uri="{FF2B5EF4-FFF2-40B4-BE49-F238E27FC236}">
                <a16:creationId xmlns:a16="http://schemas.microsoft.com/office/drawing/2014/main" id="{19A41CEB-D1FB-EE1F-8C26-2B954FD153ED}"/>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933CBD88-C1DC-EE37-BEEA-0FBBCC19A0B6}"/>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18720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811F-9235-2BE9-6117-73F8BA78F670}"/>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119D5BEA-1F91-670E-588F-66987A98C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9981A-E6BF-3451-0C92-5E1825C95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26438573-55B9-E1E2-E037-B4CCC02DC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DE63A-26D7-504B-EAE1-7CD996C55F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9A387571-CAD6-D0D3-7C94-FF4E6A550E42}"/>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8" name="Footer Placeholder 7">
            <a:extLst>
              <a:ext uri="{FF2B5EF4-FFF2-40B4-BE49-F238E27FC236}">
                <a16:creationId xmlns:a16="http://schemas.microsoft.com/office/drawing/2014/main" id="{D8744393-7D67-2C96-7E8A-DCE872FA3E03}"/>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E6C5CBFF-D130-4413-94AA-4A696FA76E8A}"/>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31992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F372-A408-4467-7F2A-66205107FDE3}"/>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04CBCA68-8724-6144-6029-DCD888F35397}"/>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4" name="Footer Placeholder 3">
            <a:extLst>
              <a:ext uri="{FF2B5EF4-FFF2-40B4-BE49-F238E27FC236}">
                <a16:creationId xmlns:a16="http://schemas.microsoft.com/office/drawing/2014/main" id="{6F3758AA-CBEE-698E-B64E-F46E080837BE}"/>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CB50C454-8010-3A90-B8BF-77BCEB8989DE}"/>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317495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E77A8-A53B-95D2-E21F-A521CE9C0ECD}"/>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3" name="Footer Placeholder 2">
            <a:extLst>
              <a:ext uri="{FF2B5EF4-FFF2-40B4-BE49-F238E27FC236}">
                <a16:creationId xmlns:a16="http://schemas.microsoft.com/office/drawing/2014/main" id="{F682FE77-D14C-D1C9-9CC6-B757974233AB}"/>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D4561A58-A499-BABE-C4CE-887548FCEF1E}"/>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252709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AAFB-F661-760F-F198-BFF61AF8C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8080760F-F36D-9966-8FCB-DA9A8E2EE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CA75B435-41F2-E786-5A7D-3B86E9D1C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FDF48-E512-573A-FAF9-BB99BF0EBCCC}"/>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6" name="Footer Placeholder 5">
            <a:extLst>
              <a:ext uri="{FF2B5EF4-FFF2-40B4-BE49-F238E27FC236}">
                <a16:creationId xmlns:a16="http://schemas.microsoft.com/office/drawing/2014/main" id="{C8D9C926-863E-0E08-AD65-756DE24F81E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089545DE-C702-58D6-B51E-FADED6EEEDAD}"/>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373356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FE57-C1C1-6295-B34C-ADBE8B246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2F89A6F7-D44A-E8F9-8C31-D299BB6B6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333D2A11-E68E-6914-B6E6-FE0401BDB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C57D8-1874-37CC-6DC8-A54441E04F6E}"/>
              </a:ext>
            </a:extLst>
          </p:cNvPr>
          <p:cNvSpPr>
            <a:spLocks noGrp="1"/>
          </p:cNvSpPr>
          <p:nvPr>
            <p:ph type="dt" sz="half" idx="10"/>
          </p:nvPr>
        </p:nvSpPr>
        <p:spPr/>
        <p:txBody>
          <a:bodyPr/>
          <a:lstStyle/>
          <a:p>
            <a:fld id="{F6BC3EC1-80E0-094D-826E-725928783CAC}" type="datetimeFigureOut">
              <a:rPr lang="en-NP" smtClean="0"/>
              <a:t>06/15/2022</a:t>
            </a:fld>
            <a:endParaRPr lang="en-NP"/>
          </a:p>
        </p:txBody>
      </p:sp>
      <p:sp>
        <p:nvSpPr>
          <p:cNvPr id="6" name="Footer Placeholder 5">
            <a:extLst>
              <a:ext uri="{FF2B5EF4-FFF2-40B4-BE49-F238E27FC236}">
                <a16:creationId xmlns:a16="http://schemas.microsoft.com/office/drawing/2014/main" id="{0E48E4D0-552E-8CA9-5F66-6CBA5B05229C}"/>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176130C3-5948-82AF-89B1-DDC2B26FAF5D}"/>
              </a:ext>
            </a:extLst>
          </p:cNvPr>
          <p:cNvSpPr>
            <a:spLocks noGrp="1"/>
          </p:cNvSpPr>
          <p:nvPr>
            <p:ph type="sldNum" sz="quarter" idx="12"/>
          </p:nvPr>
        </p:nvSpPr>
        <p:spPr/>
        <p:txBody>
          <a:bodyPr/>
          <a:lstStyle/>
          <a:p>
            <a:fld id="{989C0266-D129-C14A-990B-F95FF8FD04E5}" type="slidenum">
              <a:rPr lang="en-NP" smtClean="0"/>
              <a:t>‹#›</a:t>
            </a:fld>
            <a:endParaRPr lang="en-NP"/>
          </a:p>
        </p:txBody>
      </p:sp>
    </p:spTree>
    <p:extLst>
      <p:ext uri="{BB962C8B-B14F-4D97-AF65-F5344CB8AC3E}">
        <p14:creationId xmlns:p14="http://schemas.microsoft.com/office/powerpoint/2010/main" val="237084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A7B5B-310D-1B94-10BF-581C02096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7383EEC4-8FEE-B652-1F6B-369BEDB04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0B6C803-04BB-04D1-010D-551CA2F46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C3EC1-80E0-094D-826E-725928783CAC}" type="datetimeFigureOut">
              <a:rPr lang="en-NP" smtClean="0"/>
              <a:t>06/15/2022</a:t>
            </a:fld>
            <a:endParaRPr lang="en-NP"/>
          </a:p>
        </p:txBody>
      </p:sp>
      <p:sp>
        <p:nvSpPr>
          <p:cNvPr id="5" name="Footer Placeholder 4">
            <a:extLst>
              <a:ext uri="{FF2B5EF4-FFF2-40B4-BE49-F238E27FC236}">
                <a16:creationId xmlns:a16="http://schemas.microsoft.com/office/drawing/2014/main" id="{10CD8224-3732-CA97-8166-CF8F82A82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73C969B8-73BB-8B3C-2004-2FA813201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C0266-D129-C14A-990B-F95FF8FD04E5}" type="slidenum">
              <a:rPr lang="en-NP" smtClean="0"/>
              <a:t>‹#›</a:t>
            </a:fld>
            <a:endParaRPr lang="en-NP"/>
          </a:p>
        </p:txBody>
      </p:sp>
    </p:spTree>
    <p:extLst>
      <p:ext uri="{BB962C8B-B14F-4D97-AF65-F5344CB8AC3E}">
        <p14:creationId xmlns:p14="http://schemas.microsoft.com/office/powerpoint/2010/main" val="3008660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15DB50D7-7A5F-2C45-FCD3-154E8B391EA7}"/>
              </a:ext>
            </a:extLst>
          </p:cNvPr>
          <p:cNvPicPr>
            <a:picLocks noChangeAspect="1"/>
          </p:cNvPicPr>
          <p:nvPr/>
        </p:nvPicPr>
        <p:blipFill rotWithShape="1">
          <a:blip r:embed="rId2"/>
          <a:srcRect l="3652" r="25248"/>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A8C709-1A9C-45B5-94B2-DE359AEF47E2}"/>
              </a:ext>
            </a:extLst>
          </p:cNvPr>
          <p:cNvSpPr>
            <a:spLocks noGrp="1"/>
          </p:cNvSpPr>
          <p:nvPr>
            <p:ph type="ctrTitle"/>
          </p:nvPr>
        </p:nvSpPr>
        <p:spPr>
          <a:xfrm>
            <a:off x="477981" y="1122363"/>
            <a:ext cx="4023360" cy="3204134"/>
          </a:xfrm>
        </p:spPr>
        <p:txBody>
          <a:bodyPr anchor="b">
            <a:normAutofit/>
          </a:bodyPr>
          <a:lstStyle/>
          <a:p>
            <a:pPr algn="l"/>
            <a:r>
              <a:rPr lang="en-US" sz="4800" b="1" dirty="0"/>
              <a:t>Encryption Decryption using Laplace Transform</a:t>
            </a:r>
            <a:r>
              <a:rPr lang="en-NP" sz="4800" dirty="0">
                <a:effectLst/>
              </a:rPr>
              <a:t> </a:t>
            </a:r>
            <a:endParaRPr lang="en-NP" sz="4800" dirty="0"/>
          </a:p>
        </p:txBody>
      </p:sp>
      <p:sp>
        <p:nvSpPr>
          <p:cNvPr id="3" name="Subtitle 2">
            <a:extLst>
              <a:ext uri="{FF2B5EF4-FFF2-40B4-BE49-F238E27FC236}">
                <a16:creationId xmlns:a16="http://schemas.microsoft.com/office/drawing/2014/main" id="{3B037D9C-F4C8-4CE0-3512-813760B8DCE0}"/>
              </a:ext>
            </a:extLst>
          </p:cNvPr>
          <p:cNvSpPr>
            <a:spLocks noGrp="1"/>
          </p:cNvSpPr>
          <p:nvPr>
            <p:ph type="subTitle" idx="1"/>
          </p:nvPr>
        </p:nvSpPr>
        <p:spPr>
          <a:xfrm>
            <a:off x="477980" y="4872922"/>
            <a:ext cx="4023359" cy="1208141"/>
          </a:xfrm>
        </p:spPr>
        <p:txBody>
          <a:bodyPr>
            <a:normAutofit/>
          </a:bodyPr>
          <a:lstStyle/>
          <a:p>
            <a:pPr algn="l"/>
            <a:r>
              <a:rPr lang="en-NP" sz="2000"/>
              <a:t>By: Rishav Acharya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483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8195-CE1B-814F-19C7-F4A79C3F792D}"/>
              </a:ext>
            </a:extLst>
          </p:cNvPr>
          <p:cNvSpPr>
            <a:spLocks noGrp="1"/>
          </p:cNvSpPr>
          <p:nvPr>
            <p:ph type="title"/>
          </p:nvPr>
        </p:nvSpPr>
        <p:spPr>
          <a:xfrm>
            <a:off x="1136428" y="627564"/>
            <a:ext cx="7474172" cy="1325563"/>
          </a:xfrm>
        </p:spPr>
        <p:txBody>
          <a:bodyPr>
            <a:normAutofit/>
          </a:bodyPr>
          <a:lstStyle/>
          <a:p>
            <a:r>
              <a:rPr lang="en-NP"/>
              <a:t>Table of Content</a:t>
            </a:r>
            <a:endParaRPr lang="en-NP" dirty="0"/>
          </a:p>
        </p:txBody>
      </p:sp>
      <p:sp>
        <p:nvSpPr>
          <p:cNvPr id="20" name="Content Placeholder 2">
            <a:extLst>
              <a:ext uri="{FF2B5EF4-FFF2-40B4-BE49-F238E27FC236}">
                <a16:creationId xmlns:a16="http://schemas.microsoft.com/office/drawing/2014/main" id="{60D4B622-F9BA-5796-44CE-97F494A52BD9}"/>
              </a:ext>
            </a:extLst>
          </p:cNvPr>
          <p:cNvSpPr>
            <a:spLocks noGrp="1"/>
          </p:cNvSpPr>
          <p:nvPr>
            <p:ph idx="1"/>
          </p:nvPr>
        </p:nvSpPr>
        <p:spPr>
          <a:xfrm>
            <a:off x="1136429" y="2278173"/>
            <a:ext cx="6467867" cy="3450613"/>
          </a:xfrm>
        </p:spPr>
        <p:txBody>
          <a:bodyPr anchor="ctr">
            <a:normAutofit/>
          </a:bodyPr>
          <a:lstStyle/>
          <a:p>
            <a:r>
              <a:rPr lang="en-NP" sz="2400"/>
              <a:t>Introduction</a:t>
            </a:r>
          </a:p>
          <a:p>
            <a:r>
              <a:rPr lang="en-NP" sz="2400"/>
              <a:t>Literature Review</a:t>
            </a:r>
          </a:p>
          <a:p>
            <a:r>
              <a:rPr lang="en-NP" sz="2400"/>
              <a:t>Objective</a:t>
            </a:r>
          </a:p>
          <a:p>
            <a:r>
              <a:rPr lang="en-NP" sz="2400"/>
              <a:t>Methodology</a:t>
            </a:r>
          </a:p>
          <a:p>
            <a:r>
              <a:rPr lang="en-NP" sz="2400"/>
              <a:t>Conclusion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llseye">
            <a:extLst>
              <a:ext uri="{FF2B5EF4-FFF2-40B4-BE49-F238E27FC236}">
                <a16:creationId xmlns:a16="http://schemas.microsoft.com/office/drawing/2014/main" id="{6F539B43-78A3-387B-1952-529533E955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6597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332AAB-1EC5-5152-B228-18E7674F5EF0}"/>
              </a:ext>
            </a:extLst>
          </p:cNvPr>
          <p:cNvSpPr>
            <a:spLocks noGrp="1"/>
          </p:cNvSpPr>
          <p:nvPr>
            <p:ph type="title"/>
          </p:nvPr>
        </p:nvSpPr>
        <p:spPr>
          <a:xfrm>
            <a:off x="643467" y="321734"/>
            <a:ext cx="10905066" cy="1135737"/>
          </a:xfrm>
        </p:spPr>
        <p:txBody>
          <a:bodyPr>
            <a:normAutofit/>
          </a:bodyPr>
          <a:lstStyle/>
          <a:p>
            <a:r>
              <a:rPr lang="en-NP" sz="3600"/>
              <a:t>Introduction</a:t>
            </a:r>
          </a:p>
        </p:txBody>
      </p:sp>
      <p:sp>
        <p:nvSpPr>
          <p:cNvPr id="3" name="Content Placeholder 2">
            <a:extLst>
              <a:ext uri="{FF2B5EF4-FFF2-40B4-BE49-F238E27FC236}">
                <a16:creationId xmlns:a16="http://schemas.microsoft.com/office/drawing/2014/main" id="{8E80927C-B22A-108F-8300-BA7FA880EA9D}"/>
              </a:ext>
            </a:extLst>
          </p:cNvPr>
          <p:cNvSpPr>
            <a:spLocks noGrp="1"/>
          </p:cNvSpPr>
          <p:nvPr>
            <p:ph idx="1"/>
          </p:nvPr>
        </p:nvSpPr>
        <p:spPr>
          <a:xfrm>
            <a:off x="643467" y="1782981"/>
            <a:ext cx="10905066" cy="4393982"/>
          </a:xfrm>
        </p:spPr>
        <p:txBody>
          <a:bodyPr>
            <a:normAutofit/>
          </a:bodyPr>
          <a:lstStyle/>
          <a:p>
            <a:r>
              <a:rPr lang="en-US" sz="2000" dirty="0">
                <a:latin typeface="Times New Roman" panose="02020603050405020304" pitchFamily="18" charset="0"/>
                <a:cs typeface="Times New Roman" panose="02020603050405020304" pitchFamily="18" charset="0"/>
              </a:rPr>
              <a:t>Cryptography</a:t>
            </a:r>
          </a:p>
          <a:p>
            <a:r>
              <a:rPr lang="en-US" sz="2000" dirty="0">
                <a:latin typeface="Times New Roman" panose="02020603050405020304" pitchFamily="18" charset="0"/>
                <a:cs typeface="Times New Roman" panose="02020603050405020304" pitchFamily="18" charset="0"/>
              </a:rPr>
              <a:t>Plain Text</a:t>
            </a:r>
          </a:p>
          <a:p>
            <a:r>
              <a:rPr lang="en-US" sz="2000" dirty="0">
                <a:latin typeface="Times New Roman" panose="02020603050405020304" pitchFamily="18" charset="0"/>
                <a:cs typeface="Times New Roman" panose="02020603050405020304" pitchFamily="18" charset="0"/>
              </a:rPr>
              <a:t>Cipher Text</a:t>
            </a:r>
          </a:p>
          <a:p>
            <a:r>
              <a:rPr lang="en-US" sz="2000" dirty="0">
                <a:latin typeface="Times New Roman" panose="02020603050405020304" pitchFamily="18" charset="0"/>
                <a:cs typeface="Times New Roman" panose="02020603050405020304" pitchFamily="18" charset="0"/>
              </a:rPr>
              <a:t>Laplace Transform</a:t>
            </a:r>
            <a:endParaRPr lang="en-NP"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4E31385-E506-A552-52EC-5BB379E42709}"/>
              </a:ext>
            </a:extLst>
          </p:cNvPr>
          <p:cNvPicPr>
            <a:picLocks noChangeAspect="1"/>
          </p:cNvPicPr>
          <p:nvPr/>
        </p:nvPicPr>
        <p:blipFill>
          <a:blip r:embed="rId2"/>
          <a:stretch>
            <a:fillRect/>
          </a:stretch>
        </p:blipFill>
        <p:spPr>
          <a:xfrm>
            <a:off x="3623103" y="3815575"/>
            <a:ext cx="3610479" cy="1571844"/>
          </a:xfrm>
          <a:prstGeom prst="rect">
            <a:avLst/>
          </a:prstGeom>
        </p:spPr>
      </p:pic>
    </p:spTree>
    <p:extLst>
      <p:ext uri="{BB962C8B-B14F-4D97-AF65-F5344CB8AC3E}">
        <p14:creationId xmlns:p14="http://schemas.microsoft.com/office/powerpoint/2010/main" val="251340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B3BA8D-5E4D-CA6B-2CCD-6B8CA786AADF}"/>
              </a:ext>
            </a:extLst>
          </p:cNvPr>
          <p:cNvSpPr>
            <a:spLocks noGrp="1"/>
          </p:cNvSpPr>
          <p:nvPr>
            <p:ph type="title"/>
          </p:nvPr>
        </p:nvSpPr>
        <p:spPr>
          <a:xfrm>
            <a:off x="643468" y="621792"/>
            <a:ext cx="4989890" cy="5413248"/>
          </a:xfrm>
        </p:spPr>
        <p:txBody>
          <a:bodyPr>
            <a:normAutofit/>
          </a:bodyPr>
          <a:lstStyle/>
          <a:p>
            <a:r>
              <a:rPr lang="en-NP" sz="3600" dirty="0"/>
              <a:t>Literature Review</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ADC9DF-6558-5102-6458-5723D057DEA0}"/>
              </a:ext>
            </a:extLst>
          </p:cNvPr>
          <p:cNvSpPr>
            <a:spLocks noGrp="1"/>
          </p:cNvSpPr>
          <p:nvPr>
            <p:ph idx="1"/>
          </p:nvPr>
        </p:nvSpPr>
        <p:spPr>
          <a:xfrm>
            <a:off x="6096000" y="643466"/>
            <a:ext cx="5452532" cy="5571065"/>
          </a:xfrm>
          <a:noFill/>
        </p:spPr>
        <p:txBody>
          <a:bodyPr anchor="ctr">
            <a:normAutofit/>
          </a:bodyPr>
          <a:lstStyle/>
          <a:p>
            <a:r>
              <a:rPr lang="en-US" sz="2000">
                <a:latin typeface="Times New Roman" panose="02020603050405020304" pitchFamily="18" charset="0"/>
                <a:cs typeface="Times New Roman" panose="02020603050405020304" pitchFamily="18" charset="0"/>
              </a:rPr>
              <a:t>In paper [1], the author has proposed an iterative method using Laplace transform for encrypting the plain text and the inverse Laplace transform for the decryption. He used infinite series expansion of hyperbolic function and Laplace transforms for developing iterative technique for encryption and decryption.</a:t>
            </a:r>
          </a:p>
          <a:p>
            <a:r>
              <a:rPr lang="en-US" sz="2000">
                <a:latin typeface="Times New Roman" panose="02020603050405020304" pitchFamily="18" charset="0"/>
                <a:cs typeface="Times New Roman" panose="02020603050405020304" pitchFamily="18" charset="0"/>
              </a:rPr>
              <a:t>In paper [2], the author has given an outline about the encryption and decryption process while message communication. Here the author has proposed to use the binary value of the ASCII code of plain text and using it as the base to encrypt and later to decrypt too.</a:t>
            </a:r>
          </a:p>
          <a:p>
            <a:r>
              <a:rPr lang="en-US" sz="2000">
                <a:latin typeface="Times New Roman" panose="02020603050405020304" pitchFamily="18" charset="0"/>
                <a:cs typeface="Times New Roman" panose="02020603050405020304" pitchFamily="18" charset="0"/>
              </a:rPr>
              <a:t>In paper [3], the authors proposed to use the ASCII value of plain text and two distinct prime numbers which later is encrypted using Laplace transform of given formulae and decrypted using inverse Laplace transform.</a:t>
            </a:r>
            <a:endParaRPr lang="en-NP"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49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181E-05F8-0CAA-53C2-D8C0C48A0090}"/>
              </a:ext>
            </a:extLst>
          </p:cNvPr>
          <p:cNvSpPr>
            <a:spLocks noGrp="1"/>
          </p:cNvSpPr>
          <p:nvPr>
            <p:ph type="title"/>
          </p:nvPr>
        </p:nvSpPr>
        <p:spPr/>
        <p:txBody>
          <a:bodyPr/>
          <a:lstStyle/>
          <a:p>
            <a:r>
              <a:rPr lang="en-NP" dirty="0"/>
              <a:t>Objective</a:t>
            </a:r>
          </a:p>
        </p:txBody>
      </p:sp>
      <p:sp>
        <p:nvSpPr>
          <p:cNvPr id="3" name="Content Placeholder 2">
            <a:extLst>
              <a:ext uri="{FF2B5EF4-FFF2-40B4-BE49-F238E27FC236}">
                <a16:creationId xmlns:a16="http://schemas.microsoft.com/office/drawing/2014/main" id="{7DA3C6E1-7856-A3EA-9491-BAE74A4A1B7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To present a technique that can be used as cryptographic scheme during data transmission.</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99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3119A-D4F7-E87B-D3ED-108ECD562AA1}"/>
              </a:ext>
            </a:extLst>
          </p:cNvPr>
          <p:cNvSpPr>
            <a:spLocks noGrp="1"/>
          </p:cNvSpPr>
          <p:nvPr>
            <p:ph type="title"/>
          </p:nvPr>
        </p:nvSpPr>
        <p:spPr>
          <a:xfrm>
            <a:off x="1046746" y="586822"/>
            <a:ext cx="3560252" cy="1645920"/>
          </a:xfrm>
        </p:spPr>
        <p:txBody>
          <a:bodyPr>
            <a:normAutofit/>
          </a:bodyPr>
          <a:lstStyle/>
          <a:p>
            <a:r>
              <a:rPr lang="en-NP" sz="3200"/>
              <a:t>Methodology</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002D7A-312B-897F-31C7-5107C2E75B08}"/>
              </a:ext>
            </a:extLst>
          </p:cNvPr>
          <p:cNvSpPr>
            <a:spLocks noGrp="1"/>
          </p:cNvSpPr>
          <p:nvPr>
            <p:ph idx="1"/>
          </p:nvPr>
        </p:nvSpPr>
        <p:spPr>
          <a:xfrm>
            <a:off x="5351716" y="835786"/>
            <a:ext cx="6002636" cy="1645920"/>
          </a:xfrm>
        </p:spPr>
        <p:txBody>
          <a:bodyPr anchor="ctr">
            <a:normAutofit/>
          </a:bodyPr>
          <a:lstStyle/>
          <a:p>
            <a:pPr marL="0" indent="0">
              <a:buNone/>
            </a:pPr>
            <a:r>
              <a:rPr lang="en-US" sz="3200" dirty="0">
                <a:latin typeface="Times New Roman" panose="02020603050405020304" pitchFamily="18" charset="0"/>
                <a:cs typeface="Times New Roman" panose="02020603050405020304" pitchFamily="18" charset="0"/>
              </a:rPr>
              <a:t>Encryption</a:t>
            </a:r>
          </a:p>
          <a:p>
            <a:pPr marL="0" indent="0">
              <a:buNone/>
            </a:pPr>
            <a:endParaRPr lang="en-NP"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4483EA-0C4D-CD4A-FC7F-EF299E9AC9A5}"/>
              </a:ext>
            </a:extLst>
          </p:cNvPr>
          <p:cNvPicPr>
            <a:picLocks noChangeAspect="1"/>
          </p:cNvPicPr>
          <p:nvPr/>
        </p:nvPicPr>
        <p:blipFill>
          <a:blip r:embed="rId2"/>
          <a:stretch>
            <a:fillRect/>
          </a:stretch>
        </p:blipFill>
        <p:spPr>
          <a:xfrm>
            <a:off x="1334865" y="2734056"/>
            <a:ext cx="9610662" cy="3483864"/>
          </a:xfrm>
          <a:prstGeom prst="rect">
            <a:avLst/>
          </a:prstGeom>
        </p:spPr>
      </p:pic>
    </p:spTree>
    <p:extLst>
      <p:ext uri="{BB962C8B-B14F-4D97-AF65-F5344CB8AC3E}">
        <p14:creationId xmlns:p14="http://schemas.microsoft.com/office/powerpoint/2010/main" val="43774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3119A-D4F7-E87B-D3ED-108ECD562AA1}"/>
              </a:ext>
            </a:extLst>
          </p:cNvPr>
          <p:cNvSpPr>
            <a:spLocks noGrp="1"/>
          </p:cNvSpPr>
          <p:nvPr>
            <p:ph type="title"/>
          </p:nvPr>
        </p:nvSpPr>
        <p:spPr>
          <a:xfrm>
            <a:off x="1046746" y="586822"/>
            <a:ext cx="3560252" cy="1645920"/>
          </a:xfrm>
        </p:spPr>
        <p:txBody>
          <a:bodyPr>
            <a:normAutofit/>
          </a:bodyPr>
          <a:lstStyle/>
          <a:p>
            <a:r>
              <a:rPr lang="en-NP" sz="3200"/>
              <a:t>Methodology</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002D7A-312B-897F-31C7-5107C2E75B08}"/>
              </a:ext>
            </a:extLst>
          </p:cNvPr>
          <p:cNvSpPr>
            <a:spLocks noGrp="1"/>
          </p:cNvSpPr>
          <p:nvPr>
            <p:ph idx="1"/>
          </p:nvPr>
        </p:nvSpPr>
        <p:spPr>
          <a:xfrm>
            <a:off x="5343124" y="808522"/>
            <a:ext cx="6002636" cy="1645920"/>
          </a:xfrm>
        </p:spPr>
        <p:txBody>
          <a:bodyPr anchor="ctr">
            <a:normAutofit/>
          </a:bodyPr>
          <a:lstStyle/>
          <a:p>
            <a:pPr marL="0" indent="0">
              <a:buNone/>
            </a:pPr>
            <a:r>
              <a:rPr lang="en-US" sz="3200" dirty="0">
                <a:latin typeface="Times New Roman" panose="02020603050405020304" pitchFamily="18" charset="0"/>
                <a:cs typeface="Times New Roman" panose="02020603050405020304" pitchFamily="18" charset="0"/>
              </a:rPr>
              <a:t>Decryption</a:t>
            </a:r>
          </a:p>
          <a:p>
            <a:pPr marL="0" indent="0">
              <a:buNone/>
            </a:pPr>
            <a:endParaRPr lang="en-NP"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98E501-0CCE-6FC3-E692-B8BBC6498CBB}"/>
              </a:ext>
            </a:extLst>
          </p:cNvPr>
          <p:cNvPicPr>
            <a:picLocks noChangeAspect="1"/>
          </p:cNvPicPr>
          <p:nvPr/>
        </p:nvPicPr>
        <p:blipFill>
          <a:blip r:embed="rId2"/>
          <a:stretch>
            <a:fillRect/>
          </a:stretch>
        </p:blipFill>
        <p:spPr>
          <a:xfrm>
            <a:off x="1917331" y="2734056"/>
            <a:ext cx="8445729" cy="3483864"/>
          </a:xfrm>
          <a:prstGeom prst="rect">
            <a:avLst/>
          </a:prstGeom>
        </p:spPr>
      </p:pic>
    </p:spTree>
    <p:extLst>
      <p:ext uri="{BB962C8B-B14F-4D97-AF65-F5344CB8AC3E}">
        <p14:creationId xmlns:p14="http://schemas.microsoft.com/office/powerpoint/2010/main" val="423151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BEF9-C16F-6870-160C-A9D4D466946A}"/>
              </a:ext>
            </a:extLst>
          </p:cNvPr>
          <p:cNvSpPr>
            <a:spLocks noGrp="1"/>
          </p:cNvSpPr>
          <p:nvPr>
            <p:ph type="title"/>
          </p:nvPr>
        </p:nvSpPr>
        <p:spPr/>
        <p:txBody>
          <a:bodyPr/>
          <a:lstStyle/>
          <a:p>
            <a:r>
              <a:rPr lang="en-NP" dirty="0"/>
              <a:t>Conclusion</a:t>
            </a:r>
          </a:p>
        </p:txBody>
      </p:sp>
      <p:sp>
        <p:nvSpPr>
          <p:cNvPr id="3" name="Content Placeholder 2">
            <a:extLst>
              <a:ext uri="{FF2B5EF4-FFF2-40B4-BE49-F238E27FC236}">
                <a16:creationId xmlns:a16="http://schemas.microsoft.com/office/drawing/2014/main" id="{8AD16160-E41F-9744-1056-4DF0384FCB6E}"/>
              </a:ext>
            </a:extLst>
          </p:cNvPr>
          <p:cNvSpPr>
            <a:spLocks noGrp="1"/>
          </p:cNvSpPr>
          <p:nvPr>
            <p:ph idx="1"/>
          </p:nvPr>
        </p:nvSpPr>
        <p:spPr/>
        <p:txBody>
          <a:bodyPr/>
          <a:lstStyle/>
          <a:p>
            <a:r>
              <a:rPr lang="en-US" dirty="0"/>
              <a:t>The method of key generation which is entirely based upon the sent message.</a:t>
            </a:r>
          </a:p>
          <a:p>
            <a:r>
              <a:rPr lang="en-US" dirty="0"/>
              <a:t>The key and decrypted text is solved using a modular arithmetic.</a:t>
            </a:r>
          </a:p>
          <a:p>
            <a:r>
              <a:rPr lang="en-US" dirty="0"/>
              <a:t>Every time when a new message or plain text is sent to the receiver, the </a:t>
            </a:r>
            <a:r>
              <a:rPr lang="en-US"/>
              <a:t>cipher text </a:t>
            </a:r>
            <a:r>
              <a:rPr lang="en-US" dirty="0"/>
              <a:t>will also be changed.</a:t>
            </a:r>
            <a:endParaRPr lang="en-NP" dirty="0"/>
          </a:p>
        </p:txBody>
      </p:sp>
    </p:spTree>
    <p:extLst>
      <p:ext uri="{BB962C8B-B14F-4D97-AF65-F5344CB8AC3E}">
        <p14:creationId xmlns:p14="http://schemas.microsoft.com/office/powerpoint/2010/main" val="87716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50733E-A0C8-19AE-87A7-E7635FD36339}"/>
              </a:ext>
            </a:extLst>
          </p:cNvPr>
          <p:cNvSpPr>
            <a:spLocks noGrp="1"/>
          </p:cNvSpPr>
          <p:nvPr>
            <p:ph idx="1"/>
          </p:nvPr>
        </p:nvSpPr>
        <p:spPr>
          <a:xfrm>
            <a:off x="804672" y="2421682"/>
            <a:ext cx="4977578" cy="3639289"/>
          </a:xfrm>
        </p:spPr>
        <p:txBody>
          <a:bodyPr anchor="ctr">
            <a:normAutofit/>
          </a:bodyPr>
          <a:lstStyle/>
          <a:p>
            <a:pPr marL="0" indent="0">
              <a:buNone/>
            </a:pPr>
            <a:r>
              <a:rPr lang="en-NP" sz="3200" b="1" dirty="0">
                <a:solidFill>
                  <a:schemeClr val="tx2"/>
                </a:solidFill>
              </a:rPr>
              <a:t>Thank You</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miling Face with No Fill">
            <a:extLst>
              <a:ext uri="{FF2B5EF4-FFF2-40B4-BE49-F238E27FC236}">
                <a16:creationId xmlns:a16="http://schemas.microsoft.com/office/drawing/2014/main" id="{E142522F-C99B-203B-C244-966CB16445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4119602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239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Encryption Decryption using Laplace Transform </vt:lpstr>
      <vt:lpstr>Table of Content</vt:lpstr>
      <vt:lpstr>Introduction</vt:lpstr>
      <vt:lpstr>Literature Review</vt:lpstr>
      <vt:lpstr>Objective</vt:lpstr>
      <vt:lpstr>Methodology</vt:lpstr>
      <vt:lpstr>Methodology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Decryption using Laplace Transform</dc:title>
  <dc:creator>Sudhan Kandel</dc:creator>
  <cp:lastModifiedBy>Rishav Acharya</cp:lastModifiedBy>
  <cp:revision>11</cp:revision>
  <dcterms:created xsi:type="dcterms:W3CDTF">2022-06-14T08:16:45Z</dcterms:created>
  <dcterms:modified xsi:type="dcterms:W3CDTF">2022-06-15T04:32:18Z</dcterms:modified>
</cp:coreProperties>
</file>