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4" r:id="rId9"/>
    <p:sldId id="263" r:id="rId10"/>
    <p:sldId id="268" r:id="rId11"/>
    <p:sldId id="266" r:id="rId12"/>
    <p:sldId id="269" r:id="rId13"/>
    <p:sldId id="267" r:id="rId14"/>
    <p:sldId id="270" r:id="rId15"/>
    <p:sldId id="271" r:id="rId16"/>
    <p:sldId id="272" r:id="rId17"/>
    <p:sldId id="273" r:id="rId18"/>
    <p:sldId id="279" r:id="rId19"/>
    <p:sldId id="274" r:id="rId20"/>
    <p:sldId id="278" r:id="rId21"/>
    <p:sldId id="280" r:id="rId22"/>
    <p:sldId id="281"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044383-5E6E-4EDD-8209-F48700AA774E}"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44383-5E6E-4EDD-8209-F48700AA774E}"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44383-5E6E-4EDD-8209-F48700AA774E}"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44383-5E6E-4EDD-8209-F48700AA774E}"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044383-5E6E-4EDD-8209-F48700AA774E}" type="datetimeFigureOut">
              <a:rPr lang="en-US" smtClean="0"/>
              <a:pPr/>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044383-5E6E-4EDD-8209-F48700AA774E}"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044383-5E6E-4EDD-8209-F48700AA774E}" type="datetimeFigureOut">
              <a:rPr lang="en-US" smtClean="0"/>
              <a:pPr/>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044383-5E6E-4EDD-8209-F48700AA774E}" type="datetimeFigureOut">
              <a:rPr lang="en-US" smtClean="0"/>
              <a:pPr/>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44383-5E6E-4EDD-8209-F48700AA774E}" type="datetimeFigureOut">
              <a:rPr lang="en-US" smtClean="0"/>
              <a:pPr/>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044383-5E6E-4EDD-8209-F48700AA774E}"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044383-5E6E-4EDD-8209-F48700AA774E}"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E8750-DAF5-46D4-B4C7-45D836447F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44383-5E6E-4EDD-8209-F48700AA774E}" type="datetimeFigureOut">
              <a:rPr lang="en-US" smtClean="0"/>
              <a:pPr/>
              <a:t>6/3/2022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E8750-DAF5-46D4-B4C7-45D836447F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133600"/>
            <a:ext cx="7620000" cy="193899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6000" dirty="0" smtClean="0"/>
              <a:t>HANDWRITING</a:t>
            </a:r>
          </a:p>
          <a:p>
            <a:pPr algn="ctr"/>
            <a:r>
              <a:rPr lang="ne-NP" sz="6000" dirty="0"/>
              <a:t>हस्तलेखन</a:t>
            </a:r>
            <a:endParaRPr lang="en-US"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618630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600" b="1" dirty="0" smtClean="0"/>
              <a:t>Size of the letter :</a:t>
            </a:r>
            <a:r>
              <a:rPr lang="en-US" sz="3600" dirty="0" smtClean="0"/>
              <a:t> The size of the letter should not be too big or too small to read, it should be average and clearly readable.</a:t>
            </a:r>
          </a:p>
          <a:p>
            <a:endParaRPr lang="en-US" sz="3600" dirty="0" smtClean="0"/>
          </a:p>
          <a:p>
            <a:r>
              <a:rPr lang="en-US" sz="3600" b="1" dirty="0" smtClean="0"/>
              <a:t>Pressure on the paper :</a:t>
            </a:r>
            <a:r>
              <a:rPr lang="en-US" sz="3600" dirty="0" smtClean="0"/>
              <a:t> This determines the pressure given by the writer while writing. Giving too much pressure leaves the impression of writing to 4-5 pages ahead, so the pressure given while writing should also be normal.</a:t>
            </a:r>
          </a:p>
          <a:p>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49959"/>
            <a:ext cx="8610600" cy="65556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t>Connecting strokes :</a:t>
            </a:r>
            <a:r>
              <a:rPr lang="en-US" sz="3200" dirty="0" smtClean="0"/>
              <a:t> The strokes that connect a letter with another letter are known as connecting strokes, this shows whether the writer lifts the pen while going to another letter or connects the letters with each other. To develop good connecting strokes children are given pre writing practices on </a:t>
            </a:r>
            <a:r>
              <a:rPr lang="en-US" sz="3200" dirty="0" err="1" smtClean="0"/>
              <a:t>lines,shapes</a:t>
            </a:r>
            <a:r>
              <a:rPr lang="en-US" sz="3200" dirty="0" smtClean="0"/>
              <a:t> and strokes.</a:t>
            </a:r>
          </a:p>
          <a:p>
            <a:endParaRPr lang="en-US" sz="3200" dirty="0" smtClean="0"/>
          </a:p>
          <a:p>
            <a:r>
              <a:rPr lang="en-US" sz="3200" b="1" dirty="0" smtClean="0"/>
              <a:t>Beginning and ending strokes :</a:t>
            </a:r>
            <a:r>
              <a:rPr lang="en-US" sz="3200" dirty="0" smtClean="0"/>
              <a:t> This reflects whether the writer has an ending stroke or a beginning one, i.e. the writer has a flow towards the end or at the beginning.</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92978"/>
            <a:ext cx="8763000" cy="575542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b="1" dirty="0" smtClean="0"/>
              <a:t>Dots and cross- strokes :</a:t>
            </a:r>
            <a:r>
              <a:rPr lang="en-US" sz="3200" dirty="0" smtClean="0"/>
              <a:t> In some small letters like "</a:t>
            </a:r>
            <a:r>
              <a:rPr lang="en-US" sz="3200" dirty="0" err="1" smtClean="0"/>
              <a:t>i</a:t>
            </a:r>
            <a:r>
              <a:rPr lang="en-US" sz="3200" dirty="0" smtClean="0"/>
              <a:t>", "j" dots are used and for letters like "t", "f" cross strokes are applied. For any handwriting to be said as good these dots and cross-strokes also should be accurate.</a:t>
            </a:r>
          </a:p>
          <a:p>
            <a:endParaRPr lang="en-US" sz="3200" dirty="0" smtClean="0"/>
          </a:p>
          <a:p>
            <a:r>
              <a:rPr lang="en-US" sz="3200" b="1" dirty="0" smtClean="0"/>
              <a:t>Space between the words :</a:t>
            </a:r>
            <a:r>
              <a:rPr lang="en-US" sz="3200" dirty="0" smtClean="0"/>
              <a:t> Earlier we talked about spaces between the letters but a handwriting to be good and readable space kept between the words is very crucial. A good handwriting has a high legibility score mainly because of spacing between words.</a:t>
            </a:r>
          </a:p>
          <a:p>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h.JPG"/>
          <p:cNvPicPr>
            <a:picLocks noChangeAspect="1"/>
          </p:cNvPicPr>
          <p:nvPr/>
        </p:nvPicPr>
        <p:blipFill>
          <a:blip r:embed="rId2"/>
          <a:stretch>
            <a:fillRect/>
          </a:stretch>
        </p:blipFill>
        <p:spPr>
          <a:xfrm>
            <a:off x="228600" y="1359953"/>
            <a:ext cx="8610600" cy="41380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d.JPG"/>
          <p:cNvPicPr>
            <a:picLocks noChangeAspect="1"/>
          </p:cNvPicPr>
          <p:nvPr/>
        </p:nvPicPr>
        <p:blipFill>
          <a:blip r:embed="rId2"/>
          <a:stretch>
            <a:fillRect/>
          </a:stretch>
        </p:blipFill>
        <p:spPr>
          <a:xfrm>
            <a:off x="152400" y="1026682"/>
            <a:ext cx="8839200" cy="48046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fs.JPG"/>
          <p:cNvPicPr>
            <a:picLocks noChangeAspect="1"/>
          </p:cNvPicPr>
          <p:nvPr/>
        </p:nvPicPr>
        <p:blipFill>
          <a:blip r:embed="rId2"/>
          <a:stretch>
            <a:fillRect/>
          </a:stretch>
        </p:blipFill>
        <p:spPr>
          <a:xfrm>
            <a:off x="95250" y="2214562"/>
            <a:ext cx="8953500" cy="2428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undhand Script Uppercase alphabet (2).jpg"/>
          <p:cNvPicPr>
            <a:picLocks noChangeAspect="1"/>
          </p:cNvPicPr>
          <p:nvPr/>
        </p:nvPicPr>
        <p:blipFill>
          <a:blip r:embed="rId2"/>
          <a:stretch>
            <a:fillRect/>
          </a:stretch>
        </p:blipFill>
        <p:spPr>
          <a:xfrm>
            <a:off x="523875" y="914400"/>
            <a:ext cx="8096250" cy="4800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6ff72bc5d3867ddfb3365ae15fb3301.jpg"/>
          <p:cNvPicPr>
            <a:picLocks noChangeAspect="1"/>
          </p:cNvPicPr>
          <p:nvPr/>
        </p:nvPicPr>
        <p:blipFill>
          <a:blip r:embed="rId2"/>
          <a:stretch>
            <a:fillRect/>
          </a:stretch>
        </p:blipFill>
        <p:spPr>
          <a:xfrm>
            <a:off x="762000" y="38100"/>
            <a:ext cx="7620000" cy="5981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438400"/>
            <a:ext cx="8382000"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400" dirty="0"/>
              <a:t>Print </a:t>
            </a:r>
            <a:r>
              <a:rPr lang="en-US" sz="4400" dirty="0" smtClean="0"/>
              <a:t>Handwriting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int-handwriting-chart-upper-lower-tog-cat.jpg"/>
          <p:cNvPicPr>
            <a:picLocks noChangeAspect="1"/>
          </p:cNvPicPr>
          <p:nvPr/>
        </p:nvPicPr>
        <p:blipFill>
          <a:blip r:embed="rId2"/>
          <a:stretch>
            <a:fillRect/>
          </a:stretch>
        </p:blipFill>
        <p:spPr>
          <a:xfrm>
            <a:off x="0" y="106899"/>
            <a:ext cx="9144000" cy="66442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763000" cy="70788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000" dirty="0" smtClean="0"/>
              <a:t>Introduction</a:t>
            </a:r>
            <a:endParaRPr lang="en-US" sz="4000" dirty="0"/>
          </a:p>
        </p:txBody>
      </p:sp>
      <p:sp>
        <p:nvSpPr>
          <p:cNvPr id="3" name="TextBox 2"/>
          <p:cNvSpPr txBox="1"/>
          <p:nvPr/>
        </p:nvSpPr>
        <p:spPr>
          <a:xfrm>
            <a:off x="304800" y="1524000"/>
            <a:ext cx="8610600" cy="397031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3600" dirty="0"/>
              <a:t>writing with the </a:t>
            </a:r>
            <a:r>
              <a:rPr lang="en-US" sz="3600" dirty="0" smtClean="0"/>
              <a:t>hand</a:t>
            </a:r>
          </a:p>
          <a:p>
            <a:r>
              <a:rPr lang="en-US" sz="3600" dirty="0"/>
              <a:t>T</a:t>
            </a:r>
            <a:r>
              <a:rPr lang="en-US" sz="3600" dirty="0" smtClean="0"/>
              <a:t>he </a:t>
            </a:r>
            <a:r>
              <a:rPr lang="en-US" sz="3600" dirty="0"/>
              <a:t>form of writing </a:t>
            </a:r>
            <a:r>
              <a:rPr lang="en-US" sz="3600" dirty="0">
                <a:solidFill>
                  <a:srgbClr val="FFC000"/>
                </a:solidFill>
              </a:rPr>
              <a:t>peculiar</a:t>
            </a:r>
            <a:r>
              <a:rPr lang="en-US" sz="3600" dirty="0"/>
              <a:t> to each person</a:t>
            </a:r>
            <a:r>
              <a:rPr lang="en-US" sz="3600" dirty="0" smtClean="0"/>
              <a:t>.</a:t>
            </a:r>
          </a:p>
          <a:p>
            <a:r>
              <a:rPr lang="en-US" sz="3600" dirty="0"/>
              <a:t>P</a:t>
            </a:r>
            <a:r>
              <a:rPr lang="en-US" sz="3600" dirty="0" smtClean="0"/>
              <a:t>ressure </a:t>
            </a:r>
            <a:r>
              <a:rPr lang="en-US" sz="3600" dirty="0"/>
              <a:t>on the penholder </a:t>
            </a:r>
            <a:endParaRPr lang="en-US" sz="3600" dirty="0" smtClean="0"/>
          </a:p>
          <a:p>
            <a:r>
              <a:rPr lang="en-US" sz="3600" dirty="0" smtClean="0"/>
              <a:t>P</a:t>
            </a:r>
            <a:r>
              <a:rPr lang="en-US" sz="3600" dirty="0" smtClean="0"/>
              <a:t>ressure </a:t>
            </a:r>
            <a:r>
              <a:rPr lang="en-US" sz="3600" dirty="0"/>
              <a:t>of the pen point on the </a:t>
            </a:r>
            <a:endParaRPr lang="en-US" sz="3600" dirty="0" smtClean="0"/>
          </a:p>
          <a:p>
            <a:r>
              <a:rPr lang="en-US" sz="3600" dirty="0" smtClean="0"/>
              <a:t>varies </a:t>
            </a:r>
            <a:r>
              <a:rPr lang="en-US" sz="3600" dirty="0"/>
              <a:t>continuously during writing, and the speed of writing is not uniform but depends upon the type of stroke being made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xresdefault (2).jpg"/>
          <p:cNvPicPr>
            <a:picLocks noChangeAspect="1"/>
          </p:cNvPicPr>
          <p:nvPr/>
        </p:nvPicPr>
        <p:blipFill>
          <a:blip r:embed="rId2"/>
          <a:stretch>
            <a:fillRect/>
          </a:stretch>
        </p:blipFill>
        <p:spPr>
          <a:xfrm>
            <a:off x="381000" y="857250"/>
            <a:ext cx="8534400" cy="5143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590800"/>
            <a:ext cx="8153400"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400" dirty="0"/>
              <a:t>Modern Cursive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ndwritten-brush-style-modern-cursive-font-vector-19330754.jpg"/>
          <p:cNvPicPr>
            <a:picLocks noChangeAspect="1"/>
          </p:cNvPicPr>
          <p:nvPr/>
        </p:nvPicPr>
        <p:blipFill>
          <a:blip r:embed="rId2"/>
          <a:stretch>
            <a:fillRect/>
          </a:stretch>
        </p:blipFill>
        <p:spPr>
          <a:xfrm>
            <a:off x="2009775" y="0"/>
            <a:ext cx="512445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nd-drawn-vector-alphabet-calligraphic-script-font-calligraphy-letters-a-z-and-numbers-0-9-written-with-liner-latin-handwriting-symbols-easy-to-e-2FKERF0.jpg"/>
          <p:cNvPicPr>
            <a:picLocks noChangeAspect="1"/>
          </p:cNvPicPr>
          <p:nvPr/>
        </p:nvPicPr>
        <p:blipFill>
          <a:blip r:embed="rId2"/>
          <a:stretch>
            <a:fillRect/>
          </a:stretch>
        </p:blipFill>
        <p:spPr>
          <a:xfrm>
            <a:off x="381000" y="533400"/>
            <a:ext cx="8229600" cy="5943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wercase alphabet- cropped 850x400.jpg"/>
          <p:cNvPicPr>
            <a:picLocks noChangeAspect="1"/>
          </p:cNvPicPr>
          <p:nvPr/>
        </p:nvPicPr>
        <p:blipFill>
          <a:blip r:embed="rId2"/>
          <a:stretch>
            <a:fillRect/>
          </a:stretch>
        </p:blipFill>
        <p:spPr>
          <a:xfrm>
            <a:off x="523875" y="1524000"/>
            <a:ext cx="8096250" cy="3810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ppercase alphabet- cropped 850x478.jpg"/>
          <p:cNvPicPr>
            <a:picLocks noChangeAspect="1"/>
          </p:cNvPicPr>
          <p:nvPr/>
        </p:nvPicPr>
        <p:blipFill>
          <a:blip r:embed="rId2"/>
          <a:stretch>
            <a:fillRect/>
          </a:stretch>
        </p:blipFill>
        <p:spPr>
          <a:xfrm>
            <a:off x="523875" y="1152525"/>
            <a:ext cx="8096250" cy="4552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5b56bea8caf1d9bf2c4c7547e046c46.jpg"/>
          <p:cNvPicPr>
            <a:picLocks noChangeAspect="1"/>
          </p:cNvPicPr>
          <p:nvPr/>
        </p:nvPicPr>
        <p:blipFill>
          <a:blip r:embed="rId2"/>
          <a:stretch>
            <a:fillRect/>
          </a:stretch>
        </p:blipFill>
        <p:spPr>
          <a:xfrm>
            <a:off x="152400" y="800100"/>
            <a:ext cx="88392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qdefault (1).jpg"/>
          <p:cNvPicPr>
            <a:picLocks noChangeAspect="1"/>
          </p:cNvPicPr>
          <p:nvPr/>
        </p:nvPicPr>
        <p:blipFill>
          <a:blip r:embed="rId2"/>
          <a:stretch>
            <a:fillRect/>
          </a:stretch>
        </p:blipFill>
        <p:spPr>
          <a:xfrm>
            <a:off x="609600" y="304800"/>
            <a:ext cx="8077200" cy="5943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xresdefault (1).jpg"/>
          <p:cNvPicPr>
            <a:picLocks noChangeAspect="1"/>
          </p:cNvPicPr>
          <p:nvPr/>
        </p:nvPicPr>
        <p:blipFill>
          <a:blip r:embed="rId2"/>
          <a:stretch>
            <a:fillRect/>
          </a:stretch>
        </p:blipFill>
        <p:spPr>
          <a:xfrm>
            <a:off x="152400" y="857250"/>
            <a:ext cx="88392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xresdefault.jp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10600" cy="397031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600" dirty="0"/>
              <a:t>Teaching handwriting is one of the basic tasks of the elementary grades in all school systems. </a:t>
            </a:r>
            <a:endParaRPr lang="en-US" sz="3600" dirty="0" smtClean="0"/>
          </a:p>
          <a:p>
            <a:r>
              <a:rPr lang="en-US" sz="3600" dirty="0" smtClean="0"/>
              <a:t>The </a:t>
            </a:r>
            <a:r>
              <a:rPr lang="en-US" sz="3600" dirty="0"/>
              <a:t>form of instruction differs according to the nature of language script, the system of instruction, and the availability of writing materials and instruments.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riting-instruments_1.jpg"/>
          <p:cNvPicPr>
            <a:picLocks noChangeAspect="1"/>
          </p:cNvPicPr>
          <p:nvPr/>
        </p:nvPicPr>
        <p:blipFill>
          <a:blip r:embed="rId2"/>
          <a:stretch>
            <a:fillRect/>
          </a:stretch>
        </p:blipFill>
        <p:spPr>
          <a:xfrm>
            <a:off x="1079500" y="990600"/>
            <a:ext cx="6985000" cy="4876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153400" cy="452431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3600" dirty="0"/>
              <a:t>Teachers generally </a:t>
            </a:r>
            <a:r>
              <a:rPr lang="en-US" sz="3600" dirty="0" smtClean="0"/>
              <a:t>emphasize</a:t>
            </a:r>
          </a:p>
          <a:p>
            <a:pPr algn="ctr"/>
            <a:r>
              <a:rPr lang="en-US" sz="3600" dirty="0" smtClean="0"/>
              <a:t> </a:t>
            </a:r>
          </a:p>
          <a:p>
            <a:pPr>
              <a:buFont typeface="Wingdings" pitchFamily="2" charset="2"/>
              <a:buChar char="v"/>
            </a:pPr>
            <a:r>
              <a:rPr lang="en-US" sz="3600" dirty="0" smtClean="0"/>
              <a:t>correctness </a:t>
            </a:r>
            <a:r>
              <a:rPr lang="en-US" sz="3600" dirty="0"/>
              <a:t>of letter </a:t>
            </a:r>
            <a:r>
              <a:rPr lang="en-US" sz="3600" dirty="0" smtClean="0"/>
              <a:t>formation </a:t>
            </a:r>
          </a:p>
          <a:p>
            <a:pPr>
              <a:buFont typeface="Wingdings" pitchFamily="2" charset="2"/>
              <a:buChar char="v"/>
            </a:pPr>
            <a:r>
              <a:rPr lang="en-US" sz="3600" dirty="0" smtClean="0"/>
              <a:t>neatness </a:t>
            </a:r>
            <a:r>
              <a:rPr lang="en-US" sz="3600" dirty="0"/>
              <a:t>of </a:t>
            </a:r>
            <a:r>
              <a:rPr lang="en-US" sz="3600" dirty="0" smtClean="0"/>
              <a:t>writing </a:t>
            </a:r>
          </a:p>
          <a:p>
            <a:pPr>
              <a:buFont typeface="Wingdings" pitchFamily="2" charset="2"/>
              <a:buChar char="v"/>
            </a:pPr>
            <a:r>
              <a:rPr lang="en-US" sz="3600" dirty="0" smtClean="0"/>
              <a:t>uniformity </a:t>
            </a:r>
            <a:r>
              <a:rPr lang="en-US" sz="3600" dirty="0"/>
              <a:t>of </a:t>
            </a:r>
            <a:r>
              <a:rPr lang="en-US" sz="3600" dirty="0" smtClean="0"/>
              <a:t>letters </a:t>
            </a:r>
          </a:p>
          <a:p>
            <a:pPr>
              <a:buFont typeface="Wingdings" pitchFamily="2" charset="2"/>
              <a:buChar char="v"/>
            </a:pPr>
            <a:r>
              <a:rPr lang="en-US" sz="3600" dirty="0" smtClean="0"/>
              <a:t>spacing </a:t>
            </a:r>
            <a:r>
              <a:rPr lang="en-US" sz="3600" dirty="0"/>
              <a:t>of letters and </a:t>
            </a:r>
            <a:r>
              <a:rPr lang="en-US" sz="3600" dirty="0" smtClean="0"/>
              <a:t>words</a:t>
            </a:r>
          </a:p>
          <a:p>
            <a:pPr>
              <a:buFont typeface="Wingdings" pitchFamily="2" charset="2"/>
              <a:buChar char="v"/>
            </a:pPr>
            <a:r>
              <a:rPr lang="en-US" sz="3600" dirty="0" smtClean="0"/>
              <a:t>alignment </a:t>
            </a:r>
            <a:r>
              <a:rPr lang="en-US" sz="3600" dirty="0"/>
              <a:t>of words and </a:t>
            </a:r>
            <a:r>
              <a:rPr lang="en-US" sz="3600" dirty="0" smtClean="0"/>
              <a:t>sentences </a:t>
            </a:r>
          </a:p>
          <a:p>
            <a:pPr>
              <a:buFont typeface="Wingdings" pitchFamily="2" charset="2"/>
              <a:buChar char="v"/>
            </a:pPr>
            <a:r>
              <a:rPr lang="en-US" sz="3600" dirty="0" smtClean="0"/>
              <a:t>and </a:t>
            </a:r>
            <a:r>
              <a:rPr lang="en-US" sz="3600" dirty="0"/>
              <a:t>speed of writing.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67</Words>
  <Application>Microsoft Office PowerPoint</Application>
  <PresentationFormat>On-screen Show (4:3)</PresentationFormat>
  <Paragraphs>29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11</cp:revision>
  <dcterms:created xsi:type="dcterms:W3CDTF">2022-05-31T08:41:05Z</dcterms:created>
  <dcterms:modified xsi:type="dcterms:W3CDTF">2022-06-03T09:54:33Z</dcterms:modified>
</cp:coreProperties>
</file>