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6" r:id="rId3"/>
    <p:sldId id="257" r:id="rId4"/>
    <p:sldId id="258" r:id="rId5"/>
    <p:sldId id="278" r:id="rId6"/>
    <p:sldId id="259" r:id="rId7"/>
    <p:sldId id="260" r:id="rId8"/>
    <p:sldId id="267" r:id="rId9"/>
    <p:sldId id="275" r:id="rId10"/>
    <p:sldId id="276" r:id="rId11"/>
    <p:sldId id="277" r:id="rId12"/>
    <p:sldId id="272" r:id="rId13"/>
    <p:sldId id="264" r:id="rId14"/>
    <p:sldId id="273" r:id="rId15"/>
    <p:sldId id="265" r:id="rId16"/>
    <p:sldId id="266"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1196975"/>
            <a:ext cx="10942955" cy="1710055"/>
          </a:xfrm>
        </p:spPr>
        <p:txBody>
          <a:bodyPr/>
          <a:lstStyle/>
          <a:p>
            <a:r>
              <a:rPr lang="es-ES" altLang="en-US" dirty="0">
                <a:latin typeface="Times New Roman" panose="02020603050405020304" charset="0"/>
                <a:cs typeface="Times New Roman" panose="02020603050405020304" charset="0"/>
              </a:rPr>
              <a:t>Seminar Presentation on the topic </a:t>
            </a:r>
            <a:br>
              <a:rPr lang="es-ES" altLang="en-US" dirty="0">
                <a:latin typeface="Times New Roman" panose="02020603050405020304" charset="0"/>
                <a:cs typeface="Times New Roman" panose="02020603050405020304" charset="0"/>
              </a:rPr>
            </a:br>
            <a:r>
              <a:rPr lang="es-ES" altLang="en-US" dirty="0">
                <a:latin typeface="Times New Roman" panose="02020603050405020304" charset="0"/>
                <a:cs typeface="Times New Roman" panose="02020603050405020304" charset="0"/>
              </a:rPr>
              <a:t>“Spam Detection </a:t>
            </a:r>
            <a:r>
              <a:rPr lang="es-ES" altLang="en-US" dirty="0">
                <a:latin typeface="Times New Roman" panose="02020603050405020304" charset="0"/>
                <a:cs typeface="Times New Roman" panose="02020603050405020304" charset="0"/>
              </a:rPr>
              <a:t>using Naïve Bayes Classifier”</a:t>
            </a:r>
            <a:endParaRPr lang="es-ES" alt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978400" y="3815715"/>
            <a:ext cx="6597650" cy="2083435"/>
          </a:xfrm>
        </p:spPr>
        <p:txBody>
          <a:bodyPr/>
          <a:lstStyle/>
          <a:p>
            <a:pPr algn="r"/>
            <a:r>
              <a:rPr lang="es-ES" altLang="en-US">
                <a:latin typeface="Times New Roman" panose="02020603050405020304" charset="0"/>
                <a:cs typeface="Times New Roman" panose="02020603050405020304" charset="0"/>
              </a:rPr>
              <a:t>Pratikshya Chaudhary</a:t>
            </a:r>
            <a:endParaRPr lang="es-ES" altLang="en-US">
              <a:latin typeface="Times New Roman" panose="02020603050405020304" charset="0"/>
              <a:cs typeface="Times New Roman" panose="02020603050405020304" charset="0"/>
            </a:endParaRPr>
          </a:p>
          <a:p>
            <a:pPr algn="r"/>
            <a:r>
              <a:rPr lang="es-ES" altLang="en-US">
                <a:latin typeface="Times New Roman" panose="02020603050405020304" charset="0"/>
                <a:cs typeface="Times New Roman" panose="02020603050405020304" charset="0"/>
              </a:rPr>
              <a:t>Roll no. = 07</a:t>
            </a:r>
            <a:endParaRPr lang="es-ES" alt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9150"/>
          </a:xfrm>
        </p:spPr>
        <p:txBody>
          <a:bodyPr/>
          <a:p>
            <a:pPr algn="ctr"/>
            <a:r>
              <a:rPr lang="es-ES" altLang="en-US">
                <a:latin typeface="Times New Roman" panose="02020603050405020304" charset="0"/>
                <a:cs typeface="Times New Roman" panose="02020603050405020304" charset="0"/>
                <a:sym typeface="+mn-ea"/>
              </a:rPr>
              <a:t>How </a:t>
            </a:r>
            <a:r>
              <a:rPr lang="en-US">
                <a:latin typeface="Times New Roman" panose="02020603050405020304" charset="0"/>
                <a:cs typeface="Times New Roman" panose="02020603050405020304" charset="0"/>
                <a:sym typeface="+mn-ea"/>
              </a:rPr>
              <a:t>Naïve Bayes</a:t>
            </a:r>
            <a:r>
              <a:rPr lang="es-ES" altLang="en-US">
                <a:latin typeface="Times New Roman" panose="02020603050405020304" charset="0"/>
                <a:cs typeface="Times New Roman" panose="02020603050405020304" charset="0"/>
                <a:sym typeface="+mn-ea"/>
              </a:rPr>
              <a:t> Classifier works for Spam detection?</a:t>
            </a:r>
            <a:endParaRPr lang="en-US"/>
          </a:p>
        </p:txBody>
      </p:sp>
      <p:sp>
        <p:nvSpPr>
          <p:cNvPr id="3" name="Content Placeholder 2"/>
          <p:cNvSpPr>
            <a:spLocks noGrp="1"/>
          </p:cNvSpPr>
          <p:nvPr>
            <p:ph idx="1"/>
          </p:nvPr>
        </p:nvSpPr>
        <p:spPr>
          <a:xfrm>
            <a:off x="609600" y="1174750"/>
            <a:ext cx="10972800" cy="5448300"/>
          </a:xfrm>
        </p:spPr>
        <p:txBody>
          <a:bodyPr/>
          <a:p>
            <a:r>
              <a:rPr lang="es-ES" altLang="en-US" sz="2400">
                <a:latin typeface="Times New Roman" panose="02020603050405020304" charset="0"/>
                <a:cs typeface="Times New Roman" panose="02020603050405020304" charset="0"/>
              </a:rPr>
              <a:t>Example:</a:t>
            </a:r>
            <a:endParaRPr lang="es-ES" altLang="en-US" sz="2400">
              <a:latin typeface="Times New Roman" panose="02020603050405020304" charset="0"/>
              <a:cs typeface="Times New Roman" panose="02020603050405020304" charset="0"/>
            </a:endParaRPr>
          </a:p>
          <a:p>
            <a:r>
              <a:rPr lang="es-ES" altLang="en-US" sz="2400">
                <a:latin typeface="Times New Roman" panose="02020603050405020304" charset="0"/>
                <a:cs typeface="Times New Roman" panose="02020603050405020304" charset="0"/>
              </a:rPr>
              <a:t>Separate spam from valid email, attributes = words</a:t>
            </a:r>
            <a:endParaRPr lang="es-ES" altLang="en-US" sz="2400">
              <a:latin typeface="Times New Roman" panose="02020603050405020304" charset="0"/>
              <a:cs typeface="Times New Roman" panose="02020603050405020304" charset="0"/>
            </a:endParaRPr>
          </a:p>
          <a:p>
            <a:endParaRPr lang="es-ES" altLang="en-US" sz="2400">
              <a:latin typeface="Times New Roman" panose="02020603050405020304" charset="0"/>
              <a:cs typeface="Times New Roman" panose="02020603050405020304" charset="0"/>
            </a:endParaRPr>
          </a:p>
        </p:txBody>
      </p:sp>
      <p:sp>
        <p:nvSpPr>
          <p:cNvPr id="4" name="Text Box 3"/>
          <p:cNvSpPr txBox="1"/>
          <p:nvPr/>
        </p:nvSpPr>
        <p:spPr>
          <a:xfrm>
            <a:off x="937260" y="2207260"/>
            <a:ext cx="4344670" cy="1938020"/>
          </a:xfrm>
          <a:prstGeom prst="rect">
            <a:avLst/>
          </a:prstGeom>
          <a:noFill/>
        </p:spPr>
        <p:txBody>
          <a:bodyPr wrap="square" rtlCol="0">
            <a:spAutoFit/>
          </a:bodyPr>
          <a:p>
            <a:r>
              <a:rPr lang="es-ES" altLang="en-US" sz="2000">
                <a:latin typeface="Times New Roman" panose="02020603050405020304" charset="0"/>
                <a:cs typeface="Times New Roman" panose="02020603050405020304" charset="0"/>
              </a:rPr>
              <a:t>D1: “send us your password”</a:t>
            </a:r>
            <a:endParaRPr lang="es-ES" altLang="en-US" sz="2000">
              <a:latin typeface="Times New Roman" panose="02020603050405020304" charset="0"/>
              <a:cs typeface="Times New Roman" panose="02020603050405020304" charset="0"/>
            </a:endParaRPr>
          </a:p>
          <a:p>
            <a:r>
              <a:rPr lang="es-ES" altLang="en-US" sz="2000">
                <a:latin typeface="Times New Roman" panose="02020603050405020304" charset="0"/>
                <a:cs typeface="Times New Roman" panose="02020603050405020304" charset="0"/>
              </a:rPr>
              <a:t>D2: “send us your review”</a:t>
            </a:r>
            <a:endParaRPr lang="es-ES" altLang="en-US" sz="2000">
              <a:latin typeface="Times New Roman" panose="02020603050405020304" charset="0"/>
              <a:cs typeface="Times New Roman" panose="02020603050405020304" charset="0"/>
            </a:endParaRPr>
          </a:p>
          <a:p>
            <a:r>
              <a:rPr lang="es-ES" altLang="en-US" sz="2000">
                <a:latin typeface="Times New Roman" panose="02020603050405020304" charset="0"/>
                <a:cs typeface="Times New Roman" panose="02020603050405020304" charset="0"/>
              </a:rPr>
              <a:t>D3: “review password”</a:t>
            </a:r>
            <a:endParaRPr lang="es-ES" altLang="en-US" sz="2000">
              <a:latin typeface="Times New Roman" panose="02020603050405020304" charset="0"/>
              <a:cs typeface="Times New Roman" panose="02020603050405020304" charset="0"/>
            </a:endParaRPr>
          </a:p>
          <a:p>
            <a:r>
              <a:rPr lang="es-ES" altLang="en-US" sz="2000">
                <a:latin typeface="Times New Roman" panose="02020603050405020304" charset="0"/>
                <a:cs typeface="Times New Roman" panose="02020603050405020304" charset="0"/>
              </a:rPr>
              <a:t>D4: “review us”</a:t>
            </a:r>
            <a:endParaRPr lang="es-ES" altLang="en-US" sz="2000">
              <a:latin typeface="Times New Roman" panose="02020603050405020304" charset="0"/>
              <a:cs typeface="Times New Roman" panose="02020603050405020304" charset="0"/>
            </a:endParaRPr>
          </a:p>
          <a:p>
            <a:r>
              <a:rPr lang="es-ES" altLang="en-US" sz="2000">
                <a:latin typeface="Times New Roman" panose="02020603050405020304" charset="0"/>
                <a:cs typeface="Times New Roman" panose="02020603050405020304" charset="0"/>
              </a:rPr>
              <a:t>D5: “send your password”</a:t>
            </a:r>
            <a:endParaRPr lang="es-ES" altLang="en-US" sz="2000">
              <a:latin typeface="Times New Roman" panose="02020603050405020304" charset="0"/>
              <a:cs typeface="Times New Roman" panose="02020603050405020304" charset="0"/>
            </a:endParaRPr>
          </a:p>
          <a:p>
            <a:r>
              <a:rPr lang="es-ES" altLang="en-US" sz="2000">
                <a:latin typeface="Times New Roman" panose="02020603050405020304" charset="0"/>
                <a:cs typeface="Times New Roman" panose="02020603050405020304" charset="0"/>
              </a:rPr>
              <a:t>D6: “send us your account”</a:t>
            </a:r>
            <a:endParaRPr lang="es-ES" altLang="en-US" sz="2000">
              <a:latin typeface="Times New Roman" panose="02020603050405020304" charset="0"/>
              <a:cs typeface="Times New Roman" panose="02020603050405020304" charset="0"/>
            </a:endParaRPr>
          </a:p>
        </p:txBody>
      </p:sp>
      <p:sp>
        <p:nvSpPr>
          <p:cNvPr id="5" name="Text Box 4"/>
          <p:cNvSpPr txBox="1"/>
          <p:nvPr/>
        </p:nvSpPr>
        <p:spPr>
          <a:xfrm>
            <a:off x="4332605" y="2299970"/>
            <a:ext cx="883920" cy="1753235"/>
          </a:xfrm>
          <a:prstGeom prst="rect">
            <a:avLst/>
          </a:prstGeom>
          <a:noFill/>
        </p:spPr>
        <p:txBody>
          <a:bodyPr wrap="square" rtlCol="0">
            <a:spAutoFit/>
          </a:bodyPr>
          <a:p>
            <a:r>
              <a:rPr lang="es-ES" altLang="en-US">
                <a:latin typeface="Times New Roman" panose="02020603050405020304" charset="0"/>
                <a:cs typeface="Times New Roman" panose="02020603050405020304" charset="0"/>
              </a:rPr>
              <a:t>spam</a:t>
            </a:r>
            <a:endParaRPr lang="es-ES" altLang="en-US">
              <a:latin typeface="Times New Roman" panose="02020603050405020304" charset="0"/>
              <a:cs typeface="Times New Roman" panose="02020603050405020304" charset="0"/>
            </a:endParaRPr>
          </a:p>
          <a:p>
            <a:r>
              <a:rPr lang="es-ES" altLang="en-US">
                <a:latin typeface="Times New Roman" panose="02020603050405020304" charset="0"/>
                <a:cs typeface="Times New Roman" panose="02020603050405020304" charset="0"/>
              </a:rPr>
              <a:t>ham</a:t>
            </a:r>
            <a:endParaRPr lang="es-ES" altLang="en-US">
              <a:latin typeface="Times New Roman" panose="02020603050405020304" charset="0"/>
              <a:cs typeface="Times New Roman" panose="02020603050405020304" charset="0"/>
            </a:endParaRPr>
          </a:p>
          <a:p>
            <a:r>
              <a:rPr lang="es-ES" altLang="en-US">
                <a:latin typeface="Times New Roman" panose="02020603050405020304" charset="0"/>
                <a:cs typeface="Times New Roman" panose="02020603050405020304" charset="0"/>
              </a:rPr>
              <a:t>ham</a:t>
            </a:r>
            <a:endParaRPr lang="es-ES" altLang="en-US">
              <a:latin typeface="Times New Roman" panose="02020603050405020304" charset="0"/>
              <a:cs typeface="Times New Roman" panose="02020603050405020304" charset="0"/>
            </a:endParaRPr>
          </a:p>
          <a:p>
            <a:r>
              <a:rPr lang="es-ES" altLang="en-US">
                <a:latin typeface="Times New Roman" panose="02020603050405020304" charset="0"/>
                <a:cs typeface="Times New Roman" panose="02020603050405020304" charset="0"/>
              </a:rPr>
              <a:t>spam</a:t>
            </a:r>
            <a:endParaRPr lang="es-ES" altLang="en-US">
              <a:latin typeface="Times New Roman" panose="02020603050405020304" charset="0"/>
              <a:cs typeface="Times New Roman" panose="02020603050405020304" charset="0"/>
            </a:endParaRPr>
          </a:p>
          <a:p>
            <a:r>
              <a:rPr lang="es-ES" altLang="en-US">
                <a:latin typeface="Times New Roman" panose="02020603050405020304" charset="0"/>
                <a:cs typeface="Times New Roman" panose="02020603050405020304" charset="0"/>
              </a:rPr>
              <a:t>spam</a:t>
            </a:r>
            <a:endParaRPr lang="es-ES" altLang="en-US">
              <a:latin typeface="Times New Roman" panose="02020603050405020304" charset="0"/>
              <a:cs typeface="Times New Roman" panose="02020603050405020304" charset="0"/>
            </a:endParaRPr>
          </a:p>
          <a:p>
            <a:r>
              <a:rPr lang="es-ES" altLang="en-US">
                <a:latin typeface="Times New Roman" panose="02020603050405020304" charset="0"/>
                <a:cs typeface="Times New Roman" panose="02020603050405020304" charset="0"/>
              </a:rPr>
              <a:t>spam</a:t>
            </a:r>
            <a:endParaRPr lang="es-ES" altLang="en-US">
              <a:latin typeface="Times New Roman" panose="02020603050405020304" charset="0"/>
              <a:cs typeface="Times New Roman" panose="02020603050405020304" charset="0"/>
            </a:endParaRPr>
          </a:p>
        </p:txBody>
      </p:sp>
      <p:sp>
        <p:nvSpPr>
          <p:cNvPr id="6" name="Text Box 5"/>
          <p:cNvSpPr txBox="1"/>
          <p:nvPr/>
        </p:nvSpPr>
        <p:spPr>
          <a:xfrm>
            <a:off x="6217920" y="2299970"/>
            <a:ext cx="4031615" cy="368300"/>
          </a:xfrm>
          <a:prstGeom prst="rect">
            <a:avLst/>
          </a:prstGeom>
          <a:noFill/>
        </p:spPr>
        <p:txBody>
          <a:bodyPr wrap="square" rtlCol="0">
            <a:spAutoFit/>
          </a:bodyPr>
          <a:p>
            <a:r>
              <a:rPr lang="es-ES" altLang="en-US">
                <a:latin typeface="Times New Roman" panose="02020603050405020304" charset="0"/>
                <a:cs typeface="Times New Roman" panose="02020603050405020304" charset="0"/>
              </a:rPr>
              <a:t>P(spam) = 4/6	P(ham) = 2/6</a:t>
            </a:r>
            <a:endParaRPr lang="es-ES" altLang="en-US">
              <a:latin typeface="Times New Roman" panose="02020603050405020304" charset="0"/>
              <a:cs typeface="Times New Roman" panose="02020603050405020304" charset="0"/>
            </a:endParaRPr>
          </a:p>
        </p:txBody>
      </p:sp>
      <p:graphicFrame>
        <p:nvGraphicFramePr>
          <p:cNvPr id="8" name="Table 7"/>
          <p:cNvGraphicFramePr/>
          <p:nvPr/>
        </p:nvGraphicFramePr>
        <p:xfrm>
          <a:off x="6217920" y="2774315"/>
          <a:ext cx="4143375" cy="2560320"/>
        </p:xfrm>
        <a:graphic>
          <a:graphicData uri="http://schemas.openxmlformats.org/drawingml/2006/table">
            <a:tbl>
              <a:tblPr firstRow="1" bandRow="1">
                <a:tableStyleId>{5C22544A-7EE6-4342-B048-85BDC9FD1C3A}</a:tableStyleId>
              </a:tblPr>
              <a:tblGrid>
                <a:gridCol w="1381125"/>
                <a:gridCol w="1381125"/>
                <a:gridCol w="1381125"/>
              </a:tblGrid>
              <a:tr h="365760">
                <a:tc>
                  <a:txBody>
                    <a:bodyPr/>
                    <a:p>
                      <a:pPr>
                        <a:buNone/>
                      </a:pPr>
                      <a:r>
                        <a:rPr lang="es-ES" altLang="en-US">
                          <a:solidFill>
                            <a:schemeClr val="tx1"/>
                          </a:solidFill>
                        </a:rPr>
                        <a:t>spam</a:t>
                      </a:r>
                      <a:endParaRPr lang="es-ES" altLang="en-US">
                        <a:solidFill>
                          <a:schemeClr val="tx1"/>
                        </a:solidFill>
                      </a:endParaRPr>
                    </a:p>
                  </a:txBody>
                  <a:tcPr>
                    <a:solidFill>
                      <a:schemeClr val="bg1">
                        <a:lumMod val="95000"/>
                      </a:schemeClr>
                    </a:solidFill>
                  </a:tcPr>
                </a:tc>
                <a:tc>
                  <a:txBody>
                    <a:bodyPr/>
                    <a:p>
                      <a:pPr>
                        <a:buNone/>
                      </a:pPr>
                      <a:r>
                        <a:rPr lang="es-ES" altLang="en-US">
                          <a:solidFill>
                            <a:schemeClr val="tx1"/>
                          </a:solidFill>
                        </a:rPr>
                        <a:t>ham</a:t>
                      </a:r>
                      <a:endParaRPr lang="es-ES" altLang="en-US">
                        <a:solidFill>
                          <a:schemeClr val="tx1"/>
                        </a:solidFill>
                      </a:endParaRPr>
                    </a:p>
                  </a:txBody>
                  <a:tcPr>
                    <a:solidFill>
                      <a:schemeClr val="bg1">
                        <a:lumMod val="95000"/>
                      </a:schemeClr>
                    </a:solidFill>
                  </a:tcPr>
                </a:tc>
                <a:tc>
                  <a:txBody>
                    <a:bodyPr/>
                    <a:p>
                      <a:pPr>
                        <a:buNone/>
                      </a:pPr>
                      <a:endParaRPr lang="en-US"/>
                    </a:p>
                  </a:txBody>
                  <a:tcPr>
                    <a:solidFill>
                      <a:schemeClr val="bg1">
                        <a:lumMod val="95000"/>
                      </a:schemeClr>
                    </a:solidFill>
                  </a:tcPr>
                </a:tc>
              </a:tr>
              <a:tr h="365760">
                <a:tc>
                  <a:txBody>
                    <a:bodyPr/>
                    <a:p>
                      <a:pPr>
                        <a:buNone/>
                      </a:pPr>
                      <a:r>
                        <a:rPr lang="es-ES" altLang="en-US"/>
                        <a:t>2/4</a:t>
                      </a:r>
                      <a:endParaRPr lang="es-ES" altLang="en-US"/>
                    </a:p>
                  </a:txBody>
                  <a:tcPr/>
                </a:tc>
                <a:tc>
                  <a:txBody>
                    <a:bodyPr/>
                    <a:p>
                      <a:pPr>
                        <a:buNone/>
                      </a:pPr>
                      <a:r>
                        <a:rPr lang="es-ES" altLang="en-US"/>
                        <a:t>1/2</a:t>
                      </a:r>
                      <a:endParaRPr lang="es-ES" altLang="en-US"/>
                    </a:p>
                  </a:txBody>
                  <a:tcPr/>
                </a:tc>
                <a:tc>
                  <a:txBody>
                    <a:bodyPr/>
                    <a:p>
                      <a:pPr>
                        <a:buNone/>
                      </a:pPr>
                      <a:r>
                        <a:rPr lang="es-ES" altLang="en-US">
                          <a:solidFill>
                            <a:schemeClr val="tx1"/>
                          </a:solidFill>
                        </a:rPr>
                        <a:t>password</a:t>
                      </a:r>
                      <a:endParaRPr lang="es-ES" altLang="en-US">
                        <a:solidFill>
                          <a:schemeClr val="tx1"/>
                        </a:solidFill>
                      </a:endParaRPr>
                    </a:p>
                  </a:txBody>
                  <a:tcPr/>
                </a:tc>
              </a:tr>
              <a:tr h="365760">
                <a:tc>
                  <a:txBody>
                    <a:bodyPr/>
                    <a:p>
                      <a:pPr>
                        <a:buNone/>
                      </a:pPr>
                      <a:r>
                        <a:rPr lang="es-ES" altLang="en-US"/>
                        <a:t>1/4</a:t>
                      </a:r>
                      <a:endParaRPr lang="es-ES" altLang="en-US"/>
                    </a:p>
                  </a:txBody>
                  <a:tcPr/>
                </a:tc>
                <a:tc>
                  <a:txBody>
                    <a:bodyPr/>
                    <a:p>
                      <a:pPr>
                        <a:buNone/>
                      </a:pPr>
                      <a:r>
                        <a:rPr lang="es-ES" altLang="en-US"/>
                        <a:t>2/2</a:t>
                      </a:r>
                      <a:endParaRPr lang="es-ES" altLang="en-US"/>
                    </a:p>
                  </a:txBody>
                  <a:tcPr/>
                </a:tc>
                <a:tc>
                  <a:txBody>
                    <a:bodyPr/>
                    <a:p>
                      <a:pPr>
                        <a:buNone/>
                      </a:pPr>
                      <a:r>
                        <a:rPr lang="es-ES" altLang="en-US"/>
                        <a:t>review</a:t>
                      </a:r>
                      <a:endParaRPr lang="es-ES" altLang="en-US"/>
                    </a:p>
                  </a:txBody>
                  <a:tcPr/>
                </a:tc>
              </a:tr>
              <a:tr h="365760">
                <a:tc>
                  <a:txBody>
                    <a:bodyPr/>
                    <a:p>
                      <a:pPr>
                        <a:buNone/>
                      </a:pPr>
                      <a:r>
                        <a:rPr lang="es-ES" altLang="en-US"/>
                        <a:t>3/4</a:t>
                      </a:r>
                      <a:endParaRPr lang="es-ES" altLang="en-US"/>
                    </a:p>
                  </a:txBody>
                  <a:tcPr/>
                </a:tc>
                <a:tc>
                  <a:txBody>
                    <a:bodyPr/>
                    <a:p>
                      <a:pPr>
                        <a:buNone/>
                      </a:pPr>
                      <a:r>
                        <a:rPr lang="es-ES" altLang="en-US"/>
                        <a:t>1/2</a:t>
                      </a:r>
                      <a:endParaRPr lang="es-ES" altLang="en-US"/>
                    </a:p>
                  </a:txBody>
                  <a:tcPr/>
                </a:tc>
                <a:tc>
                  <a:txBody>
                    <a:bodyPr/>
                    <a:p>
                      <a:pPr>
                        <a:buNone/>
                      </a:pPr>
                      <a:r>
                        <a:rPr lang="es-ES" altLang="en-US"/>
                        <a:t>send</a:t>
                      </a:r>
                      <a:endParaRPr lang="es-ES" altLang="en-US"/>
                    </a:p>
                  </a:txBody>
                  <a:tcPr/>
                </a:tc>
              </a:tr>
              <a:tr h="365760">
                <a:tc>
                  <a:txBody>
                    <a:bodyPr/>
                    <a:p>
                      <a:pPr>
                        <a:buNone/>
                      </a:pPr>
                      <a:r>
                        <a:rPr lang="es-ES" altLang="en-US"/>
                        <a:t>3/4</a:t>
                      </a:r>
                      <a:endParaRPr lang="es-ES" altLang="en-US"/>
                    </a:p>
                  </a:txBody>
                  <a:tcPr/>
                </a:tc>
                <a:tc>
                  <a:txBody>
                    <a:bodyPr/>
                    <a:p>
                      <a:pPr>
                        <a:buNone/>
                      </a:pPr>
                      <a:r>
                        <a:rPr lang="es-ES" altLang="en-US"/>
                        <a:t>1/2</a:t>
                      </a:r>
                      <a:endParaRPr lang="es-ES" altLang="en-US"/>
                    </a:p>
                  </a:txBody>
                  <a:tcPr/>
                </a:tc>
                <a:tc>
                  <a:txBody>
                    <a:bodyPr/>
                    <a:p>
                      <a:pPr>
                        <a:buNone/>
                      </a:pPr>
                      <a:r>
                        <a:rPr lang="es-ES" altLang="en-US"/>
                        <a:t>us</a:t>
                      </a:r>
                      <a:endParaRPr lang="es-ES" altLang="en-US"/>
                    </a:p>
                  </a:txBody>
                  <a:tcPr/>
                </a:tc>
              </a:tr>
              <a:tr h="365760">
                <a:tc>
                  <a:txBody>
                    <a:bodyPr/>
                    <a:p>
                      <a:pPr>
                        <a:buNone/>
                      </a:pPr>
                      <a:r>
                        <a:rPr lang="es-ES" altLang="en-US"/>
                        <a:t>3/4</a:t>
                      </a:r>
                      <a:endParaRPr lang="es-ES" altLang="en-US"/>
                    </a:p>
                  </a:txBody>
                  <a:tcPr/>
                </a:tc>
                <a:tc>
                  <a:txBody>
                    <a:bodyPr/>
                    <a:p>
                      <a:pPr>
                        <a:buNone/>
                      </a:pPr>
                      <a:r>
                        <a:rPr lang="es-ES" altLang="en-US"/>
                        <a:t>1/2</a:t>
                      </a:r>
                      <a:endParaRPr lang="es-ES" altLang="en-US"/>
                    </a:p>
                  </a:txBody>
                  <a:tcPr/>
                </a:tc>
                <a:tc>
                  <a:txBody>
                    <a:bodyPr/>
                    <a:p>
                      <a:pPr>
                        <a:buNone/>
                      </a:pPr>
                      <a:r>
                        <a:rPr lang="es-ES" altLang="en-US"/>
                        <a:t>your</a:t>
                      </a:r>
                      <a:endParaRPr lang="es-ES" altLang="en-US"/>
                    </a:p>
                  </a:txBody>
                  <a:tcPr/>
                </a:tc>
              </a:tr>
              <a:tr h="365760">
                <a:tc>
                  <a:txBody>
                    <a:bodyPr/>
                    <a:p>
                      <a:pPr>
                        <a:buNone/>
                      </a:pPr>
                      <a:r>
                        <a:rPr lang="es-ES" altLang="en-US"/>
                        <a:t>1/4</a:t>
                      </a:r>
                      <a:endParaRPr lang="es-ES" altLang="en-US"/>
                    </a:p>
                  </a:txBody>
                  <a:tcPr/>
                </a:tc>
                <a:tc>
                  <a:txBody>
                    <a:bodyPr/>
                    <a:p>
                      <a:pPr>
                        <a:buNone/>
                      </a:pPr>
                      <a:r>
                        <a:rPr lang="es-ES" altLang="en-US"/>
                        <a:t>0/2</a:t>
                      </a:r>
                      <a:endParaRPr lang="es-ES" altLang="en-US"/>
                    </a:p>
                  </a:txBody>
                  <a:tcPr/>
                </a:tc>
                <a:tc>
                  <a:txBody>
                    <a:bodyPr/>
                    <a:p>
                      <a:pPr>
                        <a:buNone/>
                      </a:pPr>
                      <a:r>
                        <a:rPr lang="es-ES" altLang="en-US"/>
                        <a:t>account</a:t>
                      </a:r>
                      <a:endParaRPr lang="es-ES" altLang="en-US"/>
                    </a:p>
                  </a:txBody>
                  <a:tcPr/>
                </a:tc>
              </a:tr>
            </a:tbl>
          </a:graphicData>
        </a:graphic>
      </p:graphicFrame>
      <mc:AlternateContent xmlns:mc="http://schemas.openxmlformats.org/markup-compatibility/2006">
        <mc:Choice xmlns:a14="http://schemas.microsoft.com/office/drawing/2010/main" Requires="a14">
          <p:sp>
            <p:nvSpPr>
              <p:cNvPr id="9" name="Text Box 8"/>
              <p:cNvSpPr txBox="1"/>
              <p:nvPr/>
            </p:nvSpPr>
            <p:spPr>
              <a:xfrm>
                <a:off x="650240" y="5466080"/>
                <a:ext cx="10730230" cy="1586230"/>
              </a:xfrm>
              <a:prstGeom prst="rect">
                <a:avLst/>
              </a:prstGeom>
              <a:noFill/>
            </p:spPr>
            <p:txBody>
              <a:bodyPr wrap="square" rtlCol="0">
                <a:spAutoFit/>
              </a:bodyPr>
              <a:p>
                <a:r>
                  <a:rPr lang="es-ES" altLang="en-US"/>
                  <a:t>P(review us|spam) = P(0,1,0,1,0,0|spam) = </a:t>
                </a:r>
                <a14:m>
                  <m:oMath xmlns:m="http://schemas.openxmlformats.org/officeDocument/2006/math">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 − </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2</m:t>
                        </m:r>
                      </m:num>
                      <m:den>
                        <m:r>
                          <a:rPr lang="en-US" altLang="es-ES" i="1">
                            <a:latin typeface="Cambria Math" panose="02040503050406030204" charset="0"/>
                            <a:cs typeface="Cambria Math" panose="02040503050406030204" charset="0"/>
                          </a:rPr>
                          <m:t>4</m:t>
                        </m:r>
                      </m:den>
                    </m:f>
                    <m:r>
                      <a:rPr lang="en-US" altLang="es-ES">
                        <a:latin typeface="Cambria Math" panose="02040503050406030204" charset="0"/>
                        <a:cs typeface="Cambria Math" panose="02040503050406030204" charset="0"/>
                      </a:rPr>
                      <m:t>)(</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1</m:t>
                        </m:r>
                      </m:num>
                      <m:den>
                        <m:r>
                          <a:rPr lang="en-US" altLang="es-ES" i="1">
                            <a:latin typeface="Cambria Math" panose="02040503050406030204" charset="0"/>
                            <a:cs typeface="Cambria Math" panose="02040503050406030204" charset="0"/>
                          </a:rPr>
                          <m:t>4</m:t>
                        </m:r>
                      </m:den>
                    </m:f>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 </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3</m:t>
                        </m:r>
                      </m:num>
                      <m:den>
                        <m:r>
                          <a:rPr lang="en-US" altLang="es-ES" i="1">
                            <a:latin typeface="Cambria Math" panose="02040503050406030204" charset="0"/>
                            <a:cs typeface="Cambria Math" panose="02040503050406030204" charset="0"/>
                          </a:rPr>
                          <m:t>4</m:t>
                        </m:r>
                      </m:den>
                    </m:f>
                    <m:r>
                      <a:rPr lang="en-US" altLang="es-ES">
                        <a:latin typeface="Cambria Math" panose="02040503050406030204" charset="0"/>
                        <a:cs typeface="Cambria Math" panose="02040503050406030204" charset="0"/>
                      </a:rPr>
                      <m:t>)(</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3</m:t>
                        </m:r>
                      </m:num>
                      <m:den>
                        <m:r>
                          <a:rPr lang="en-US" altLang="es-ES" i="1">
                            <a:latin typeface="Cambria Math" panose="02040503050406030204" charset="0"/>
                            <a:cs typeface="Cambria Math" panose="02040503050406030204" charset="0"/>
                          </a:rPr>
                          <m:t>4</m:t>
                        </m:r>
                      </m:den>
                    </m:f>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3</m:t>
                        </m:r>
                      </m:num>
                      <m:den>
                        <m:r>
                          <a:rPr lang="en-US" altLang="es-ES" i="1">
                            <a:latin typeface="Cambria Math" panose="02040503050406030204" charset="0"/>
                            <a:cs typeface="Cambria Math" panose="02040503050406030204" charset="0"/>
                          </a:rPr>
                          <m:t>4</m:t>
                        </m:r>
                      </m:den>
                    </m:f>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 </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1</m:t>
                        </m:r>
                      </m:num>
                      <m:den>
                        <m:r>
                          <a:rPr lang="en-US" altLang="es-ES" i="1">
                            <a:latin typeface="Cambria Math" panose="02040503050406030204" charset="0"/>
                            <a:cs typeface="Cambria Math" panose="02040503050406030204" charset="0"/>
                          </a:rPr>
                          <m:t>4</m:t>
                        </m:r>
                      </m:den>
                    </m:f>
                    <m:r>
                      <a:rPr lang="en-US" altLang="es-ES">
                        <a:latin typeface="Cambria Math" panose="02040503050406030204" charset="0"/>
                        <a:cs typeface="Cambria Math" panose="02040503050406030204" charset="0"/>
                      </a:rPr>
                      <m:t>)</m:t>
                    </m:r>
                  </m:oMath>
                </a14:m>
                <a:r>
                  <a:rPr lang="es-ES" altLang="en-US"/>
                  <a:t> = 0.0044</a:t>
                </a:r>
                <a:endParaRPr lang="es-ES" altLang="en-US"/>
              </a:p>
              <a:p>
                <a:r>
                  <a:rPr lang="es-ES" altLang="en-US"/>
                  <a:t>P(review us|ham) = P(0,1,0,1,0,0|ham) = </a:t>
                </a:r>
                <a14:m>
                  <m:oMath xmlns:m="http://schemas.openxmlformats.org/officeDocument/2006/math">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 </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1</m:t>
                        </m:r>
                      </m:num>
                      <m:den>
                        <m:r>
                          <a:rPr lang="en-US" altLang="es-ES" i="1">
                            <a:latin typeface="Cambria Math" panose="02040503050406030204" charset="0"/>
                            <a:cs typeface="Cambria Math" panose="02040503050406030204" charset="0"/>
                          </a:rPr>
                          <m:t>2</m:t>
                        </m:r>
                      </m:den>
                    </m:f>
                    <m:r>
                      <a:rPr lang="en-US" altLang="es-ES">
                        <a:latin typeface="Cambria Math" panose="02040503050406030204" charset="0"/>
                        <a:cs typeface="Cambria Math" panose="02040503050406030204" charset="0"/>
                      </a:rPr>
                      <m:t>)(</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2</m:t>
                        </m:r>
                      </m:num>
                      <m:den>
                        <m:r>
                          <a:rPr lang="en-US" altLang="es-ES" i="1">
                            <a:latin typeface="Cambria Math" panose="02040503050406030204" charset="0"/>
                            <a:cs typeface="Cambria Math" panose="02040503050406030204" charset="0"/>
                          </a:rPr>
                          <m:t>2</m:t>
                        </m:r>
                      </m:den>
                    </m:f>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1</m:t>
                        </m:r>
                      </m:num>
                      <m:den>
                        <m:r>
                          <a:rPr lang="en-US" altLang="es-ES" i="1">
                            <a:latin typeface="Cambria Math" panose="02040503050406030204" charset="0"/>
                            <a:cs typeface="Cambria Math" panose="02040503050406030204" charset="0"/>
                          </a:rPr>
                          <m:t>2</m:t>
                        </m:r>
                      </m:den>
                    </m:f>
                    <m:r>
                      <a:rPr lang="en-US" altLang="es-ES">
                        <a:latin typeface="Cambria Math" panose="02040503050406030204" charset="0"/>
                        <a:cs typeface="Cambria Math" panose="02040503050406030204" charset="0"/>
                      </a:rPr>
                      <m:t>)(</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1</m:t>
                        </m:r>
                      </m:num>
                      <m:den>
                        <m:r>
                          <a:rPr lang="en-US" altLang="es-ES" i="1">
                            <a:latin typeface="Cambria Math" panose="02040503050406030204" charset="0"/>
                            <a:cs typeface="Cambria Math" panose="02040503050406030204" charset="0"/>
                          </a:rPr>
                          <m:t>2</m:t>
                        </m:r>
                      </m:den>
                    </m:f>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 </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1</m:t>
                        </m:r>
                      </m:num>
                      <m:den>
                        <m:r>
                          <a:rPr lang="en-US" altLang="es-ES" i="1">
                            <a:latin typeface="Cambria Math" panose="02040503050406030204" charset="0"/>
                            <a:cs typeface="Cambria Math" panose="02040503050406030204" charset="0"/>
                          </a:rPr>
                          <m:t>2</m:t>
                        </m:r>
                      </m:den>
                    </m:f>
                    <m:r>
                      <a:rPr lang="en-US" altLang="es-ES">
                        <a:latin typeface="Cambria Math" panose="02040503050406030204" charset="0"/>
                        <a:cs typeface="Cambria Math" panose="02040503050406030204" charset="0"/>
                      </a:rPr>
                      <m:t>)(</m:t>
                    </m:r>
                    <m:r>
                      <a:rPr lang="en-US" altLang="es-ES">
                        <a:latin typeface="Cambria Math" panose="02040503050406030204" charset="0"/>
                        <a:cs typeface="Cambria Math" panose="02040503050406030204" charset="0"/>
                      </a:rPr>
                      <m:t>1</m:t>
                    </m:r>
                    <m:r>
                      <a:rPr lang="en-US" altLang="es-ES">
                        <a:latin typeface="Cambria Math" panose="02040503050406030204" charset="0"/>
                        <a:cs typeface="Cambria Math" panose="02040503050406030204" charset="0"/>
                      </a:rPr>
                      <m:t>− </m:t>
                    </m:r>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0</m:t>
                        </m:r>
                      </m:num>
                      <m:den>
                        <m:r>
                          <a:rPr lang="en-US" altLang="es-ES" i="1">
                            <a:latin typeface="Cambria Math" panose="02040503050406030204" charset="0"/>
                            <a:cs typeface="Cambria Math" panose="02040503050406030204" charset="0"/>
                          </a:rPr>
                          <m:t>2</m:t>
                        </m:r>
                      </m:den>
                    </m:f>
                    <m:r>
                      <a:rPr lang="en-US" altLang="es-ES">
                        <a:latin typeface="Cambria Math" panose="02040503050406030204" charset="0"/>
                        <a:cs typeface="Cambria Math" panose="02040503050406030204" charset="0"/>
                      </a:rPr>
                      <m:t>)</m:t>
                    </m:r>
                  </m:oMath>
                </a14:m>
                <a:r>
                  <a:rPr lang="es-ES" altLang="en-US"/>
                  <a:t> = 0.0625</a:t>
                </a:r>
                <a:endParaRPr lang="es-ES" altLang="en-US"/>
              </a:p>
              <a:p>
                <a:r>
                  <a:rPr lang="es-ES" altLang="en-US"/>
                  <a:t>P(ham|review us)= </a:t>
                </a:r>
                <a14:m>
                  <m:oMath xmlns:m="http://schemas.openxmlformats.org/officeDocument/2006/math">
                    <m:f>
                      <m:fPr>
                        <m:ctrlPr>
                          <a:rPr lang="en-US" altLang="es-ES" i="1">
                            <a:latin typeface="Cambria Math" panose="02040503050406030204" charset="0"/>
                            <a:cs typeface="Cambria Math" panose="02040503050406030204" charset="0"/>
                          </a:rPr>
                        </m:ctrlPr>
                      </m:fPr>
                      <m:num>
                        <m:r>
                          <a:rPr lang="en-US" altLang="es-ES" i="1">
                            <a:latin typeface="Cambria Math" panose="02040503050406030204" charset="0"/>
                            <a:cs typeface="Cambria Math" panose="02040503050406030204" charset="0"/>
                          </a:rPr>
                          <m:t>0</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0625</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2</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6</m:t>
                        </m:r>
                      </m:num>
                      <m:den>
                        <m:r>
                          <a:rPr lang="en-US" altLang="es-ES" i="1">
                            <a:latin typeface="Cambria Math" panose="02040503050406030204" charset="0"/>
                            <a:cs typeface="Cambria Math" panose="02040503050406030204" charset="0"/>
                          </a:rPr>
                          <m:t>0</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0625</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2</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6</m:t>
                        </m:r>
                        <m:r>
                          <a:rPr lang="en-US" altLang="es-ES" i="1">
                            <a:latin typeface="Cambria Math" panose="02040503050406030204" charset="0"/>
                            <a:cs typeface="Cambria Math" panose="02040503050406030204" charset="0"/>
                          </a:rPr>
                          <m:t> +</m:t>
                        </m:r>
                        <m:r>
                          <a:rPr lang="en-US" altLang="es-ES" i="1">
                            <a:latin typeface="Cambria Math" panose="02040503050406030204" charset="0"/>
                            <a:cs typeface="Cambria Math" panose="02040503050406030204" charset="0"/>
                          </a:rPr>
                          <m:t>0</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0044</m:t>
                        </m:r>
                        <m:r>
                          <a:rPr lang="en-US" altLang="es-ES" i="1">
                            <a:latin typeface="Cambria Math" panose="02040503050406030204" charset="0"/>
                            <a:cs typeface="Cambria Math" panose="02040503050406030204" charset="0"/>
                          </a:rPr>
                          <m:t> </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 </m:t>
                        </m:r>
                        <m:r>
                          <a:rPr lang="en-US" altLang="es-ES" i="1">
                            <a:latin typeface="Cambria Math" panose="02040503050406030204" charset="0"/>
                            <a:cs typeface="Cambria Math" panose="02040503050406030204" charset="0"/>
                          </a:rPr>
                          <m:t>4</m:t>
                        </m:r>
                        <m:r>
                          <a:rPr lang="en-US" altLang="es-ES" i="1">
                            <a:latin typeface="Cambria Math" panose="02040503050406030204" charset="0"/>
                            <a:cs typeface="Cambria Math" panose="02040503050406030204" charset="0"/>
                          </a:rPr>
                          <m:t>/</m:t>
                        </m:r>
                        <m:r>
                          <a:rPr lang="en-US" altLang="es-ES" i="1">
                            <a:latin typeface="Cambria Math" panose="02040503050406030204" charset="0"/>
                            <a:cs typeface="Cambria Math" panose="02040503050406030204" charset="0"/>
                          </a:rPr>
                          <m:t>6</m:t>
                        </m:r>
                      </m:den>
                    </m:f>
                  </m:oMath>
                </a14:m>
                <a:r>
                  <a:rPr lang="es-ES" altLang="en-US" i="1">
                    <a:latin typeface="Cambria Math" panose="02040503050406030204" charset="0"/>
                    <a:cs typeface="Cambria Math" panose="02040503050406030204" charset="0"/>
                  </a:rPr>
                  <a:t> = 0.87</a:t>
                </a:r>
                <a:endParaRPr lang="en-US" altLang="es-ES" i="1">
                  <a:latin typeface="Cambria Math" panose="02040503050406030204" charset="0"/>
                  <a:cs typeface="Cambria Math" panose="02040503050406030204" charset="0"/>
                </a:endParaRPr>
              </a:p>
              <a:p>
                <a:endParaRPr lang="es-ES" altLang="en-US"/>
              </a:p>
            </p:txBody>
          </p:sp>
        </mc:Choice>
        <mc:Fallback>
          <p:sp>
            <p:nvSpPr>
              <p:cNvPr id="9" name="Text Box 8"/>
              <p:cNvSpPr txBox="1">
                <a:spLocks noRot="1" noChangeAspect="1" noMove="1" noResize="1" noEditPoints="1" noAdjustHandles="1" noChangeArrowheads="1" noChangeShapeType="1" noTextEdit="1"/>
              </p:cNvSpPr>
              <p:nvPr/>
            </p:nvSpPr>
            <p:spPr>
              <a:xfrm>
                <a:off x="650240" y="5466080"/>
                <a:ext cx="10730230" cy="1586230"/>
              </a:xfrm>
              <a:prstGeom prst="rect">
                <a:avLst/>
              </a:prstGeom>
              <a:blipFill rotWithShape="1">
                <a:blip r:embed="rId1"/>
                <a:stretch>
                  <a:fillRect/>
                </a:stretch>
              </a:blipFill>
            </p:spPr>
            <p:txBody>
              <a:bodyPr/>
              <a:lstStyle/>
              <a:p>
                <a:r>
                  <a:rPr lang="en-US" altLang="en-US">
                    <a:noFill/>
                  </a:rPr>
                  <a:t> </a:t>
                </a:r>
              </a:p>
            </p:txBody>
          </p:sp>
        </mc:Fallback>
      </mc:AlternateContent>
      <p:sp>
        <p:nvSpPr>
          <p:cNvPr id="10" name="Text Box 9"/>
          <p:cNvSpPr txBox="1"/>
          <p:nvPr/>
        </p:nvSpPr>
        <p:spPr>
          <a:xfrm>
            <a:off x="1056005" y="4441825"/>
            <a:ext cx="3750945" cy="368300"/>
          </a:xfrm>
          <a:prstGeom prst="rect">
            <a:avLst/>
          </a:prstGeom>
          <a:noFill/>
        </p:spPr>
        <p:txBody>
          <a:bodyPr wrap="square" rtlCol="0">
            <a:spAutoFit/>
          </a:bodyPr>
          <a:p>
            <a:r>
              <a:rPr lang="es-ES" altLang="en-US"/>
              <a:t>new email : “review us now”</a:t>
            </a:r>
            <a:endParaRPr lang="es-ES" alt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0740"/>
          </a:xfrm>
        </p:spPr>
        <p:txBody>
          <a:bodyPr/>
          <a:p>
            <a:pPr algn="ctr"/>
            <a:r>
              <a:rPr lang="es-ES" altLang="en-US">
                <a:latin typeface="Times New Roman" panose="02020603050405020304" charset="0"/>
                <a:cs typeface="Times New Roman" panose="02020603050405020304" charset="0"/>
              </a:rPr>
              <a:t>IMPLEMENTATION</a:t>
            </a:r>
            <a:endParaRPr lang="es-E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16305"/>
            <a:ext cx="10972800" cy="5749290"/>
          </a:xfrm>
        </p:spPr>
        <p:txBody>
          <a:bodyPr/>
          <a:p>
            <a:r>
              <a:rPr lang="es-ES" altLang="en-US">
                <a:latin typeface="Times New Roman" panose="02020603050405020304" charset="0"/>
                <a:cs typeface="Times New Roman" panose="02020603050405020304" charset="0"/>
              </a:rPr>
              <a:t>Hardware Required</a:t>
            </a:r>
            <a:endParaRPr lang="es-ES" altLang="en-US">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Windows 7 or 10</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Mac OS X 10.11 or higher, 64-bit</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Linux: RHEL 6/7, 64-bit (almost all libraries also work in Ubuntu)</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x86 64-bit CPU (Intel / AMD architecture)</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4 GB RAM</a:t>
            </a:r>
            <a:endParaRPr lang="es-ES" altLang="en-US" sz="2400">
              <a:latin typeface="Times New Roman" panose="02020603050405020304" charset="0"/>
              <a:cs typeface="Times New Roman" panose="02020603050405020304" charset="0"/>
            </a:endParaRPr>
          </a:p>
          <a:p>
            <a:r>
              <a:rPr lang="es-ES" altLang="en-US">
                <a:latin typeface="Times New Roman" panose="02020603050405020304" charset="0"/>
                <a:cs typeface="Times New Roman" panose="02020603050405020304" charset="0"/>
              </a:rPr>
              <a:t>Software Required</a:t>
            </a:r>
            <a:endParaRPr lang="es-ES" altLang="en-US">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Python 3 </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Numpy 1.17.3</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Matplotlib 3.1.2</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Panda 1.0.5</a:t>
            </a:r>
            <a:endParaRPr lang="es-ES" altLang="en-US" sz="2400">
              <a:latin typeface="Times New Roman" panose="02020603050405020304" charset="0"/>
              <a:cs typeface="Times New Roman" panose="02020603050405020304" charset="0"/>
            </a:endParaRPr>
          </a:p>
          <a:p>
            <a:pPr>
              <a:buFont typeface="Wingdings" panose="05000000000000000000" charset="0"/>
              <a:buChar char="ü"/>
            </a:pPr>
            <a:r>
              <a:rPr lang="es-ES" altLang="en-US" sz="2400">
                <a:latin typeface="Times New Roman" panose="02020603050405020304" charset="0"/>
                <a:cs typeface="Times New Roman" panose="02020603050405020304" charset="0"/>
              </a:rPr>
              <a:t>sklearn</a:t>
            </a:r>
            <a:endParaRPr lang="es-ES"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08355"/>
          </a:xfrm>
        </p:spPr>
        <p:txBody>
          <a:bodyPr/>
          <a:p>
            <a:pPr algn="ctr"/>
            <a:r>
              <a:rPr lang="es-ES" altLang="en-US">
                <a:latin typeface="Times New Roman" panose="02020603050405020304" charset="0"/>
                <a:cs typeface="Times New Roman" panose="02020603050405020304" charset="0"/>
              </a:rPr>
              <a:t>RESULT AND ANALYSIS</a:t>
            </a:r>
            <a:endParaRPr lang="es-ES" altLang="en-US">
              <a:latin typeface="Times New Roman" panose="02020603050405020304" charset="0"/>
              <a:cs typeface="Times New Roman" panose="02020603050405020304" charset="0"/>
            </a:endParaRPr>
          </a:p>
        </p:txBody>
      </p:sp>
      <p:graphicFrame>
        <p:nvGraphicFramePr>
          <p:cNvPr id="4" name="Content Placeholder 3"/>
          <p:cNvGraphicFramePr/>
          <p:nvPr>
            <p:ph idx="1"/>
          </p:nvPr>
        </p:nvGraphicFramePr>
        <p:xfrm>
          <a:off x="939800" y="2358390"/>
          <a:ext cx="10312400" cy="2108835"/>
        </p:xfrm>
        <a:graphic>
          <a:graphicData uri="http://schemas.openxmlformats.org/drawingml/2006/table">
            <a:tbl>
              <a:tblPr firstRow="1" bandRow="1">
                <a:tableStyleId>{5C22544A-7EE6-4342-B048-85BDC9FD1C3A}</a:tableStyleId>
              </a:tblPr>
              <a:tblGrid>
                <a:gridCol w="2578100"/>
                <a:gridCol w="2578100"/>
                <a:gridCol w="2578100"/>
                <a:gridCol w="2578100"/>
              </a:tblGrid>
              <a:tr h="1038225">
                <a:tc>
                  <a:txBody>
                    <a:bodyPr/>
                    <a:p>
                      <a:pPr algn="ctr">
                        <a:buNone/>
                      </a:pPr>
                      <a:r>
                        <a:rPr lang="es-ES" altLang="en-US" sz="3200">
                          <a:latin typeface="Times New Roman" panose="02020603050405020304" charset="0"/>
                          <a:cs typeface="Times New Roman" panose="02020603050405020304" charset="0"/>
                        </a:rPr>
                        <a:t>Accuracy</a:t>
                      </a:r>
                      <a:endParaRPr lang="es-ES" altLang="en-US" sz="3200">
                        <a:latin typeface="Times New Roman" panose="02020603050405020304" charset="0"/>
                        <a:cs typeface="Times New Roman" panose="02020603050405020304" charset="0"/>
                      </a:endParaRPr>
                    </a:p>
                  </a:txBody>
                  <a:tcPr>
                    <a:solidFill>
                      <a:schemeClr val="accent3">
                        <a:lumMod val="85000"/>
                      </a:schemeClr>
                    </a:solidFill>
                  </a:tcPr>
                </a:tc>
                <a:tc>
                  <a:txBody>
                    <a:bodyPr/>
                    <a:p>
                      <a:pPr algn="ctr">
                        <a:buNone/>
                      </a:pPr>
                      <a:r>
                        <a:rPr lang="es-ES" altLang="en-US" sz="3200">
                          <a:latin typeface="Times New Roman" panose="02020603050405020304" charset="0"/>
                          <a:cs typeface="Times New Roman" panose="02020603050405020304" charset="0"/>
                        </a:rPr>
                        <a:t>Precision</a:t>
                      </a:r>
                      <a:endParaRPr lang="es-ES" altLang="en-US" sz="3200">
                        <a:latin typeface="Times New Roman" panose="02020603050405020304" charset="0"/>
                        <a:cs typeface="Times New Roman" panose="02020603050405020304" charset="0"/>
                      </a:endParaRPr>
                    </a:p>
                  </a:txBody>
                  <a:tcPr>
                    <a:solidFill>
                      <a:schemeClr val="accent3">
                        <a:lumMod val="85000"/>
                      </a:schemeClr>
                    </a:solidFill>
                  </a:tcPr>
                </a:tc>
                <a:tc>
                  <a:txBody>
                    <a:bodyPr/>
                    <a:p>
                      <a:pPr algn="ctr">
                        <a:buNone/>
                      </a:pPr>
                      <a:r>
                        <a:rPr lang="es-ES" altLang="en-US" sz="3200">
                          <a:latin typeface="Times New Roman" panose="02020603050405020304" charset="0"/>
                          <a:cs typeface="Times New Roman" panose="02020603050405020304" charset="0"/>
                        </a:rPr>
                        <a:t>Recall</a:t>
                      </a:r>
                      <a:endParaRPr lang="es-ES" altLang="en-US" sz="3200">
                        <a:latin typeface="Times New Roman" panose="02020603050405020304" charset="0"/>
                        <a:cs typeface="Times New Roman" panose="02020603050405020304" charset="0"/>
                      </a:endParaRPr>
                    </a:p>
                  </a:txBody>
                  <a:tcPr>
                    <a:solidFill>
                      <a:schemeClr val="accent3">
                        <a:lumMod val="85000"/>
                      </a:schemeClr>
                    </a:solidFill>
                  </a:tcPr>
                </a:tc>
                <a:tc>
                  <a:txBody>
                    <a:bodyPr/>
                    <a:p>
                      <a:pPr algn="ctr">
                        <a:buNone/>
                      </a:pPr>
                      <a:r>
                        <a:rPr lang="es-ES" altLang="en-US" sz="3200">
                          <a:latin typeface="Times New Roman" panose="02020603050405020304" charset="0"/>
                          <a:cs typeface="Times New Roman" panose="02020603050405020304" charset="0"/>
                        </a:rPr>
                        <a:t>F1 Score</a:t>
                      </a:r>
                      <a:endParaRPr lang="es-ES" altLang="en-US" sz="3200">
                        <a:latin typeface="Times New Roman" panose="02020603050405020304" charset="0"/>
                        <a:cs typeface="Times New Roman" panose="02020603050405020304" charset="0"/>
                      </a:endParaRPr>
                    </a:p>
                  </a:txBody>
                  <a:tcPr>
                    <a:solidFill>
                      <a:schemeClr val="accent3">
                        <a:lumMod val="85000"/>
                      </a:schemeClr>
                    </a:solidFill>
                  </a:tcPr>
                </a:tc>
              </a:tr>
              <a:tr h="1070610">
                <a:tc>
                  <a:txBody>
                    <a:bodyPr/>
                    <a:p>
                      <a:pPr>
                        <a:buNone/>
                      </a:pPr>
                      <a:r>
                        <a:rPr lang="en-US"/>
                        <a:t>98.20507067534216 %</a:t>
                      </a:r>
                      <a:endParaRPr lang="en-US"/>
                    </a:p>
                  </a:txBody>
                  <a:tcPr>
                    <a:solidFill>
                      <a:schemeClr val="accent3">
                        <a:lumMod val="95000"/>
                      </a:schemeClr>
                    </a:solidFill>
                  </a:tcPr>
                </a:tc>
                <a:tc>
                  <a:txBody>
                    <a:bodyPr/>
                    <a:p>
                      <a:pPr>
                        <a:buNone/>
                      </a:pPr>
                      <a:r>
                        <a:rPr lang="en-US"/>
                        <a:t>97.97108800405783 %</a:t>
                      </a:r>
                      <a:endParaRPr lang="en-US"/>
                    </a:p>
                  </a:txBody>
                  <a:tcPr>
                    <a:solidFill>
                      <a:schemeClr val="accent3">
                        <a:lumMod val="95000"/>
                      </a:schemeClr>
                    </a:solidFill>
                  </a:tcPr>
                </a:tc>
                <a:tc>
                  <a:txBody>
                    <a:bodyPr/>
                    <a:p>
                      <a:pPr>
                        <a:buNone/>
                      </a:pPr>
                      <a:r>
                        <a:rPr lang="en-US"/>
                        <a:t>100.0 %</a:t>
                      </a:r>
                      <a:endParaRPr lang="en-US"/>
                    </a:p>
                  </a:txBody>
                  <a:tcPr>
                    <a:solidFill>
                      <a:schemeClr val="accent3">
                        <a:lumMod val="95000"/>
                      </a:schemeClr>
                    </a:solidFill>
                  </a:tcPr>
                </a:tc>
                <a:tc>
                  <a:txBody>
                    <a:bodyPr/>
                    <a:p>
                      <a:pPr>
                        <a:buNone/>
                      </a:pPr>
                      <a:r>
                        <a:rPr lang="en-US"/>
                        <a:t>98.97514732257238 %</a:t>
                      </a:r>
                      <a:endParaRPr lang="en-US"/>
                    </a:p>
                  </a:txBody>
                  <a:tcPr>
                    <a:solidFill>
                      <a:schemeClr val="accent3">
                        <a:lumMod val="95000"/>
                      </a:schemeClr>
                    </a:solidFill>
                  </a:tcPr>
                </a:tc>
              </a:tr>
            </a:tbl>
          </a:graphicData>
        </a:graphic>
      </p:graphicFrame>
      <p:sp>
        <p:nvSpPr>
          <p:cNvPr id="3" name="Text Box 2"/>
          <p:cNvSpPr txBox="1"/>
          <p:nvPr/>
        </p:nvSpPr>
        <p:spPr>
          <a:xfrm>
            <a:off x="2273935" y="4808220"/>
            <a:ext cx="7707630" cy="368300"/>
          </a:xfrm>
          <a:prstGeom prst="rect">
            <a:avLst/>
          </a:prstGeom>
          <a:noFill/>
        </p:spPr>
        <p:txBody>
          <a:bodyPr wrap="square" rtlCol="0">
            <a:spAutoFit/>
          </a:bodyPr>
          <a:p>
            <a:pPr algn="ctr"/>
            <a:r>
              <a:rPr lang="es-ES" altLang="en-US"/>
              <a:t>Table1: Taining data analysis</a:t>
            </a:r>
            <a:endParaRPr lang="es-ES" alt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2885"/>
            <a:ext cx="10972800" cy="786765"/>
          </a:xfrm>
        </p:spPr>
        <p:txBody>
          <a:bodyPr/>
          <a:p>
            <a:pPr algn="ctr"/>
            <a:r>
              <a:rPr lang="es-ES" altLang="en-US">
                <a:latin typeface="Times New Roman" panose="02020603050405020304" charset="0"/>
                <a:cs typeface="Times New Roman" panose="02020603050405020304" charset="0"/>
              </a:rPr>
              <a:t>RESULT AND ANALYSIS contd..</a:t>
            </a:r>
            <a:endParaRPr lang="es-ES" altLang="en-US">
              <a:latin typeface="Times New Roman" panose="02020603050405020304" charset="0"/>
              <a:cs typeface="Times New Roman" panose="02020603050405020304" charset="0"/>
            </a:endParaRPr>
          </a:p>
        </p:txBody>
      </p:sp>
      <p:graphicFrame>
        <p:nvGraphicFramePr>
          <p:cNvPr id="4" name="Content Placeholder 3"/>
          <p:cNvGraphicFramePr/>
          <p:nvPr>
            <p:ph idx="1"/>
          </p:nvPr>
        </p:nvGraphicFramePr>
        <p:xfrm>
          <a:off x="845820" y="2274570"/>
          <a:ext cx="10513060" cy="1968500"/>
        </p:xfrm>
        <a:graphic>
          <a:graphicData uri="http://schemas.openxmlformats.org/drawingml/2006/table">
            <a:tbl>
              <a:tblPr firstRow="1" bandRow="1">
                <a:tableStyleId>{5C22544A-7EE6-4342-B048-85BDC9FD1C3A}</a:tableStyleId>
              </a:tblPr>
              <a:tblGrid>
                <a:gridCol w="2628265"/>
                <a:gridCol w="2628265"/>
                <a:gridCol w="2628265"/>
                <a:gridCol w="2628265"/>
              </a:tblGrid>
              <a:tr h="984250">
                <a:tc>
                  <a:txBody>
                    <a:bodyPr/>
                    <a:p>
                      <a:pPr algn="ctr">
                        <a:buNone/>
                      </a:pPr>
                      <a:r>
                        <a:rPr lang="es-ES" altLang="en-US" sz="3200">
                          <a:latin typeface="Times New Roman" panose="02020603050405020304" charset="0"/>
                          <a:cs typeface="Times New Roman" panose="02020603050405020304" charset="0"/>
                        </a:rPr>
                        <a:t>Accuracy</a:t>
                      </a:r>
                      <a:endParaRPr lang="es-ES" altLang="en-US" sz="3200">
                        <a:latin typeface="Times New Roman" panose="02020603050405020304" charset="0"/>
                        <a:cs typeface="Times New Roman" panose="02020603050405020304" charset="0"/>
                      </a:endParaRPr>
                    </a:p>
                  </a:txBody>
                  <a:tcPr>
                    <a:solidFill>
                      <a:schemeClr val="bg1">
                        <a:lumMod val="85000"/>
                      </a:schemeClr>
                    </a:solidFill>
                  </a:tcPr>
                </a:tc>
                <a:tc>
                  <a:txBody>
                    <a:bodyPr/>
                    <a:p>
                      <a:pPr algn="ctr">
                        <a:buNone/>
                      </a:pPr>
                      <a:r>
                        <a:rPr lang="es-ES" altLang="en-US" sz="3200">
                          <a:latin typeface="Times New Roman" panose="02020603050405020304" charset="0"/>
                          <a:cs typeface="Times New Roman" panose="02020603050405020304" charset="0"/>
                        </a:rPr>
                        <a:t>Precision</a:t>
                      </a:r>
                      <a:endParaRPr lang="es-ES" altLang="en-US" sz="3200">
                        <a:latin typeface="Times New Roman" panose="02020603050405020304" charset="0"/>
                        <a:cs typeface="Times New Roman" panose="02020603050405020304" charset="0"/>
                      </a:endParaRPr>
                    </a:p>
                  </a:txBody>
                  <a:tcPr>
                    <a:solidFill>
                      <a:schemeClr val="bg1">
                        <a:lumMod val="85000"/>
                      </a:schemeClr>
                    </a:solidFill>
                  </a:tcPr>
                </a:tc>
                <a:tc>
                  <a:txBody>
                    <a:bodyPr/>
                    <a:p>
                      <a:pPr algn="ctr">
                        <a:buNone/>
                      </a:pPr>
                      <a:r>
                        <a:rPr lang="es-ES" altLang="en-US" sz="3200">
                          <a:latin typeface="Times New Roman" panose="02020603050405020304" charset="0"/>
                          <a:cs typeface="Times New Roman" panose="02020603050405020304" charset="0"/>
                        </a:rPr>
                        <a:t>Recall</a:t>
                      </a:r>
                      <a:endParaRPr lang="es-ES" altLang="en-US" sz="3200">
                        <a:latin typeface="Times New Roman" panose="02020603050405020304" charset="0"/>
                        <a:cs typeface="Times New Roman" panose="02020603050405020304" charset="0"/>
                      </a:endParaRPr>
                    </a:p>
                  </a:txBody>
                  <a:tcPr>
                    <a:solidFill>
                      <a:schemeClr val="bg1">
                        <a:lumMod val="85000"/>
                      </a:schemeClr>
                    </a:solidFill>
                  </a:tcPr>
                </a:tc>
                <a:tc>
                  <a:txBody>
                    <a:bodyPr/>
                    <a:p>
                      <a:pPr>
                        <a:buNone/>
                      </a:pPr>
                      <a:r>
                        <a:rPr lang="es-ES" altLang="en-US" sz="3200">
                          <a:latin typeface="Times New Roman" panose="02020603050405020304" charset="0"/>
                          <a:cs typeface="Times New Roman" panose="02020603050405020304" charset="0"/>
                        </a:rPr>
                        <a:t>F1 score</a:t>
                      </a:r>
                      <a:endParaRPr lang="es-ES" altLang="en-US" sz="3200">
                        <a:latin typeface="Times New Roman" panose="02020603050405020304" charset="0"/>
                        <a:cs typeface="Times New Roman" panose="02020603050405020304" charset="0"/>
                      </a:endParaRPr>
                    </a:p>
                  </a:txBody>
                  <a:tcPr>
                    <a:solidFill>
                      <a:schemeClr val="bg1">
                        <a:lumMod val="85000"/>
                      </a:schemeClr>
                    </a:solidFill>
                  </a:tcPr>
                </a:tc>
              </a:tr>
              <a:tr h="984250">
                <a:tc>
                  <a:txBody>
                    <a:bodyPr/>
                    <a:p>
                      <a:pPr>
                        <a:buNone/>
                      </a:pPr>
                      <a:r>
                        <a:rPr lang="en-US"/>
                        <a:t>98.20507067534216 %</a:t>
                      </a:r>
                      <a:endParaRPr lang="en-US"/>
                    </a:p>
                  </a:txBody>
                  <a:tcPr>
                    <a:solidFill>
                      <a:schemeClr val="accent3">
                        <a:lumMod val="95000"/>
                      </a:schemeClr>
                    </a:solidFill>
                  </a:tcPr>
                </a:tc>
                <a:tc>
                  <a:txBody>
                    <a:bodyPr/>
                    <a:p>
                      <a:pPr>
                        <a:buNone/>
                      </a:pPr>
                      <a:r>
                        <a:rPr lang="en-US"/>
                        <a:t>93.9453125 %</a:t>
                      </a:r>
                      <a:endParaRPr lang="en-US"/>
                    </a:p>
                  </a:txBody>
                  <a:tcPr>
                    <a:solidFill>
                      <a:schemeClr val="accent3">
                        <a:lumMod val="95000"/>
                      </a:schemeClr>
                    </a:solidFill>
                  </a:tcPr>
                </a:tc>
                <a:tc>
                  <a:txBody>
                    <a:bodyPr/>
                    <a:p>
                      <a:pPr>
                        <a:buNone/>
                      </a:pPr>
                      <a:r>
                        <a:rPr lang="en-US"/>
                        <a:t>100.0 %</a:t>
                      </a:r>
                      <a:endParaRPr lang="en-US"/>
                    </a:p>
                  </a:txBody>
                  <a:tcPr>
                    <a:solidFill>
                      <a:schemeClr val="accent3">
                        <a:lumMod val="95000"/>
                      </a:schemeClr>
                    </a:solidFill>
                  </a:tcPr>
                </a:tc>
                <a:tc>
                  <a:txBody>
                    <a:bodyPr/>
                    <a:p>
                      <a:pPr>
                        <a:buNone/>
                      </a:pPr>
                      <a:r>
                        <a:rPr lang="en-US"/>
                        <a:t>96.87814702920443 %</a:t>
                      </a:r>
                      <a:endParaRPr lang="en-US"/>
                    </a:p>
                  </a:txBody>
                  <a:tcPr>
                    <a:solidFill>
                      <a:schemeClr val="accent3">
                        <a:lumMod val="95000"/>
                      </a:schemeClr>
                    </a:solidFill>
                  </a:tcPr>
                </a:tc>
              </a:tr>
            </a:tbl>
          </a:graphicData>
        </a:graphic>
      </p:graphicFrame>
      <p:sp>
        <p:nvSpPr>
          <p:cNvPr id="3" name="Text Box 2"/>
          <p:cNvSpPr txBox="1"/>
          <p:nvPr/>
        </p:nvSpPr>
        <p:spPr>
          <a:xfrm>
            <a:off x="2696210" y="4776470"/>
            <a:ext cx="6812915" cy="368300"/>
          </a:xfrm>
          <a:prstGeom prst="rect">
            <a:avLst/>
          </a:prstGeom>
          <a:noFill/>
        </p:spPr>
        <p:txBody>
          <a:bodyPr wrap="square" rtlCol="0">
            <a:spAutoFit/>
          </a:bodyPr>
          <a:p>
            <a:pPr algn="ctr"/>
            <a:r>
              <a:rPr lang="es-ES" altLang="en-US"/>
              <a:t>Table2: Test data analysis</a:t>
            </a:r>
            <a:endParaRPr lang="es-ES" alt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0740"/>
          </a:xfrm>
        </p:spPr>
        <p:txBody>
          <a:bodyPr/>
          <a:p>
            <a:pPr algn="ctr"/>
            <a:r>
              <a:rPr lang="es-ES" altLang="en-US">
                <a:latin typeface="Times New Roman" panose="02020603050405020304" charset="0"/>
                <a:cs typeface="Times New Roman" panose="02020603050405020304" charset="0"/>
              </a:rPr>
              <a:t>CONCLUSION</a:t>
            </a:r>
            <a:endParaRPr lang="es-E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20775"/>
            <a:ext cx="10972800" cy="5298440"/>
          </a:xfrm>
        </p:spPr>
        <p:txBody>
          <a:bodyPr/>
          <a:p>
            <a:pPr algn="just"/>
            <a:r>
              <a:rPr lang="es-ES" altLang="en-US" sz="2800" dirty="0">
                <a:latin typeface="Times New Roman" panose="02020603050405020304" charset="0"/>
                <a:cs typeface="Times New Roman" panose="02020603050405020304" charset="0"/>
                <a:sym typeface="+mn-ea"/>
              </a:rPr>
              <a:t>Naïve</a:t>
            </a:r>
            <a:r>
              <a:rPr lang="es-ES" altLang="en-US" sz="2800" dirty="0">
                <a:latin typeface="Times New Roman" panose="02020603050405020304" charset="0"/>
                <a:cs typeface="Times New Roman" panose="02020603050405020304" charset="0"/>
                <a:sym typeface="+mn-ea"/>
              </a:rPr>
              <a:t> Bayes classifier that used has a very important role in this process of filtering e-mail spam.</a:t>
            </a:r>
            <a:endParaRPr lang="es-ES" altLang="en-US" sz="2800" dirty="0">
              <a:latin typeface="Times New Roman" panose="02020603050405020304" charset="0"/>
              <a:cs typeface="Times New Roman" panose="02020603050405020304" charset="0"/>
              <a:sym typeface="+mn-ea"/>
            </a:endParaRPr>
          </a:p>
          <a:p>
            <a:pPr algn="just"/>
            <a:r>
              <a:rPr lang="es-ES" altLang="en-US" sz="2800" dirty="0">
                <a:latin typeface="Times New Roman" panose="02020603050405020304" charset="0"/>
                <a:cs typeface="Times New Roman" panose="02020603050405020304" charset="0"/>
                <a:sym typeface="+mn-ea"/>
              </a:rPr>
              <a:t>The quality of performance </a:t>
            </a:r>
            <a:r>
              <a:rPr lang="es-ES" altLang="en-US" sz="2800" dirty="0">
                <a:latin typeface="Times New Roman" panose="02020603050405020304" charset="0"/>
                <a:cs typeface="Times New Roman" panose="02020603050405020304" charset="0"/>
                <a:sym typeface="+mn-ea"/>
              </a:rPr>
              <a:t>Naïve</a:t>
            </a:r>
            <a:r>
              <a:rPr lang="es-ES" altLang="en-US" sz="2800" dirty="0">
                <a:latin typeface="Times New Roman" panose="02020603050405020304" charset="0"/>
                <a:cs typeface="Times New Roman" panose="02020603050405020304" charset="0"/>
                <a:sym typeface="+mn-ea"/>
              </a:rPr>
              <a:t> Bayes classifier is also based on datasets that used. As can see, dataset that have fewer instances of e-mails and attributes can give good performance for </a:t>
            </a:r>
            <a:r>
              <a:rPr lang="es-ES" altLang="en-US" sz="2800" dirty="0">
                <a:latin typeface="Times New Roman" panose="02020603050405020304" charset="0"/>
                <a:cs typeface="Times New Roman" panose="02020603050405020304" charset="0"/>
                <a:sym typeface="+mn-ea"/>
              </a:rPr>
              <a:t>Naïve</a:t>
            </a:r>
            <a:r>
              <a:rPr lang="es-ES" altLang="en-US" sz="2800" dirty="0">
                <a:latin typeface="Times New Roman" panose="02020603050405020304" charset="0"/>
                <a:cs typeface="Times New Roman" panose="02020603050405020304" charset="0"/>
                <a:sym typeface="+mn-ea"/>
              </a:rPr>
              <a:t> Bayes classifier.</a:t>
            </a:r>
            <a:endParaRPr lang="es-ES" altLang="en-US" sz="2800" dirty="0">
              <a:latin typeface="Times New Roman" panose="02020603050405020304" charset="0"/>
              <a:cs typeface="Times New Roman" panose="02020603050405020304" charset="0"/>
              <a:sym typeface="+mn-ea"/>
            </a:endParaRPr>
          </a:p>
          <a:p>
            <a:pPr algn="just"/>
            <a:r>
              <a:rPr lang="es-ES" altLang="en-US" sz="2800" dirty="0">
                <a:latin typeface="Times New Roman" panose="02020603050405020304" charset="0"/>
                <a:cs typeface="Times New Roman" panose="02020603050405020304" charset="0"/>
                <a:sym typeface="+mn-ea"/>
              </a:rPr>
              <a:t>Naïve</a:t>
            </a:r>
            <a:r>
              <a:rPr lang="en-US" sz="2800"/>
              <a:t> </a:t>
            </a:r>
            <a:r>
              <a:rPr lang="en-US" sz="2800">
                <a:latin typeface="Times New Roman" panose="02020603050405020304" charset="0"/>
                <a:cs typeface="Times New Roman" panose="02020603050405020304" charset="0"/>
              </a:rPr>
              <a:t>Bayes classifier also can get highest precision</a:t>
            </a:r>
            <a:r>
              <a:rPr lang="es-ES" alt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that give highest percentage spam message manage to block if the dataset collect from single</a:t>
            </a:r>
            <a:r>
              <a:rPr lang="es-ES" alt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rPr>
              <a:t>e-mail accounts.</a:t>
            </a:r>
            <a:endParaRPr lang="en-US" sz="2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30580"/>
          </a:xfrm>
        </p:spPr>
        <p:txBody>
          <a:bodyPr/>
          <a:p>
            <a:pPr algn="ctr"/>
            <a:r>
              <a:rPr lang="es-ES" altLang="en-US">
                <a:latin typeface="Times New Roman" panose="02020603050405020304" charset="0"/>
                <a:cs typeface="Times New Roman" panose="02020603050405020304" charset="0"/>
              </a:rPr>
              <a:t>REFERENCES</a:t>
            </a:r>
            <a:endParaRPr lang="es-E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839470"/>
            <a:ext cx="10972800" cy="6017895"/>
          </a:xfrm>
        </p:spPr>
        <p:txBody>
          <a:bodyPr/>
          <a:p>
            <a:pPr algn="just"/>
            <a:r>
              <a:rPr lang="en-US" sz="2000">
                <a:latin typeface="Times New Roman" panose="02020603050405020304" charset="0"/>
                <a:cs typeface="Times New Roman" panose="02020603050405020304" charset="0"/>
              </a:rPr>
              <a:t>I. Androutsopoulos, G Paliouras, and Michelakis, "E. Learning to filter unsolicited commercial e-mail," Technical report NCSR Demokritos 2011.</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E. Blanzieri and A. Bryl, "A survey of learning-based techniques of email spam filtering," Artificial Intelligence Review, vol. 29, pp. 63-92, 2008.</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E. Blanzieri and A. Bryl, "E-mail Spam Filtering with Local SVM Classifiers," University of Trento, Trento, Italy, 2008.</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A. Karim, B. Shanmugam et al. A. J. Saleh, "An intelligent spam detection model based on artificial immune system," vol. 10, pp. 6-209, 2019.</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I. Zaharakis, and P. Pintelas S. B. Kotsiantis, "Supervised machine learning: a review of classification techniques," Emerging artificial intelligence applications in computer engineering, vol. 160, pp. 3-24, 2007.</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A. Ashiquzzaman, T. Islam Juthi, S. Biswas, and J. Ara H. Bhuiyan, "A survey of existing e-mail spam filtering methods considering machine learning techniques," Global Journal of Computer Science and Technology, vol. 18, 2018.</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A. Asuncion and D. Newman. (2007) UCI machine learning repository. [Online]. https://archive.ics.uci.edu/ml/index.php</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T. and Sherekar, S. Patil, "Performance Analysis of Na</a:t>
            </a:r>
            <a:r>
              <a:rPr lang="es-ES" altLang="en-US" sz="2000">
                <a:latin typeface="Times New Roman" panose="02020603050405020304" charset="0"/>
                <a:cs typeface="Times New Roman" panose="02020603050405020304" charset="0"/>
              </a:rPr>
              <a:t>I</a:t>
            </a:r>
            <a:r>
              <a:rPr lang="en-US" sz="2000">
                <a:latin typeface="Times New Roman" panose="02020603050405020304" charset="0"/>
                <a:cs typeface="Times New Roman" panose="02020603050405020304" charset="0"/>
              </a:rPr>
              <a:t>ve Bayes and Classification Algorithm for Data Classification," International Journal Of Computer Science And Applications, 2013.</a:t>
            </a:r>
            <a:endParaRPr lang="en-US" sz="20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endParaRPr lang="en-US"/>
          </a:p>
          <a:p>
            <a:pPr marL="0" indent="0" algn="ctr">
              <a:buNone/>
            </a:pPr>
            <a:endParaRPr lang="en-US"/>
          </a:p>
          <a:p>
            <a:pPr marL="0" indent="0" algn="ctr">
              <a:buNone/>
            </a:pPr>
            <a:r>
              <a:rPr lang="es-ES" altLang="en-US" sz="6000">
                <a:latin typeface="Times New Roman" panose="02020603050405020304" charset="0"/>
                <a:cs typeface="Times New Roman" panose="02020603050405020304" charset="0"/>
              </a:rPr>
              <a:t>Thank you !!</a:t>
            </a:r>
            <a:endParaRPr lang="es-ES" altLang="en-US" sz="60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38835"/>
          </a:xfrm>
        </p:spPr>
        <p:txBody>
          <a:bodyPr/>
          <a:p>
            <a:pPr algn="ctr"/>
            <a:r>
              <a:rPr lang="es-ES" altLang="en-US">
                <a:latin typeface="Times New Roman" panose="02020603050405020304" charset="0"/>
                <a:cs typeface="Times New Roman" panose="02020603050405020304" charset="0"/>
              </a:rPr>
              <a:t>CONTENT</a:t>
            </a:r>
            <a:endParaRPr lang="es-E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s-ES" altLang="en-US">
                <a:latin typeface="Times New Roman" panose="02020603050405020304" charset="0"/>
                <a:cs typeface="Times New Roman" panose="02020603050405020304" charset="0"/>
              </a:rPr>
              <a:t>Introduction</a:t>
            </a:r>
            <a:endParaRPr lang="es-ES" altLang="en-US">
              <a:latin typeface="Times New Roman" panose="02020603050405020304" charset="0"/>
              <a:cs typeface="Times New Roman" panose="02020603050405020304" charset="0"/>
            </a:endParaRPr>
          </a:p>
          <a:p>
            <a:pPr algn="just"/>
            <a:r>
              <a:rPr lang="es-ES" altLang="en-US">
                <a:latin typeface="Times New Roman" panose="02020603050405020304" charset="0"/>
                <a:cs typeface="Times New Roman" panose="02020603050405020304" charset="0"/>
              </a:rPr>
              <a:t>Objective</a:t>
            </a:r>
            <a:endParaRPr lang="es-ES" altLang="en-US">
              <a:latin typeface="Times New Roman" panose="02020603050405020304" charset="0"/>
              <a:cs typeface="Times New Roman" panose="02020603050405020304" charset="0"/>
            </a:endParaRPr>
          </a:p>
          <a:p>
            <a:pPr algn="just"/>
            <a:r>
              <a:rPr lang="es-ES" altLang="en-US">
                <a:latin typeface="Times New Roman" panose="02020603050405020304" charset="0"/>
                <a:cs typeface="Times New Roman" panose="02020603050405020304" charset="0"/>
              </a:rPr>
              <a:t>Literature Review</a:t>
            </a:r>
            <a:endParaRPr lang="es-ES" altLang="en-US">
              <a:latin typeface="Times New Roman" panose="02020603050405020304" charset="0"/>
              <a:cs typeface="Times New Roman" panose="02020603050405020304" charset="0"/>
            </a:endParaRPr>
          </a:p>
          <a:p>
            <a:pPr algn="just"/>
            <a:r>
              <a:rPr lang="es-ES" altLang="en-US">
                <a:latin typeface="Times New Roman" panose="02020603050405020304" charset="0"/>
                <a:cs typeface="Times New Roman" panose="02020603050405020304" charset="0"/>
              </a:rPr>
              <a:t>Methodology</a:t>
            </a:r>
            <a:endParaRPr lang="es-ES" altLang="en-US">
              <a:latin typeface="Times New Roman" panose="02020603050405020304" charset="0"/>
              <a:cs typeface="Times New Roman" panose="02020603050405020304" charset="0"/>
            </a:endParaRPr>
          </a:p>
          <a:p>
            <a:pPr algn="just"/>
            <a:r>
              <a:rPr lang="es-ES" altLang="en-US">
                <a:latin typeface="Times New Roman" panose="02020603050405020304" charset="0"/>
                <a:cs typeface="Times New Roman" panose="02020603050405020304" charset="0"/>
              </a:rPr>
              <a:t>Implementation</a:t>
            </a:r>
            <a:endParaRPr lang="es-ES" altLang="en-US">
              <a:latin typeface="Times New Roman" panose="02020603050405020304" charset="0"/>
              <a:cs typeface="Times New Roman" panose="02020603050405020304" charset="0"/>
            </a:endParaRPr>
          </a:p>
          <a:p>
            <a:pPr algn="just"/>
            <a:r>
              <a:rPr lang="es-ES" altLang="en-US">
                <a:latin typeface="Times New Roman" panose="02020603050405020304" charset="0"/>
                <a:cs typeface="Times New Roman" panose="02020603050405020304" charset="0"/>
              </a:rPr>
              <a:t>Result and Analysis</a:t>
            </a:r>
            <a:endParaRPr lang="es-ES" altLang="en-US">
              <a:latin typeface="Times New Roman" panose="02020603050405020304" charset="0"/>
              <a:cs typeface="Times New Roman" panose="02020603050405020304" charset="0"/>
            </a:endParaRPr>
          </a:p>
          <a:p>
            <a:pPr algn="just"/>
            <a:r>
              <a:rPr lang="es-ES" altLang="en-US">
                <a:latin typeface="Times New Roman" panose="02020603050405020304" charset="0"/>
                <a:cs typeface="Times New Roman" panose="02020603050405020304" charset="0"/>
              </a:rPr>
              <a:t>Conclusion</a:t>
            </a:r>
            <a:endParaRPr lang="es-ES" altLang="en-US">
              <a:latin typeface="Times New Roman" panose="02020603050405020304" charset="0"/>
              <a:cs typeface="Times New Roman" panose="02020603050405020304" charset="0"/>
            </a:endParaRPr>
          </a:p>
          <a:p>
            <a:pPr algn="just"/>
            <a:r>
              <a:rPr lang="es-ES" altLang="en-US">
                <a:latin typeface="Times New Roman" panose="02020603050405020304" charset="0"/>
                <a:cs typeface="Times New Roman" panose="02020603050405020304" charset="0"/>
              </a:rPr>
              <a:t>References</a:t>
            </a:r>
            <a:endParaRPr lang="es-ES"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80745"/>
          </a:xfrm>
        </p:spPr>
        <p:txBody>
          <a:bodyPr/>
          <a:p>
            <a:pPr algn="ctr"/>
            <a:r>
              <a:rPr lang="es-ES" altLang="en-US">
                <a:latin typeface="Times New Roman" panose="02020603050405020304" charset="0"/>
                <a:cs typeface="Times New Roman" panose="02020603050405020304" charset="0"/>
              </a:rPr>
              <a:t>INTRODUCTION</a:t>
            </a:r>
            <a:endParaRPr lang="es-ES" altLang="en-US">
              <a:latin typeface="Times New Roman" panose="02020603050405020304" charset="0"/>
              <a:cs typeface="Times New Roman" panose="02020603050405020304" charset="0"/>
            </a:endParaRPr>
          </a:p>
        </p:txBody>
      </p:sp>
      <p:sp>
        <p:nvSpPr>
          <p:cNvPr id="3" name="Content Placeholder 2"/>
          <p:cNvSpPr/>
          <p:nvPr>
            <p:ph idx="1"/>
          </p:nvPr>
        </p:nvSpPr>
        <p:spPr>
          <a:xfrm>
            <a:off x="609600" y="963295"/>
            <a:ext cx="10972800" cy="5702935"/>
          </a:xfrm>
        </p:spPr>
        <p:txBody>
          <a:bodyPr/>
          <a:p>
            <a:pPr algn="just"/>
            <a:r>
              <a:rPr lang="en-US" sz="2800">
                <a:latin typeface="Times New Roman" panose="02020603050405020304" charset="0"/>
                <a:cs typeface="Times New Roman" panose="02020603050405020304" charset="0"/>
              </a:rPr>
              <a:t>E-Mail is a powerful online communication mode because it saves money and helps reduce communication time</a:t>
            </a:r>
            <a:r>
              <a:rPr lang="es-ES" altLang="en-US" sz="2800">
                <a:latin typeface="Times New Roman" panose="02020603050405020304" charset="0"/>
                <a:cs typeface="Times New Roman" panose="02020603050405020304" charset="0"/>
              </a:rPr>
              <a:t>.</a:t>
            </a:r>
            <a:endParaRPr lang="es-ES" altLang="en-US" sz="2800">
              <a:latin typeface="Times New Roman" panose="02020603050405020304" charset="0"/>
              <a:cs typeface="Times New Roman" panose="02020603050405020304" charset="0"/>
            </a:endParaRPr>
          </a:p>
          <a:p>
            <a:pPr algn="just"/>
            <a:endParaRPr lang="es-ES" altLang="en-US" sz="2800">
              <a:latin typeface="Times New Roman" panose="02020603050405020304" charset="0"/>
              <a:cs typeface="Times New Roman" panose="02020603050405020304" charset="0"/>
            </a:endParaRPr>
          </a:p>
          <a:p>
            <a:pPr algn="just"/>
            <a:endParaRPr lang="es-ES" altLang="en-US" sz="2800">
              <a:latin typeface="Times New Roman" panose="02020603050405020304" charset="0"/>
              <a:cs typeface="Times New Roman" panose="02020603050405020304" charset="0"/>
            </a:endParaRPr>
          </a:p>
          <a:p>
            <a:pPr algn="just"/>
            <a:endParaRPr lang="es-ES" altLang="en-US" sz="2800">
              <a:latin typeface="Times New Roman" panose="02020603050405020304" charset="0"/>
              <a:cs typeface="Times New Roman" panose="02020603050405020304" charset="0"/>
            </a:endParaRPr>
          </a:p>
          <a:p>
            <a:pPr algn="just"/>
            <a:endParaRPr lang="es-ES" altLang="en-US" sz="2800">
              <a:latin typeface="Times New Roman" panose="02020603050405020304" charset="0"/>
              <a:cs typeface="Times New Roman" panose="02020603050405020304" charset="0"/>
            </a:endParaRPr>
          </a:p>
          <a:p>
            <a:pPr algn="just"/>
            <a:r>
              <a:rPr lang="es-ES" altLang="en-US" sz="2800">
                <a:latin typeface="Times New Roman" panose="02020603050405020304" charset="0"/>
                <a:cs typeface="Times New Roman" panose="02020603050405020304" charset="0"/>
              </a:rPr>
              <a:t>Spam is an unwanted, junk, unsolicited bulk mails used to spreading virus, Trojans, malicious code, advertisement or to gain profit on negligible cost.</a:t>
            </a:r>
            <a:endParaRPr lang="es-ES" altLang="en-US" sz="2800">
              <a:latin typeface="Times New Roman" panose="02020603050405020304" charset="0"/>
              <a:cs typeface="Times New Roman" panose="02020603050405020304" charset="0"/>
            </a:endParaRPr>
          </a:p>
          <a:p>
            <a:pPr algn="just"/>
            <a:r>
              <a:rPr lang="es-ES" altLang="en-US" sz="2800">
                <a:latin typeface="Times New Roman" panose="02020603050405020304" charset="0"/>
                <a:cs typeface="Times New Roman" panose="02020603050405020304" charset="0"/>
              </a:rPr>
              <a:t>Ham is legitimate, wanted, solicited mails.</a:t>
            </a:r>
            <a:endParaRPr lang="es-ES" altLang="en-US" sz="2800">
              <a:latin typeface="Times New Roman" panose="02020603050405020304" charset="0"/>
              <a:cs typeface="Times New Roman" panose="02020603050405020304" charset="0"/>
            </a:endParaRPr>
          </a:p>
        </p:txBody>
      </p:sp>
      <p:cxnSp>
        <p:nvCxnSpPr>
          <p:cNvPr id="7" name="Straight Arrow Connector 6"/>
          <p:cNvCxnSpPr>
            <a:stCxn id="4" idx="2"/>
          </p:cNvCxnSpPr>
          <p:nvPr/>
        </p:nvCxnSpPr>
        <p:spPr>
          <a:xfrm flipH="1">
            <a:off x="4321810" y="2868295"/>
            <a:ext cx="675005" cy="57086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4" idx="2"/>
          </p:cNvCxnSpPr>
          <p:nvPr/>
        </p:nvCxnSpPr>
        <p:spPr>
          <a:xfrm>
            <a:off x="4996815" y="2868295"/>
            <a:ext cx="629920" cy="5600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Text Box 8"/>
          <p:cNvSpPr txBox="1"/>
          <p:nvPr/>
        </p:nvSpPr>
        <p:spPr>
          <a:xfrm>
            <a:off x="3610610" y="3503930"/>
            <a:ext cx="1045845" cy="368300"/>
          </a:xfrm>
          <a:prstGeom prst="rect">
            <a:avLst/>
          </a:prstGeom>
          <a:noFill/>
        </p:spPr>
        <p:txBody>
          <a:bodyPr wrap="square" rtlCol="0">
            <a:spAutoFit/>
          </a:bodyPr>
          <a:p>
            <a:pPr algn="ctr"/>
            <a:r>
              <a:rPr lang="es-ES" altLang="en-US">
                <a:latin typeface="Times New Roman" panose="02020603050405020304" charset="0"/>
                <a:cs typeface="Times New Roman" panose="02020603050405020304" charset="0"/>
              </a:rPr>
              <a:t>Spam</a:t>
            </a:r>
            <a:endParaRPr lang="es-ES" altLang="en-US">
              <a:latin typeface="Times New Roman" panose="02020603050405020304" charset="0"/>
              <a:cs typeface="Times New Roman" panose="02020603050405020304" charset="0"/>
            </a:endParaRPr>
          </a:p>
        </p:txBody>
      </p:sp>
      <p:sp>
        <p:nvSpPr>
          <p:cNvPr id="10" name="Text Box 9"/>
          <p:cNvSpPr txBox="1"/>
          <p:nvPr/>
        </p:nvSpPr>
        <p:spPr>
          <a:xfrm>
            <a:off x="5163185" y="3503930"/>
            <a:ext cx="1088390" cy="368300"/>
          </a:xfrm>
          <a:prstGeom prst="rect">
            <a:avLst/>
          </a:prstGeom>
          <a:noFill/>
        </p:spPr>
        <p:txBody>
          <a:bodyPr wrap="square" rtlCol="0">
            <a:spAutoFit/>
          </a:bodyPr>
          <a:p>
            <a:pPr algn="ctr"/>
            <a:r>
              <a:rPr lang="es-ES" altLang="en-US">
                <a:latin typeface="Times New Roman" panose="02020603050405020304" charset="0"/>
                <a:cs typeface="Times New Roman" panose="02020603050405020304" charset="0"/>
              </a:rPr>
              <a:t>Ham</a:t>
            </a:r>
            <a:endParaRPr lang="es-ES" altLang="en-US">
              <a:latin typeface="Times New Roman" panose="02020603050405020304" charset="0"/>
              <a:cs typeface="Times New Roman" panose="02020603050405020304" charset="0"/>
            </a:endParaRPr>
          </a:p>
        </p:txBody>
      </p:sp>
      <p:sp>
        <p:nvSpPr>
          <p:cNvPr id="11" name="Text Box 10"/>
          <p:cNvSpPr txBox="1"/>
          <p:nvPr/>
        </p:nvSpPr>
        <p:spPr>
          <a:xfrm>
            <a:off x="4397375" y="2424430"/>
            <a:ext cx="1229360" cy="368300"/>
          </a:xfrm>
          <a:prstGeom prst="rect">
            <a:avLst/>
          </a:prstGeom>
          <a:noFill/>
        </p:spPr>
        <p:txBody>
          <a:bodyPr wrap="square" rtlCol="0">
            <a:spAutoFit/>
          </a:bodyPr>
          <a:p>
            <a:pPr algn="ctr"/>
            <a:r>
              <a:rPr lang="es-ES" altLang="en-US">
                <a:latin typeface="Times New Roman" panose="02020603050405020304" charset="0"/>
                <a:cs typeface="Times New Roman" panose="02020603050405020304" charset="0"/>
              </a:rPr>
              <a:t>Emails</a:t>
            </a:r>
            <a:endParaRPr lang="es-ES"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30580"/>
          </a:xfrm>
        </p:spPr>
        <p:txBody>
          <a:bodyPr/>
          <a:p>
            <a:pPr algn="ctr"/>
            <a:r>
              <a:rPr lang="es-ES" altLang="en-US"/>
              <a:t>INTRODUCTION contd..</a:t>
            </a:r>
            <a:endParaRPr lang="es-ES" altLang="en-US"/>
          </a:p>
        </p:txBody>
      </p:sp>
      <p:sp>
        <p:nvSpPr>
          <p:cNvPr id="3" name="Content Placeholder 2"/>
          <p:cNvSpPr>
            <a:spLocks noGrp="1"/>
          </p:cNvSpPr>
          <p:nvPr>
            <p:ph idx="1"/>
          </p:nvPr>
        </p:nvSpPr>
        <p:spPr>
          <a:xfrm>
            <a:off x="609600" y="1174750"/>
            <a:ext cx="10972800" cy="5394325"/>
          </a:xfrm>
        </p:spPr>
        <p:txBody>
          <a:bodyPr/>
          <a:p>
            <a:pPr algn="just"/>
            <a:r>
              <a:rPr lang="es-ES" altLang="en-US" sz="2800">
                <a:latin typeface="Times New Roman" panose="02020603050405020304" charset="0"/>
                <a:cs typeface="Times New Roman" panose="02020603050405020304" charset="0"/>
              </a:rPr>
              <a:t>Email spamming is increasing day by day because of effective, fast  and cheap way of exchanging information with each other. User receives</a:t>
            </a:r>
            <a:r>
              <a:rPr lang="es-ES" altLang="en-US" sz="2800"/>
              <a:t> </a:t>
            </a:r>
            <a:endParaRPr lang="es-ES" altLang="en-US" sz="2800"/>
          </a:p>
          <a:p>
            <a:endParaRPr lang="es-ES" altLang="en-US"/>
          </a:p>
          <a:p>
            <a:endParaRPr lang="es-ES" altLang="en-US" sz="2800">
              <a:latin typeface="Times New Roman" panose="02020603050405020304" charset="0"/>
              <a:cs typeface="Times New Roman" panose="02020603050405020304" charset="0"/>
            </a:endParaRPr>
          </a:p>
          <a:p>
            <a:pPr algn="just"/>
            <a:r>
              <a:rPr lang="es-ES" altLang="en-US" sz="2800">
                <a:latin typeface="Times New Roman" panose="02020603050405020304" charset="0"/>
                <a:cs typeface="Times New Roman" panose="02020603050405020304" charset="0"/>
              </a:rPr>
              <a:t>About billions of spam mails are sent per day and the cost of sending is approximately zero.</a:t>
            </a:r>
            <a:endParaRPr lang="es-ES" altLang="en-US" sz="2800">
              <a:latin typeface="Times New Roman" panose="02020603050405020304" charset="0"/>
              <a:cs typeface="Times New Roman" panose="02020603050405020304" charset="0"/>
            </a:endParaRPr>
          </a:p>
          <a:p>
            <a:pPr algn="just"/>
            <a:r>
              <a:rPr lang="es-ES" altLang="en-US" sz="2800">
                <a:latin typeface="Times New Roman" panose="02020603050405020304" charset="0"/>
                <a:cs typeface="Times New Roman" panose="02020603050405020304" charset="0"/>
              </a:rPr>
              <a:t>Spam is major problem that attacks the existence of e-mails. So, it is very important to distinguish ham emails from spam emails, many methods have been proposed for classification of email as spam or ham emails.</a:t>
            </a:r>
            <a:endParaRPr lang="es-ES" altLang="en-US" sz="2800">
              <a:latin typeface="Times New Roman" panose="02020603050405020304" charset="0"/>
              <a:cs typeface="Times New Roman" panose="02020603050405020304" charset="0"/>
            </a:endParaRPr>
          </a:p>
        </p:txBody>
      </p:sp>
      <p:sp>
        <p:nvSpPr>
          <p:cNvPr id="4" name="Text Box 3"/>
          <p:cNvSpPr txBox="1"/>
          <p:nvPr/>
        </p:nvSpPr>
        <p:spPr>
          <a:xfrm>
            <a:off x="3179445" y="2512060"/>
            <a:ext cx="1972945" cy="368300"/>
          </a:xfrm>
          <a:prstGeom prst="rect">
            <a:avLst/>
          </a:prstGeom>
          <a:noFill/>
        </p:spPr>
        <p:txBody>
          <a:bodyPr wrap="square" rtlCol="0">
            <a:spAutoFit/>
          </a:bodyPr>
          <a:p>
            <a:pPr algn="l"/>
            <a:r>
              <a:rPr lang="es-ES" altLang="en-US">
                <a:latin typeface="Times New Roman" panose="02020603050405020304" charset="0"/>
                <a:cs typeface="Times New Roman" panose="02020603050405020304" charset="0"/>
              </a:rPr>
              <a:t>spam mails</a:t>
            </a:r>
            <a:endParaRPr lang="es-ES" altLang="en-US">
              <a:latin typeface="Times New Roman" panose="02020603050405020304" charset="0"/>
              <a:cs typeface="Times New Roman" panose="02020603050405020304" charset="0"/>
            </a:endParaRPr>
          </a:p>
        </p:txBody>
      </p:sp>
      <p:sp>
        <p:nvSpPr>
          <p:cNvPr id="5" name="Text Box 4"/>
          <p:cNvSpPr txBox="1"/>
          <p:nvPr/>
        </p:nvSpPr>
        <p:spPr>
          <a:xfrm>
            <a:off x="5227320" y="2512060"/>
            <a:ext cx="1832610" cy="368300"/>
          </a:xfrm>
          <a:prstGeom prst="rect">
            <a:avLst/>
          </a:prstGeom>
          <a:noFill/>
        </p:spPr>
        <p:txBody>
          <a:bodyPr wrap="square" rtlCol="0">
            <a:spAutoFit/>
          </a:bodyPr>
          <a:p>
            <a:r>
              <a:rPr lang="es-ES" altLang="en-US">
                <a:latin typeface="Times New Roman" panose="02020603050405020304" charset="0"/>
                <a:cs typeface="Times New Roman" panose="02020603050405020304" charset="0"/>
              </a:rPr>
              <a:t>ham mails</a:t>
            </a:r>
            <a:endParaRPr lang="es-ES" altLang="en-US">
              <a:latin typeface="Times New Roman" panose="02020603050405020304" charset="0"/>
              <a:cs typeface="Times New Roman" panose="02020603050405020304" charset="0"/>
            </a:endParaRPr>
          </a:p>
        </p:txBody>
      </p:sp>
      <p:sp>
        <p:nvSpPr>
          <p:cNvPr id="6" name="Text Box 5"/>
          <p:cNvSpPr txBox="1"/>
          <p:nvPr/>
        </p:nvSpPr>
        <p:spPr>
          <a:xfrm>
            <a:off x="4569460" y="2512060"/>
            <a:ext cx="398780" cy="368300"/>
          </a:xfrm>
          <a:prstGeom prst="rect">
            <a:avLst/>
          </a:prstGeom>
          <a:noFill/>
        </p:spPr>
        <p:txBody>
          <a:bodyPr wrap="square" rtlCol="0">
            <a:spAutoFit/>
          </a:bodyPr>
          <a:p>
            <a:r>
              <a:rPr lang="es-ES" altLang="en-US"/>
              <a:t>&gt;</a:t>
            </a:r>
            <a:endParaRPr lang="es-ES" alt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38200"/>
          </a:xfrm>
        </p:spPr>
        <p:txBody>
          <a:bodyPr/>
          <a:p>
            <a:pPr algn="ctr"/>
            <a:r>
              <a:rPr lang="es-ES" altLang="en-US">
                <a:latin typeface="Times New Roman" panose="02020603050405020304" charset="0"/>
                <a:cs typeface="Times New Roman" panose="02020603050405020304" charset="0"/>
              </a:rPr>
              <a:t>OBJECTIVE</a:t>
            </a:r>
            <a:endParaRPr lang="es-E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lnSpc>
                <a:spcPct val="150000"/>
              </a:lnSpc>
            </a:pPr>
            <a:r>
              <a:rPr lang="en-US">
                <a:latin typeface="Times New Roman" panose="02020603050405020304" charset="0"/>
                <a:cs typeface="Times New Roman" panose="02020603050405020304" charset="0"/>
              </a:rPr>
              <a:t>To classify the email into spam and non-spam.</a:t>
            </a:r>
            <a:endParaRPr lang="en-US">
              <a:latin typeface="Times New Roman" panose="02020603050405020304" charset="0"/>
              <a:cs typeface="Times New Roman" panose="02020603050405020304" charset="0"/>
            </a:endParaRPr>
          </a:p>
          <a:p>
            <a:pPr algn="just">
              <a:lnSpc>
                <a:spcPct val="150000"/>
              </a:lnSpc>
            </a:pPr>
            <a:r>
              <a:rPr lang="en-US">
                <a:latin typeface="Times New Roman" panose="02020603050405020304" charset="0"/>
                <a:cs typeface="Times New Roman" panose="02020603050405020304" charset="0"/>
              </a:rPr>
              <a:t>To evaluate the performance of Naïve Bayes algorithm for e-mail spam filtering on the chosen datasets.</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86765"/>
          </a:xfrm>
        </p:spPr>
        <p:txBody>
          <a:bodyPr/>
          <a:p>
            <a:pPr algn="ctr"/>
            <a:r>
              <a:rPr lang="es-ES" altLang="en-US">
                <a:latin typeface="Times New Roman" panose="02020603050405020304" charset="0"/>
                <a:cs typeface="Times New Roman" panose="02020603050405020304" charset="0"/>
              </a:rPr>
              <a:t>LITERATURE RIVIEW</a:t>
            </a:r>
            <a:endParaRPr lang="es-ES"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5448300"/>
          </a:xfrm>
        </p:spPr>
        <p:txBody>
          <a:bodyPr/>
          <a:p>
            <a:pPr algn="just"/>
            <a:r>
              <a:rPr lang="en-US" sz="2800">
                <a:latin typeface="Times New Roman" panose="02020603050405020304" charset="0"/>
                <a:cs typeface="Times New Roman" panose="02020603050405020304" charset="0"/>
              </a:rPr>
              <a:t>Blanzieri and Bryl describe a list of learning-based email spam filtering approaches. In this paper, they addressed the spam problems and provided a review of learning-based spam filtering.</a:t>
            </a:r>
            <a:r>
              <a:rPr lang="es-ES" altLang="en-US" sz="2800">
                <a:latin typeface="Times New Roman" panose="02020603050405020304" charset="0"/>
                <a:cs typeface="Times New Roman" panose="02020603050405020304" charset="0"/>
              </a:rPr>
              <a:t> They explain various features of spam emails. </a:t>
            </a:r>
            <a:endParaRPr lang="es-ES" alt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Saleh et al. present a survey on intelligent spam email detection. They discuss various security risks of email, especially spam emails, the scope of spam analysis, and different machine learning and nonmachine learning techniques for spam detection and filtering. </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Bhuiyan et al. present a review of current email spam filtering approaches. They summarize multiple spam filtering approaches and sum up the accuracy on various parameters of different proposed systems by analyzing numerous processes. </a:t>
            </a:r>
            <a:endParaRPr lang="en-US" sz="2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609600" y="190500"/>
            <a:ext cx="10972800" cy="852170"/>
          </a:xfrm>
        </p:spPr>
        <p:txBody>
          <a:bodyPr/>
          <a:p>
            <a:pPr algn="ctr"/>
            <a:r>
              <a:rPr lang="es-ES" altLang="en-US">
                <a:latin typeface="Times New Roman" panose="02020603050405020304" charset="0"/>
                <a:cs typeface="Times New Roman" panose="02020603050405020304" charset="0"/>
              </a:rPr>
              <a:t>METHODOLOGY</a:t>
            </a:r>
            <a:endParaRPr lang="es-ES" altLang="en-US">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3102610" y="1043305"/>
            <a:ext cx="6212205" cy="5267960"/>
          </a:xfrm>
          <a:prstGeom prst="rect">
            <a:avLst/>
          </a:prstGeom>
        </p:spPr>
      </p:pic>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62965"/>
          </a:xfrm>
        </p:spPr>
        <p:txBody>
          <a:bodyPr/>
          <a:p>
            <a:pPr algn="ctr"/>
            <a:r>
              <a:rPr lang="es-ES" altLang="en-US"/>
              <a:t>METHODOLOGY contd...</a:t>
            </a:r>
            <a:endParaRPr lang="es-ES" altLang="en-US"/>
          </a:p>
        </p:txBody>
      </p:sp>
      <p:sp>
        <p:nvSpPr>
          <p:cNvPr id="3" name="Content Placeholder 2"/>
          <p:cNvSpPr>
            <a:spLocks noGrp="1"/>
          </p:cNvSpPr>
          <p:nvPr>
            <p:ph idx="1"/>
          </p:nvPr>
        </p:nvSpPr>
        <p:spPr/>
        <p:txBody>
          <a:bodyPr/>
          <a:p>
            <a:pPr algn="just"/>
            <a:r>
              <a:rPr lang="es-ES" altLang="en-US" sz="2800">
                <a:latin typeface="Times New Roman" panose="02020603050405020304" charset="0"/>
                <a:cs typeface="Times New Roman" panose="02020603050405020304" charset="0"/>
              </a:rPr>
              <a:t>W</a:t>
            </a:r>
            <a:r>
              <a:rPr lang="en-US" sz="2800">
                <a:latin typeface="Times New Roman" panose="02020603050405020304" charset="0"/>
                <a:cs typeface="Times New Roman" panose="02020603050405020304" charset="0"/>
              </a:rPr>
              <a:t>e have taken the collection of mail messages</a:t>
            </a:r>
            <a:r>
              <a:rPr lang="es-ES" altLang="en-US" sz="2800">
                <a:latin typeface="Times New Roman" panose="02020603050405020304" charset="0"/>
                <a:cs typeface="Times New Roman" panose="02020603050405020304" charset="0"/>
              </a:rPr>
              <a:t> for dataset</a:t>
            </a:r>
            <a:r>
              <a:rPr lang="en-US" sz="2800">
                <a:latin typeface="Times New Roman" panose="02020603050405020304" charset="0"/>
                <a:cs typeface="Times New Roman" panose="02020603050405020304" charset="0"/>
              </a:rPr>
              <a:t>. It is free and can be downloaded from the Kaggle. </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Pre-processing of e-mails in next step of training filter, some words like conjunction words, articles are removed from email body because those words are not useful in classification.</a:t>
            </a:r>
            <a:endParaRPr lang="en-US" sz="2800">
              <a:latin typeface="Times New Roman" panose="02020603050405020304" charset="0"/>
              <a:cs typeface="Times New Roman" panose="02020603050405020304" charset="0"/>
            </a:endParaRPr>
          </a:p>
          <a:p>
            <a:pPr algn="just"/>
            <a:r>
              <a:rPr lang="es-ES" altLang="en-US" sz="2800">
                <a:latin typeface="Times New Roman" panose="02020603050405020304" charset="0"/>
                <a:cs typeface="Times New Roman" panose="02020603050405020304" charset="0"/>
              </a:rPr>
              <a:t>W</a:t>
            </a:r>
            <a:r>
              <a:rPr lang="en-US" sz="2800">
                <a:latin typeface="Times New Roman" panose="02020603050405020304" charset="0"/>
                <a:cs typeface="Times New Roman" panose="02020603050405020304" charset="0"/>
              </a:rPr>
              <a:t>e use TfidfVectorizer model from sklearn library t</a:t>
            </a:r>
            <a:r>
              <a:rPr lang="es-ES" altLang="en-US" sz="2800">
                <a:latin typeface="Times New Roman" panose="02020603050405020304" charset="0"/>
                <a:cs typeface="Times New Roman" panose="02020603050405020304" charset="0"/>
              </a:rPr>
              <a:t>hat</a:t>
            </a:r>
            <a:r>
              <a:rPr lang="en-US" sz="2800">
                <a:latin typeface="Times New Roman" panose="02020603050405020304" charset="0"/>
                <a:cs typeface="Times New Roman" panose="02020603050405020304" charset="0"/>
              </a:rPr>
              <a:t> can quantify the importance or relevance of string representations (words, phrases, lemmas, etc)  in a document amongst a collection of documents</a:t>
            </a:r>
            <a:r>
              <a:rPr lang="es-ES" altLang="en-US" sz="2800">
                <a:latin typeface="Times New Roman" panose="02020603050405020304" charset="0"/>
                <a:cs typeface="Times New Roman" panose="02020603050405020304" charset="0"/>
              </a:rPr>
              <a:t>.</a:t>
            </a:r>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Naïve Bayes technique used Bayes theorem to determine that probabilities spam e-mail</a:t>
            </a:r>
            <a:r>
              <a:rPr lang="es-ES" altLang="en-US" sz="2800">
                <a:latin typeface="Times New Roman" panose="02020603050405020304" charset="0"/>
                <a:cs typeface="Times New Roman" panose="02020603050405020304" charset="0"/>
              </a:rPr>
              <a:t>.</a:t>
            </a:r>
            <a:endParaRPr lang="es-ES" altLang="en-US" sz="28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2455" y="295275"/>
            <a:ext cx="11074400" cy="705485"/>
          </a:xfrm>
        </p:spPr>
        <p:txBody>
          <a:bodyPr/>
          <a:p>
            <a:pPr algn="ctr"/>
            <a:r>
              <a:rPr lang="en-US" sz="3600">
                <a:latin typeface="Times New Roman" panose="02020603050405020304" charset="0"/>
                <a:cs typeface="Times New Roman" panose="02020603050405020304" charset="0"/>
                <a:sym typeface="+mn-ea"/>
              </a:rPr>
              <a:t>Naïve Bayes</a:t>
            </a:r>
            <a:r>
              <a:rPr lang="es-ES" altLang="en-US" sz="3600">
                <a:latin typeface="Times New Roman" panose="02020603050405020304" charset="0"/>
                <a:cs typeface="Times New Roman" panose="02020603050405020304" charset="0"/>
                <a:sym typeface="+mn-ea"/>
              </a:rPr>
              <a:t> Classifier</a:t>
            </a:r>
            <a:endParaRPr lang="es-ES" altLang="en-US" sz="3600">
              <a:latin typeface="Times New Roman" panose="02020603050405020304" charset="0"/>
              <a:cs typeface="Times New Roman" panose="02020603050405020304" charset="0"/>
              <a:sym typeface="+mn-ea"/>
            </a:endParaRPr>
          </a:p>
        </p:txBody>
      </p:sp>
      <p:pic>
        <p:nvPicPr>
          <p:cNvPr id="7" name="Content Placeholder 6"/>
          <p:cNvPicPr>
            <a:picLocks noChangeAspect="1"/>
          </p:cNvPicPr>
          <p:nvPr>
            <p:ph idx="1"/>
          </p:nvPr>
        </p:nvPicPr>
        <p:blipFill>
          <a:blip r:embed="rId1"/>
          <a:stretch>
            <a:fillRect/>
          </a:stretch>
        </p:blipFill>
        <p:spPr>
          <a:xfrm>
            <a:off x="4648200" y="1608455"/>
            <a:ext cx="2895600" cy="742950"/>
          </a:xfrm>
          <a:prstGeom prst="rect">
            <a:avLst/>
          </a:prstGeom>
        </p:spPr>
      </p:pic>
      <p:sp>
        <p:nvSpPr>
          <p:cNvPr id="13" name="Text Placeholder 12"/>
          <p:cNvSpPr>
            <a:spLocks noGrp="1"/>
          </p:cNvSpPr>
          <p:nvPr>
            <p:ph type="body" sz="half" idx="2"/>
          </p:nvPr>
        </p:nvSpPr>
        <p:spPr>
          <a:xfrm>
            <a:off x="840105" y="2769235"/>
            <a:ext cx="10825480" cy="3811270"/>
          </a:xfrm>
        </p:spPr>
        <p:txBody>
          <a:bodyPr/>
          <a:p>
            <a:pPr marL="457200" indent="-457200" algn="just">
              <a:buFont typeface="Arial" panose="020B0604020202020204" pitchFamily="34" charset="0"/>
              <a:buChar char="•"/>
            </a:pPr>
            <a:r>
              <a:rPr lang="en-US" sz="3200">
                <a:latin typeface="Times New Roman" panose="02020603050405020304" charset="0"/>
                <a:cs typeface="Times New Roman" panose="02020603050405020304" charset="0"/>
              </a:rPr>
              <a:t>P(A|B) is a conditional probability; the likelihood of event A occurring given that B is true.</a:t>
            </a:r>
            <a:endParaRPr lang="en-US" sz="320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lang="en-US" sz="3200">
                <a:latin typeface="Times New Roman" panose="02020603050405020304" charset="0"/>
                <a:cs typeface="Times New Roman" panose="02020603050405020304" charset="0"/>
              </a:rPr>
              <a:t>P(B|A) is also a conditional probability; the likelihood of event B occurring given that A is true.</a:t>
            </a:r>
            <a:endParaRPr lang="en-US" sz="320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lang="en-US" sz="3200">
                <a:latin typeface="Times New Roman" panose="02020603050405020304" charset="0"/>
                <a:cs typeface="Times New Roman" panose="02020603050405020304" charset="0"/>
              </a:rPr>
              <a:t>P(A) and P(B) are the probabilities of observing A and B independently of each other</a:t>
            </a:r>
            <a:r>
              <a:rPr lang="es-ES" altLang="en-US" sz="3200">
                <a:latin typeface="Times New Roman" panose="02020603050405020304" charset="0"/>
                <a:cs typeface="Times New Roman" panose="02020603050405020304" charset="0"/>
              </a:rPr>
              <a:t>.</a:t>
            </a:r>
            <a:endParaRPr lang="es-ES" altLang="en-US" sz="3200">
              <a:latin typeface="Times New Roman" panose="02020603050405020304" charset="0"/>
              <a:cs typeface="Times New Roman" panose="02020603050405020304" charset="0"/>
            </a:endParaRPr>
          </a:p>
        </p:txBody>
      </p:sp>
      <p:sp>
        <p:nvSpPr>
          <p:cNvPr id="9" name="Title 1"/>
          <p:cNvSpPr>
            <a:spLocks noGrp="1"/>
          </p:cNvSpPr>
          <p:nvPr/>
        </p:nvSpPr>
        <p:spPr>
          <a:xfrm>
            <a:off x="693420" y="2664460"/>
            <a:ext cx="10972800" cy="391541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marL="571500" indent="-571500" algn="just">
              <a:buFont typeface="Arial" panose="020B0604020202020204" pitchFamily="34" charset="0"/>
              <a:buChar char="•"/>
            </a:pPr>
            <a:endParaRPr lang="es-ES" altLang="en-US">
              <a:latin typeface="Times New Roman" panose="02020603050405020304" charset="0"/>
              <a:cs typeface="Times New Roman" panose="02020603050405020304" charset="0"/>
              <a:sym typeface="+mn-ea"/>
            </a:endParaRPr>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5879</Words>
  <Application>WPS Presentation</Application>
  <PresentationFormat>Widescreen</PresentationFormat>
  <Paragraphs>246</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Cambria Math</vt:lpstr>
      <vt:lpstr>Wingdings</vt:lpstr>
      <vt:lpstr>Microsoft YaHei</vt:lpstr>
      <vt:lpstr>Arial Unicode MS</vt:lpstr>
      <vt:lpstr>Calibri</vt:lpstr>
      <vt:lpstr>Blue Waves</vt:lpstr>
      <vt:lpstr>Seminar Presentation on the topic  “Spam Detection using Naïve Bayes Classifier”</vt:lpstr>
      <vt:lpstr>CONTENT</vt:lpstr>
      <vt:lpstr>INTRODUCTION</vt:lpstr>
      <vt:lpstr>INTRODUCTION contd..</vt:lpstr>
      <vt:lpstr>OBJECTIVE</vt:lpstr>
      <vt:lpstr>LITERATURE RIVIEW</vt:lpstr>
      <vt:lpstr>METHODOLOGY</vt:lpstr>
      <vt:lpstr>METHODOLOGY contd...</vt:lpstr>
      <vt:lpstr>Naïve Bayes Classifier</vt:lpstr>
      <vt:lpstr>How Naïve Bayes Classifier works for Spam detection?</vt:lpstr>
      <vt:lpstr>IMPLEMENTATION</vt:lpstr>
      <vt:lpstr>RESULT AND ANALYSIS</vt:lpstr>
      <vt:lpstr>RESULT AND ANALYSIS contd..</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Presentation on the topic  “Spam Detection using Naive Bayes Classifier”</dc:title>
  <dc:creator/>
  <cp:lastModifiedBy>hp</cp:lastModifiedBy>
  <cp:revision>40</cp:revision>
  <dcterms:created xsi:type="dcterms:W3CDTF">2022-06-10T18:03:00Z</dcterms:created>
  <dcterms:modified xsi:type="dcterms:W3CDTF">2022-06-15T10:02:17Z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A6A1767FE4C14E8DA4223AD7C1C8C425</vt:lpwstr>
  </property>
  <property fmtid="{D5CDD505-2E9C-101B-9397-08002B2CF9AE}" pid="3" name="KSOProductBuildVer">
    <vt:lpwstr>1033-11.2.0.11156</vt:lpwstr>
  </property>
</Properties>
</file>