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Playfair Displ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PlayfairDisplay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83aa9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83aa9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f3a8c9a2a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f3a8c9a2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f3a8c9a2a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f3a8c9a2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04591896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04591896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83aa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83aa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83aa9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83aa9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f3a8c9a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f3a8c9a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f3a8c9a2a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f3a8c9a2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f3a8c9a2a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f3a8c9a2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3a8c9a2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f3a8c9a2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f3a8c9a2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f3a8c9a2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f3a8c9a2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f3a8c9a2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09550" y="969725"/>
            <a:ext cx="8124900" cy="24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Two sample t-test, z-test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506850" y="3587950"/>
            <a:ext cx="3127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Prepared By: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Utsav Baral (Roll no. : 10)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>
            <a:off x="126750" y="0"/>
            <a:ext cx="88905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Eg: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Intelligence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test of two groups of boys and girls gave the following results: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Girls (A): Mean 75, S.D. 15 and Sample size 150</a:t>
            </a:r>
            <a:br>
              <a:rPr lang="en" sz="1300"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latin typeface="Roboto"/>
                <a:ea typeface="Roboto"/>
                <a:cs typeface="Roboto"/>
                <a:sym typeface="Roboto"/>
              </a:rPr>
              <a:t>Boys (B): Mean 70, S.D. 20 and Sample size 250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Define Null and Alternate Hypothesis</a:t>
            </a:r>
            <a:br>
              <a:rPr lang="en" sz="1300"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latin typeface="Roboto"/>
                <a:ea typeface="Roboto"/>
                <a:cs typeface="Roboto"/>
                <a:sym typeface="Roboto"/>
              </a:rPr>
              <a:t>Null (H</a:t>
            </a:r>
            <a:r>
              <a:rPr baseline="-25000" lang="en" sz="1300"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) : 𝝻</a:t>
            </a:r>
            <a:r>
              <a:rPr baseline="-25000" lang="en" sz="13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= 𝝻</a:t>
            </a:r>
            <a:r>
              <a:rPr baseline="-25000" lang="en" sz="1300">
                <a:latin typeface="Roboto"/>
                <a:ea typeface="Roboto"/>
                <a:cs typeface="Roboto"/>
                <a:sym typeface="Roboto"/>
              </a:rPr>
              <a:t>B</a:t>
            </a:r>
            <a:br>
              <a:rPr lang="en" sz="1300"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latin typeface="Roboto"/>
                <a:ea typeface="Roboto"/>
                <a:cs typeface="Roboto"/>
                <a:sym typeface="Roboto"/>
              </a:rPr>
              <a:t>Alternate (H</a:t>
            </a:r>
            <a:r>
              <a:rPr baseline="-25000" lang="en" sz="13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) : 𝝻</a:t>
            </a:r>
            <a:r>
              <a:rPr baseline="-25000" lang="en" sz="13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≠ 𝝻</a:t>
            </a:r>
            <a:r>
              <a:rPr baseline="-25000" lang="en" sz="1300">
                <a:latin typeface="Roboto"/>
                <a:ea typeface="Roboto"/>
                <a:cs typeface="Roboto"/>
                <a:sym typeface="Roboto"/>
              </a:rPr>
              <a:t>B</a:t>
            </a:r>
            <a:br>
              <a:rPr lang="en" sz="1300">
                <a:latin typeface="Roboto"/>
                <a:ea typeface="Roboto"/>
                <a:cs typeface="Roboto"/>
                <a:sym typeface="Roboto"/>
              </a:rPr>
            </a:b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State alpha (ɑ) : Level of significance</a:t>
            </a:r>
            <a:br>
              <a:rPr lang="en" sz="1300"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latin typeface="Roboto"/>
                <a:ea typeface="Roboto"/>
                <a:cs typeface="Roboto"/>
                <a:sym typeface="Roboto"/>
              </a:rPr>
              <a:t>Ɑ = 0.05</a:t>
            </a:r>
            <a:br>
              <a:rPr lang="en" sz="1300">
                <a:latin typeface="Roboto"/>
                <a:ea typeface="Roboto"/>
                <a:cs typeface="Roboto"/>
                <a:sym typeface="Roboto"/>
              </a:rPr>
            </a:b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Calculate z statistics (z)</a:t>
            </a:r>
            <a:br>
              <a:rPr lang="en" sz="1300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𝛔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X̅1 - X̅2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= √((15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/150) + (20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/250)) = 1.761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z = (75-70) / 1.761 = 2.84</a:t>
            </a:r>
            <a:br>
              <a:rPr lang="en" sz="1300">
                <a:latin typeface="Roboto"/>
                <a:ea typeface="Roboto"/>
                <a:cs typeface="Roboto"/>
                <a:sym typeface="Roboto"/>
              </a:rPr>
            </a:b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Calculate critical value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(z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ɑ) using z-table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ɑ = 0.05</a:t>
            </a:r>
            <a:br>
              <a:rPr lang="en" sz="1300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Z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ɑ = 1.96 at ɑ = 0.05 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Stating result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Critical value of Z at 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Ɑ = 0.05 is 1.96 so,</a:t>
            </a:r>
            <a:br>
              <a:rPr lang="en" sz="1300"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latin typeface="Roboto"/>
                <a:ea typeface="Roboto"/>
                <a:cs typeface="Roboto"/>
                <a:sym typeface="Roboto"/>
              </a:rPr>
              <a:t>If calculated (z) is &gt;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1.96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or &lt; -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1.96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then we reject the null hypothesis.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Since, z =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2.84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it is greater than tabulated critical value so we reject null hypothesis i.e. there’s significant difference between the intelligence between two groups.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126750" y="0"/>
            <a:ext cx="889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650" y="0"/>
            <a:ext cx="57793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Queries?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sample t-test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two-sample t-test (also known as independent samples t-test) is a method used to test whether the unknown population means of two groups are equal or not.</a:t>
            </a:r>
            <a:b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You can use the test when your data values are independent, are randomly sampled from two normal populations and the two independent groups have equal variances.</a:t>
            </a:r>
            <a:b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Sample must me taken from two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different populations.</a:t>
            </a:r>
            <a:b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Sample size must be less than 30, If sample size is more than 30 then we use z-test.</a:t>
            </a:r>
            <a:b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731300" y="261150"/>
            <a:ext cx="4272600" cy="43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Let there be two populations and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samples be sample 1 and sample 2 with sample size n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and n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respectively.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Let mean of population 1 be 𝝻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1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and mean of population 2 be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𝝻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Let mean of sample 1 be X̅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and mean of sample 2 be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X̅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Now here we get extra assumption that is variance of population 1 (𝛔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aseline="30000" lang="en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) and population 2 (𝛔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) must be equal. I.e. (𝛔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aseline="30000" lang="en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) = (𝛔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) = 𝛔</a:t>
            </a:r>
            <a:r>
              <a:rPr baseline="30000" lang="en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When we talk about two independent samples, the standard deviation of population is unknown but we say both are equal for practical purpose.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50" y="553075"/>
            <a:ext cx="4372400" cy="40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731300" y="261150"/>
            <a:ext cx="4272600" cy="43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When we take samples from two different populations and we want to find the average difference of those samples then we use t-test.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Sample size might differ from samples taken from both populations.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For eg: Sample 1 = Teacher’s height, Sample 2 = Student’s height. It’s not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compulsory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that n1 = n2. So now we must find out if Teacher’s height is less or more than Student’s height.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So for null hypothesis we assume that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𝝻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𝝻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. And for alternate hypothesis, we assume that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𝝻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≠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𝝻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Now we calculate test statistics (t) and compare it with tabulated (t) under certain degree of freedom and certain level of significance.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If calculated (t) lies between lowest tabulated (t) and highest tabulated (t) then we accept the null hypothesis.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17900" y="109050"/>
            <a:ext cx="39966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Null Hypothesis (H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 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𝝻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= 𝝻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Alternate Hypothesis (H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 = 𝝻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≠ 𝝻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Test statistics (t) = (X̅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 X̅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 / 𝛔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X̅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Where, 𝛔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X̅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= Standard error of mean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Standard error of mean is applied if variance or Standard deviation of both population is equal.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𝛔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X̅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= s √ (1/n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+ 1/n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Or, t = ((X̅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 X̅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 / s) x √ ((n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 / (n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+n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where s = Combined standard deviation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s=√((∑(x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 x̅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+ ∑(x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 x̅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) / 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+n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-2)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 = [n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[𝛔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+(X̅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 X̅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] + 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[𝛔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+(X̅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 X̅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]] / (n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+n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where , X̅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= (n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X̅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+ 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X̅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 / (n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+n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Degree of freedom = 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+n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26750" y="0"/>
            <a:ext cx="88905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Eg: A Statistics teacher wants to compare his two classes if they performed any differently on the tests he gave that semester. Class A had 25 students with average score of 70, standard deviation 15. Class B had 20 students with an average score of 74, standard deviation 25. Using alpha 0.05, did these two classes performed differently on the tests?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Define Null and Alternate Hypothesis</a:t>
            </a:r>
            <a:br>
              <a:rPr lang="en" sz="1300"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latin typeface="Roboto"/>
                <a:ea typeface="Roboto"/>
                <a:cs typeface="Roboto"/>
                <a:sym typeface="Roboto"/>
              </a:rPr>
              <a:t>Null (H</a:t>
            </a:r>
            <a:r>
              <a:rPr baseline="-25000" lang="en" sz="1300"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) :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𝝻</a:t>
            </a:r>
            <a:r>
              <a:rPr baseline="-25000" lang="en" sz="13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 = 𝝻</a:t>
            </a:r>
            <a:r>
              <a:rPr baseline="-25000" lang="en" sz="1300">
                <a:latin typeface="Roboto"/>
                <a:ea typeface="Roboto"/>
                <a:cs typeface="Roboto"/>
                <a:sym typeface="Roboto"/>
              </a:rPr>
              <a:t>B</a:t>
            </a:r>
            <a:br>
              <a:rPr lang="en" sz="1300"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latin typeface="Roboto"/>
                <a:ea typeface="Roboto"/>
                <a:cs typeface="Roboto"/>
                <a:sym typeface="Roboto"/>
              </a:rPr>
              <a:t>Alternate (H</a:t>
            </a:r>
            <a:r>
              <a:rPr baseline="-25000" lang="en" sz="13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) : 𝝻</a:t>
            </a:r>
            <a:r>
              <a:rPr baseline="-25000" lang="en" sz="1300"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≠ 𝝻</a:t>
            </a:r>
            <a:r>
              <a:rPr baseline="-25000" lang="en" sz="1300">
                <a:latin typeface="Roboto"/>
                <a:ea typeface="Roboto"/>
                <a:cs typeface="Roboto"/>
                <a:sym typeface="Roboto"/>
              </a:rPr>
              <a:t>B</a:t>
            </a:r>
            <a:br>
              <a:rPr lang="en" sz="1300">
                <a:latin typeface="Roboto"/>
                <a:ea typeface="Roboto"/>
                <a:cs typeface="Roboto"/>
                <a:sym typeface="Roboto"/>
              </a:rPr>
            </a:b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State alpha (ɑ) : Level of significance</a:t>
            </a:r>
            <a:br>
              <a:rPr lang="en" sz="1300"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latin typeface="Roboto"/>
                <a:ea typeface="Roboto"/>
                <a:cs typeface="Roboto"/>
                <a:sym typeface="Roboto"/>
              </a:rPr>
              <a:t>Ɑ = 0.05</a:t>
            </a:r>
            <a:br>
              <a:rPr lang="en" sz="1300">
                <a:latin typeface="Roboto"/>
                <a:ea typeface="Roboto"/>
                <a:cs typeface="Roboto"/>
                <a:sym typeface="Roboto"/>
              </a:rPr>
            </a:b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Calculate degree of freedom</a:t>
            </a:r>
            <a:br>
              <a:rPr lang="en" sz="1300"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latin typeface="Roboto"/>
                <a:ea typeface="Roboto"/>
                <a:cs typeface="Roboto"/>
                <a:sym typeface="Roboto"/>
              </a:rPr>
              <a:t>df = n</a:t>
            </a:r>
            <a:r>
              <a:rPr baseline="-25000" lang="en" sz="13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+n</a:t>
            </a:r>
            <a:r>
              <a:rPr baseline="-25000" lang="en" sz="13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-2 = 25+20-2 = 43</a:t>
            </a:r>
            <a:br>
              <a:rPr lang="en" sz="1300">
                <a:latin typeface="Roboto"/>
                <a:ea typeface="Roboto"/>
                <a:cs typeface="Roboto"/>
                <a:sym typeface="Roboto"/>
              </a:rPr>
            </a:b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Roboto"/>
              <a:buAutoNum type="arabicPeriod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Calculate test statistics (t)</a:t>
            </a:r>
            <a:br>
              <a:rPr lang="en" sz="1300"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latin typeface="Roboto"/>
                <a:ea typeface="Roboto"/>
                <a:cs typeface="Roboto"/>
                <a:sym typeface="Roboto"/>
              </a:rPr>
              <a:t>t =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((X̅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 X̅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 / s) x √ ((n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 / (n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+n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))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or, t = ((70 - 74) / 401.74) x √((25x20) / (25+20))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or t = -0.67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Stating result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latin typeface="Roboto"/>
                <a:ea typeface="Roboto"/>
                <a:cs typeface="Roboto"/>
                <a:sym typeface="Roboto"/>
              </a:rPr>
              <a:t>Tabulated value at degree of freedom 43 and 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Ɑ = 0.05 is 2.0167 so,</a:t>
            </a:r>
            <a:br>
              <a:rPr lang="en" sz="1300">
                <a:latin typeface="Roboto"/>
                <a:ea typeface="Roboto"/>
                <a:cs typeface="Roboto"/>
                <a:sym typeface="Roboto"/>
              </a:rPr>
            </a:br>
            <a:r>
              <a:rPr lang="en" sz="1300">
                <a:latin typeface="Roboto"/>
                <a:ea typeface="Roboto"/>
                <a:cs typeface="Roboto"/>
                <a:sym typeface="Roboto"/>
              </a:rPr>
              <a:t>If calculated (t) is &gt; 2.0167 or &lt; -2.0167 then we reject the null hypothesis.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Since, t = -0.67 it falls between 2.0167 and -2.0167 so we accept null hypothesis i.e. there’s no significant difference between the test performance of class A and B.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126750" y="0"/>
            <a:ext cx="889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391350"/>
            <a:ext cx="8520600" cy="11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Z‐tests for differences between two populations means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612300"/>
            <a:ext cx="8520600" cy="29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statistical test to determine whether two population means are different when the variances are known and the sample size is larg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e.</a:t>
            </a:r>
            <a:b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Sample must me taken from two different populations.</a:t>
            </a:r>
            <a:b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Sample size must be greater than or equal to 30 , If sample size is less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than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30 then we use t-test.</a:t>
            </a:r>
            <a:b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2" type="body"/>
          </p:nvPr>
        </p:nvSpPr>
        <p:spPr>
          <a:xfrm>
            <a:off x="4731300" y="261150"/>
            <a:ext cx="4272600" cy="43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Let there be two populations and their samples be sample 1 and sample 2 with sample size n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and n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respectively.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Let mean of population 1 be 𝝻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1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and mean of population 2 be 𝝻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Let mean of sample 1 be X̅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and mean of sample 2 be X̅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Now here we know the variance of population 1 (𝛔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aseline="30000" lang="en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) and population 2 (𝛔</a:t>
            </a:r>
            <a:r>
              <a:rPr baseline="-25000" lang="en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" sz="14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).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50" y="553075"/>
            <a:ext cx="4372400" cy="40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731300" y="261150"/>
            <a:ext cx="4272600" cy="43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Sample size might differ from samples taken from both populations.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So for null hypothesis we assume that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𝝻</a:t>
            </a:r>
            <a:r>
              <a:rPr baseline="-25000" lang="en" sz="13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=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𝝻</a:t>
            </a:r>
            <a:r>
              <a:rPr baseline="-25000" lang="en" sz="13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. And for alternate hypothesis, we assume that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𝝻</a:t>
            </a:r>
            <a:r>
              <a:rPr baseline="-25000" lang="en" sz="13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≠ 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𝝻</a:t>
            </a:r>
            <a:r>
              <a:rPr baseline="-25000" lang="en" sz="13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Now we calculate z statistics (z) and compare it with tabulated (z) under certain critical value of z and certain level of significance.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If calculated (z) lies between lowest tabulated (z) and highest tabulated (z) then we accept the null hypothesis.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261150" y="1468950"/>
            <a:ext cx="39966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Null Hypothesis (H</a:t>
            </a:r>
            <a:r>
              <a:rPr baseline="-25000" lang="en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 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𝝻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= 𝝻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Alternate Hypothesis (H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 = 𝝻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≠ 𝝻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z statistics (z) = (X̅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- X̅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 / 𝛔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X̅1 - 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X̅2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Where,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𝛔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X̅1 - X̅2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= Standard error of difference of mean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𝛔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X̅1 - X̅2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= √((𝛔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/n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 + (𝛔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/n</a:t>
            </a:r>
            <a:r>
              <a:rPr baseline="-25000" lang="en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))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Critical value (z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ɑ) : tabulated value of z at ɑ level of significance.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