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59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8871C8-F5CB-3444-966A-4BCF4A412A74}" v="747" dt="2022-03-28T07:54:18.7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9"/>
    <p:restoredTop sz="94662"/>
  </p:normalViewPr>
  <p:slideViewPr>
    <p:cSldViewPr snapToGrid="0" snapToObjects="1">
      <p:cViewPr varScale="1">
        <p:scale>
          <a:sx n="99" d="100"/>
          <a:sy n="99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E68AB7-0F63-4717-BCE2-C28D6558D63C}" type="doc">
      <dgm:prSet loTypeId="urn:microsoft.com/office/officeart/2005/8/layout/arrow1" loCatId="relationship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CD49EA-62B7-4C80-8BA2-88E1EA4AE3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Introduction</a:t>
          </a:r>
        </a:p>
      </dgm:t>
    </dgm:pt>
    <dgm:pt modelId="{AAC8C871-8AC7-4D32-BC17-BBDBA56CB260}" type="parTrans" cxnId="{B49BB118-300E-47BF-B68B-E9D9C4CDF7AB}">
      <dgm:prSet/>
      <dgm:spPr/>
      <dgm:t>
        <a:bodyPr/>
        <a:lstStyle/>
        <a:p>
          <a:endParaRPr lang="en-US"/>
        </a:p>
      </dgm:t>
    </dgm:pt>
    <dgm:pt modelId="{8EA210D9-6A1F-4AA1-A7C7-BA8C8AE2DC0A}" type="sibTrans" cxnId="{B49BB118-300E-47BF-B68B-E9D9C4CDF7AB}">
      <dgm:prSet/>
      <dgm:spPr/>
      <dgm:t>
        <a:bodyPr/>
        <a:lstStyle/>
        <a:p>
          <a:endParaRPr lang="en-US"/>
        </a:p>
      </dgm:t>
    </dgm:pt>
    <dgm:pt modelId="{B8386EC8-B420-410D-950E-4B9D338DFB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Formula</a:t>
          </a:r>
        </a:p>
      </dgm:t>
    </dgm:pt>
    <dgm:pt modelId="{7299F0F9-654C-4307-BD39-979A8CB539BA}" type="parTrans" cxnId="{820C7E38-3318-4420-B5E9-A6CB6573EB5D}">
      <dgm:prSet/>
      <dgm:spPr/>
      <dgm:t>
        <a:bodyPr/>
        <a:lstStyle/>
        <a:p>
          <a:endParaRPr lang="en-US"/>
        </a:p>
      </dgm:t>
    </dgm:pt>
    <dgm:pt modelId="{6546374C-2F12-48AF-A22C-3F526394407B}" type="sibTrans" cxnId="{820C7E38-3318-4420-B5E9-A6CB6573EB5D}">
      <dgm:prSet/>
      <dgm:spPr/>
      <dgm:t>
        <a:bodyPr/>
        <a:lstStyle/>
        <a:p>
          <a:endParaRPr lang="en-US"/>
        </a:p>
      </dgm:t>
    </dgm:pt>
    <dgm:pt modelId="{57E4E151-AEB7-4C9D-9C78-B35F69C00C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 </a:t>
          </a:r>
        </a:p>
      </dgm:t>
    </dgm:pt>
    <dgm:pt modelId="{FD8C5263-4DAD-49CE-9F0F-664F087F6646}" type="parTrans" cxnId="{CDA3E02B-7307-4B89-A4D2-4141CEDEEA6B}">
      <dgm:prSet/>
      <dgm:spPr/>
      <dgm:t>
        <a:bodyPr/>
        <a:lstStyle/>
        <a:p>
          <a:endParaRPr lang="en-US"/>
        </a:p>
      </dgm:t>
    </dgm:pt>
    <dgm:pt modelId="{AB89C71F-DADD-4639-820D-8030FF1CFF2D}" type="sibTrans" cxnId="{CDA3E02B-7307-4B89-A4D2-4141CEDEEA6B}">
      <dgm:prSet/>
      <dgm:spPr/>
      <dgm:t>
        <a:bodyPr/>
        <a:lstStyle/>
        <a:p>
          <a:endParaRPr lang="en-US"/>
        </a:p>
      </dgm:t>
    </dgm:pt>
    <dgm:pt modelId="{1688A596-1871-8B4F-8BF2-D0CF2DFC6F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Example</a:t>
          </a:r>
        </a:p>
      </dgm:t>
    </dgm:pt>
    <dgm:pt modelId="{70A094A0-4CE6-1D4E-9E66-445DD7FA59C8}" type="parTrans" cxnId="{45FA1699-433E-7E40-9417-4516EB834EB9}">
      <dgm:prSet/>
      <dgm:spPr/>
      <dgm:t>
        <a:bodyPr/>
        <a:lstStyle/>
        <a:p>
          <a:endParaRPr lang="en-US"/>
        </a:p>
      </dgm:t>
    </dgm:pt>
    <dgm:pt modelId="{38A55977-23E8-0642-AAF9-E250DE4306B3}" type="sibTrans" cxnId="{45FA1699-433E-7E40-9417-4516EB834EB9}">
      <dgm:prSet/>
      <dgm:spPr/>
      <dgm:t>
        <a:bodyPr/>
        <a:lstStyle/>
        <a:p>
          <a:endParaRPr lang="en-US"/>
        </a:p>
      </dgm:t>
    </dgm:pt>
    <dgm:pt modelId="{7AEAFD66-C57F-214E-B95F-83A3295314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Discrete vs continuous</a:t>
          </a:r>
        </a:p>
      </dgm:t>
    </dgm:pt>
    <dgm:pt modelId="{9F13A699-4830-B747-BF96-361DF3048E86}" type="parTrans" cxnId="{0D91615A-C7F1-DD4A-86F4-18A990E6734E}">
      <dgm:prSet/>
      <dgm:spPr/>
      <dgm:t>
        <a:bodyPr/>
        <a:lstStyle/>
        <a:p>
          <a:endParaRPr lang="en-US"/>
        </a:p>
      </dgm:t>
    </dgm:pt>
    <dgm:pt modelId="{8E20677F-05C4-EB46-B98A-C5F5F1CDDC2A}" type="sibTrans" cxnId="{0D91615A-C7F1-DD4A-86F4-18A990E6734E}">
      <dgm:prSet/>
      <dgm:spPr/>
      <dgm:t>
        <a:bodyPr/>
        <a:lstStyle/>
        <a:p>
          <a:endParaRPr lang="en-US"/>
        </a:p>
      </dgm:t>
    </dgm:pt>
    <dgm:pt modelId="{0158B5F8-4F72-4642-B17F-F213088635D0}" type="pres">
      <dgm:prSet presAssocID="{8BE68AB7-0F63-4717-BCE2-C28D6558D63C}" presName="cycle" presStyleCnt="0">
        <dgm:presLayoutVars>
          <dgm:dir/>
          <dgm:resizeHandles val="exact"/>
        </dgm:presLayoutVars>
      </dgm:prSet>
      <dgm:spPr/>
    </dgm:pt>
    <dgm:pt modelId="{B2918DDD-22C0-414B-A702-397F5F05E40F}" type="pres">
      <dgm:prSet presAssocID="{7AEAFD66-C57F-214E-B95F-83A329531439}" presName="arrow" presStyleLbl="node1" presStyleIdx="0" presStyleCnt="5">
        <dgm:presLayoutVars>
          <dgm:bulletEnabled val="1"/>
        </dgm:presLayoutVars>
      </dgm:prSet>
      <dgm:spPr/>
    </dgm:pt>
    <dgm:pt modelId="{ABABD8D2-C1FC-4C48-9ED7-F11A12DE012C}" type="pres">
      <dgm:prSet presAssocID="{99CD49EA-62B7-4C80-8BA2-88E1EA4AE397}" presName="arrow" presStyleLbl="node1" presStyleIdx="1" presStyleCnt="5">
        <dgm:presLayoutVars>
          <dgm:bulletEnabled val="1"/>
        </dgm:presLayoutVars>
      </dgm:prSet>
      <dgm:spPr/>
    </dgm:pt>
    <dgm:pt modelId="{561833FF-DF32-5544-8673-FA608038E922}" type="pres">
      <dgm:prSet presAssocID="{B8386EC8-B420-410D-950E-4B9D338DFB76}" presName="arrow" presStyleLbl="node1" presStyleIdx="2" presStyleCnt="5">
        <dgm:presLayoutVars>
          <dgm:bulletEnabled val="1"/>
        </dgm:presLayoutVars>
      </dgm:prSet>
      <dgm:spPr/>
    </dgm:pt>
    <dgm:pt modelId="{E4638D56-1C49-3944-B907-E0CBBF001CA6}" type="pres">
      <dgm:prSet presAssocID="{57E4E151-AEB7-4C9D-9C78-B35F69C00C20}" presName="arrow" presStyleLbl="node1" presStyleIdx="3" presStyleCnt="5">
        <dgm:presLayoutVars>
          <dgm:bulletEnabled val="1"/>
        </dgm:presLayoutVars>
      </dgm:prSet>
      <dgm:spPr/>
    </dgm:pt>
    <dgm:pt modelId="{0689E21E-4209-B04A-B37F-BA0EB6060DA6}" type="pres">
      <dgm:prSet presAssocID="{1688A596-1871-8B4F-8BF2-D0CF2DFC6F08}" presName="arrow" presStyleLbl="node1" presStyleIdx="4" presStyleCnt="5">
        <dgm:presLayoutVars>
          <dgm:bulletEnabled val="1"/>
        </dgm:presLayoutVars>
      </dgm:prSet>
      <dgm:spPr/>
    </dgm:pt>
  </dgm:ptLst>
  <dgm:cxnLst>
    <dgm:cxn modelId="{B49BB118-300E-47BF-B68B-E9D9C4CDF7AB}" srcId="{8BE68AB7-0F63-4717-BCE2-C28D6558D63C}" destId="{99CD49EA-62B7-4C80-8BA2-88E1EA4AE397}" srcOrd="1" destOrd="0" parTransId="{AAC8C871-8AC7-4D32-BC17-BBDBA56CB260}" sibTransId="{8EA210D9-6A1F-4AA1-A7C7-BA8C8AE2DC0A}"/>
    <dgm:cxn modelId="{4C38DC24-6FED-044B-AA36-803533223EA9}" type="presOf" srcId="{99CD49EA-62B7-4C80-8BA2-88E1EA4AE397}" destId="{ABABD8D2-C1FC-4C48-9ED7-F11A12DE012C}" srcOrd="0" destOrd="0" presId="urn:microsoft.com/office/officeart/2005/8/layout/arrow1"/>
    <dgm:cxn modelId="{CDA3E02B-7307-4B89-A4D2-4141CEDEEA6B}" srcId="{8BE68AB7-0F63-4717-BCE2-C28D6558D63C}" destId="{57E4E151-AEB7-4C9D-9C78-B35F69C00C20}" srcOrd="3" destOrd="0" parTransId="{FD8C5263-4DAD-49CE-9F0F-664F087F6646}" sibTransId="{AB89C71F-DADD-4639-820D-8030FF1CFF2D}"/>
    <dgm:cxn modelId="{69DB9233-DDBC-5844-962D-2B6E002713F6}" type="presOf" srcId="{1688A596-1871-8B4F-8BF2-D0CF2DFC6F08}" destId="{0689E21E-4209-B04A-B37F-BA0EB6060DA6}" srcOrd="0" destOrd="0" presId="urn:microsoft.com/office/officeart/2005/8/layout/arrow1"/>
    <dgm:cxn modelId="{820C7E38-3318-4420-B5E9-A6CB6573EB5D}" srcId="{8BE68AB7-0F63-4717-BCE2-C28D6558D63C}" destId="{B8386EC8-B420-410D-950E-4B9D338DFB76}" srcOrd="2" destOrd="0" parTransId="{7299F0F9-654C-4307-BD39-979A8CB539BA}" sibTransId="{6546374C-2F12-48AF-A22C-3F526394407B}"/>
    <dgm:cxn modelId="{C2E2F73E-4DDF-3A45-9C04-1FBC6222E20C}" type="presOf" srcId="{8BE68AB7-0F63-4717-BCE2-C28D6558D63C}" destId="{0158B5F8-4F72-4642-B17F-F213088635D0}" srcOrd="0" destOrd="0" presId="urn:microsoft.com/office/officeart/2005/8/layout/arrow1"/>
    <dgm:cxn modelId="{0D91615A-C7F1-DD4A-86F4-18A990E6734E}" srcId="{8BE68AB7-0F63-4717-BCE2-C28D6558D63C}" destId="{7AEAFD66-C57F-214E-B95F-83A329531439}" srcOrd="0" destOrd="0" parTransId="{9F13A699-4830-B747-BF96-361DF3048E86}" sibTransId="{8E20677F-05C4-EB46-B98A-C5F5F1CDDC2A}"/>
    <dgm:cxn modelId="{E40C7566-644E-AB41-BCBD-0124C85ADB9B}" type="presOf" srcId="{7AEAFD66-C57F-214E-B95F-83A329531439}" destId="{B2918DDD-22C0-414B-A702-397F5F05E40F}" srcOrd="0" destOrd="0" presId="urn:microsoft.com/office/officeart/2005/8/layout/arrow1"/>
    <dgm:cxn modelId="{45FA1699-433E-7E40-9417-4516EB834EB9}" srcId="{8BE68AB7-0F63-4717-BCE2-C28D6558D63C}" destId="{1688A596-1871-8B4F-8BF2-D0CF2DFC6F08}" srcOrd="4" destOrd="0" parTransId="{70A094A0-4CE6-1D4E-9E66-445DD7FA59C8}" sibTransId="{38A55977-23E8-0642-AAF9-E250DE4306B3}"/>
    <dgm:cxn modelId="{65654EEE-E9B6-9243-BAA0-7BFEEDE9B295}" type="presOf" srcId="{57E4E151-AEB7-4C9D-9C78-B35F69C00C20}" destId="{E4638D56-1C49-3944-B907-E0CBBF001CA6}" srcOrd="0" destOrd="0" presId="urn:microsoft.com/office/officeart/2005/8/layout/arrow1"/>
    <dgm:cxn modelId="{0978EDF8-253A-3E4E-A25D-F343384AF91A}" type="presOf" srcId="{B8386EC8-B420-410D-950E-4B9D338DFB76}" destId="{561833FF-DF32-5544-8673-FA608038E922}" srcOrd="0" destOrd="0" presId="urn:microsoft.com/office/officeart/2005/8/layout/arrow1"/>
    <dgm:cxn modelId="{F8A092E0-C01E-C446-8935-61FBE47D5BFC}" type="presParOf" srcId="{0158B5F8-4F72-4642-B17F-F213088635D0}" destId="{B2918DDD-22C0-414B-A702-397F5F05E40F}" srcOrd="0" destOrd="0" presId="urn:microsoft.com/office/officeart/2005/8/layout/arrow1"/>
    <dgm:cxn modelId="{C6E2BF7F-7F34-1D49-8689-941750939B28}" type="presParOf" srcId="{0158B5F8-4F72-4642-B17F-F213088635D0}" destId="{ABABD8D2-C1FC-4C48-9ED7-F11A12DE012C}" srcOrd="1" destOrd="0" presId="urn:microsoft.com/office/officeart/2005/8/layout/arrow1"/>
    <dgm:cxn modelId="{6AF48A9F-E5B5-6441-B763-75D6E105CDD1}" type="presParOf" srcId="{0158B5F8-4F72-4642-B17F-F213088635D0}" destId="{561833FF-DF32-5544-8673-FA608038E922}" srcOrd="2" destOrd="0" presId="urn:microsoft.com/office/officeart/2005/8/layout/arrow1"/>
    <dgm:cxn modelId="{DC95CE8B-E6DC-834B-BA0D-AF6DFDDE8F0B}" type="presParOf" srcId="{0158B5F8-4F72-4642-B17F-F213088635D0}" destId="{E4638D56-1C49-3944-B907-E0CBBF001CA6}" srcOrd="3" destOrd="0" presId="urn:microsoft.com/office/officeart/2005/8/layout/arrow1"/>
    <dgm:cxn modelId="{8E14996B-8D4E-504A-88DB-FD4C34E46D30}" type="presParOf" srcId="{0158B5F8-4F72-4642-B17F-F213088635D0}" destId="{0689E21E-4209-B04A-B37F-BA0EB6060DA6}" srcOrd="4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18DDD-22C0-414B-A702-397F5F05E40F}">
      <dsp:nvSpPr>
        <dsp:cNvPr id="0" name=""/>
        <dsp:cNvSpPr/>
      </dsp:nvSpPr>
      <dsp:spPr>
        <a:xfrm>
          <a:off x="2042849" y="977"/>
          <a:ext cx="1827737" cy="1827737"/>
        </a:xfrm>
        <a:prstGeom prst="up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Discrete vs continuous</a:t>
          </a:r>
        </a:p>
      </dsp:txBody>
      <dsp:txXfrm>
        <a:off x="2499783" y="320831"/>
        <a:ext cx="913869" cy="1507883"/>
      </dsp:txXfrm>
    </dsp:sp>
    <dsp:sp modelId="{ABABD8D2-C1FC-4C48-9ED7-F11A12DE012C}">
      <dsp:nvSpPr>
        <dsp:cNvPr id="0" name=""/>
        <dsp:cNvSpPr/>
      </dsp:nvSpPr>
      <dsp:spPr>
        <a:xfrm rot="4320000">
          <a:off x="3518784" y="1073307"/>
          <a:ext cx="1827737" cy="1827737"/>
        </a:xfrm>
        <a:prstGeom prst="up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Introduction</a:t>
          </a:r>
        </a:p>
      </dsp:txBody>
      <dsp:txXfrm rot="-5400000">
        <a:off x="3526611" y="1579661"/>
        <a:ext cx="1507883" cy="913869"/>
      </dsp:txXfrm>
    </dsp:sp>
    <dsp:sp modelId="{561833FF-DF32-5544-8673-FA608038E922}">
      <dsp:nvSpPr>
        <dsp:cNvPr id="0" name=""/>
        <dsp:cNvSpPr/>
      </dsp:nvSpPr>
      <dsp:spPr>
        <a:xfrm rot="8640000">
          <a:off x="2955027" y="2808373"/>
          <a:ext cx="1827737" cy="1827737"/>
        </a:xfrm>
        <a:prstGeom prst="upArrow">
          <a:avLst>
            <a:gd name="adj1" fmla="val 50000"/>
            <a:gd name="adj2" fmla="val 3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Formula</a:t>
          </a:r>
        </a:p>
      </dsp:txBody>
      <dsp:txXfrm rot="10800000">
        <a:off x="3317958" y="2838916"/>
        <a:ext cx="913869" cy="1507883"/>
      </dsp:txXfrm>
    </dsp:sp>
    <dsp:sp modelId="{E4638D56-1C49-3944-B907-E0CBBF001CA6}">
      <dsp:nvSpPr>
        <dsp:cNvPr id="0" name=""/>
        <dsp:cNvSpPr/>
      </dsp:nvSpPr>
      <dsp:spPr>
        <a:xfrm rot="12960000">
          <a:off x="1130671" y="2808373"/>
          <a:ext cx="1827737" cy="1827737"/>
        </a:xfrm>
        <a:prstGeom prst="upArrow">
          <a:avLst>
            <a:gd name="adj1" fmla="val 50000"/>
            <a:gd name="adj2" fmla="val 3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Application </a:t>
          </a:r>
        </a:p>
      </dsp:txBody>
      <dsp:txXfrm rot="10800000">
        <a:off x="1681608" y="2838916"/>
        <a:ext cx="913869" cy="1507883"/>
      </dsp:txXfrm>
    </dsp:sp>
    <dsp:sp modelId="{0689E21E-4209-B04A-B37F-BA0EB6060DA6}">
      <dsp:nvSpPr>
        <dsp:cNvPr id="0" name=""/>
        <dsp:cNvSpPr/>
      </dsp:nvSpPr>
      <dsp:spPr>
        <a:xfrm rot="17280000">
          <a:off x="566914" y="1073307"/>
          <a:ext cx="1827737" cy="1827737"/>
        </a:xfrm>
        <a:prstGeom prst="upArrow">
          <a:avLst>
            <a:gd name="adj1" fmla="val 50000"/>
            <a:gd name="adj2" fmla="val 3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Example</a:t>
          </a:r>
        </a:p>
      </dsp:txBody>
      <dsp:txXfrm rot="5400000">
        <a:off x="878941" y="1579661"/>
        <a:ext cx="1507883" cy="913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EB4C5-F6BC-474A-BC63-7178F799D0FF}" type="datetimeFigureOut">
              <a:rPr lang="en-NP" smtClean="0"/>
              <a:t>28/03/2022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DD447-3467-E44F-93BE-9EDBE9467D9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8410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9A84D-6E49-5842-B94D-82125B452AE3}" type="datetime1">
              <a:rPr lang="en-US" smtClean="0"/>
              <a:t>3/28/22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C4E5532-A774-1942-A2F4-25DA747A0C22}" type="slidenum">
              <a:rPr lang="en-NP" smtClean="0"/>
              <a:t>‹#›</a:t>
            </a:fld>
            <a:endParaRPr lang="en-NP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8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3964-B55C-944E-A777-C3C1701EE706}" type="datetime1">
              <a:rPr lang="en-US" smtClean="0"/>
              <a:t>3/28/22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5532-A774-1942-A2F4-25DA747A0C22}" type="slidenum">
              <a:rPr lang="en-NP" smtClean="0"/>
              <a:t>‹#›</a:t>
            </a:fld>
            <a:endParaRPr lang="en-NP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48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0A5E-EC64-4E4D-9880-B73BFFC6EF1B}" type="datetime1">
              <a:rPr lang="en-US" smtClean="0"/>
              <a:t>3/28/22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5532-A774-1942-A2F4-25DA747A0C22}" type="slidenum">
              <a:rPr lang="en-NP" smtClean="0"/>
              <a:t>‹#›</a:t>
            </a:fld>
            <a:endParaRPr lang="en-NP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98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F412-D37F-0741-A942-9879B5E13D49}" type="datetime1">
              <a:rPr lang="en-US" smtClean="0"/>
              <a:t>3/28/22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5532-A774-1942-A2F4-25DA747A0C22}" type="slidenum">
              <a:rPr lang="en-NP" smtClean="0"/>
              <a:t>‹#›</a:t>
            </a:fld>
            <a:endParaRPr lang="en-NP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34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F1F8-8E65-6444-8E6F-5881B4B77591}" type="datetime1">
              <a:rPr lang="en-US" smtClean="0"/>
              <a:t>3/28/22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5532-A774-1942-A2F4-25DA747A0C22}" type="slidenum">
              <a:rPr lang="en-NP" smtClean="0"/>
              <a:t>‹#›</a:t>
            </a:fld>
            <a:endParaRPr lang="en-NP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53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5083-26A0-084D-B2B1-DFE28D217862}" type="datetime1">
              <a:rPr lang="en-US" smtClean="0"/>
              <a:t>3/28/22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5532-A774-1942-A2F4-25DA747A0C22}" type="slidenum">
              <a:rPr lang="en-NP" smtClean="0"/>
              <a:t>‹#›</a:t>
            </a:fld>
            <a:endParaRPr lang="en-NP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5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E5E-702D-1A4B-8C92-7C5DD5C7B655}" type="datetime1">
              <a:rPr lang="en-US" smtClean="0"/>
              <a:t>3/28/22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5532-A774-1942-A2F4-25DA747A0C22}" type="slidenum">
              <a:rPr lang="en-NP" smtClean="0"/>
              <a:t>‹#›</a:t>
            </a:fld>
            <a:endParaRPr lang="en-NP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43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3240-648B-F540-AF53-A2AF01136D5D}" type="datetime1">
              <a:rPr lang="en-US" smtClean="0"/>
              <a:t>3/28/22</a:t>
            </a:fld>
            <a:endParaRPr lang="en-N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5532-A774-1942-A2F4-25DA747A0C22}" type="slidenum">
              <a:rPr lang="en-NP" smtClean="0"/>
              <a:t>‹#›</a:t>
            </a:fld>
            <a:endParaRPr lang="en-NP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6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0CEE-958A-7043-A067-C4863083590B}" type="datetime1">
              <a:rPr lang="en-US" smtClean="0"/>
              <a:t>3/28/22</a:t>
            </a:fld>
            <a:endParaRPr lang="en-N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5532-A774-1942-A2F4-25DA747A0C2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7330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0CE8-3ABF-9A41-B96B-1AEEF6C34D95}" type="datetime1">
              <a:rPr lang="en-US" smtClean="0"/>
              <a:t>3/28/22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5532-A774-1942-A2F4-25DA747A0C22}" type="slidenum">
              <a:rPr lang="en-NP" smtClean="0"/>
              <a:t>‹#›</a:t>
            </a:fld>
            <a:endParaRPr lang="en-NP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73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8C70DB4-7B90-9945-915D-E6CD8934B497}" type="datetime1">
              <a:rPr lang="en-US" smtClean="0"/>
              <a:t>3/28/22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5532-A774-1942-A2F4-25DA747A0C22}" type="slidenum">
              <a:rPr lang="en-NP" smtClean="0"/>
              <a:t>‹#›</a:t>
            </a:fld>
            <a:endParaRPr lang="en-NP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3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7850B-24F9-FD43-9F10-2F1E446ED4E0}" type="datetime1">
              <a:rPr lang="en-US" smtClean="0"/>
              <a:t>3/28/22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C4E5532-A774-1942-A2F4-25DA747A0C22}" type="slidenum">
              <a:rPr lang="en-NP" smtClean="0"/>
              <a:t>‹#›</a:t>
            </a:fld>
            <a:endParaRPr lang="en-NP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77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9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71D618D7-B182-20B4-3EF6-2E8400DDCE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29833" r="-1" b="12473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37" name="Rectangle 31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967E0-D0FB-024F-AF04-CE047C294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NP" sz="6100" b="1"/>
              <a:t>Z-transform and The</a:t>
            </a:r>
            <a:r>
              <a:rPr lang="en-US" sz="6100" b="1"/>
              <a:t>ir</a:t>
            </a:r>
            <a:r>
              <a:rPr lang="en-NP" sz="6100" b="1"/>
              <a:t> inverse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E9EF3-B61A-654C-B092-AE61F4FC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NP" sz="1100" dirty="0"/>
              <a:t>By: </a:t>
            </a:r>
          </a:p>
          <a:p>
            <a:pPr>
              <a:lnSpc>
                <a:spcPct val="110000"/>
              </a:lnSpc>
            </a:pPr>
            <a:r>
              <a:rPr lang="en-NP" sz="1100" dirty="0"/>
              <a:t>Sudhan kandel (2/077)</a:t>
            </a:r>
          </a:p>
          <a:p>
            <a:pPr>
              <a:lnSpc>
                <a:spcPct val="110000"/>
              </a:lnSpc>
            </a:pPr>
            <a:r>
              <a:rPr lang="en-NP" sz="1100"/>
              <a:t>Pradyuman bhattarai (/077)</a:t>
            </a:r>
            <a:endParaRPr lang="en-NP" sz="11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06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8653-D05B-5E4C-B5E4-419356C0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P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ECF6FB-5BDD-C54D-8374-F5CFC5EC0C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NP" dirty="0"/>
                  <a:t>Find inverse z-transform  of z/z-a where ROC is</a:t>
                </a:r>
                <a:br>
                  <a:rPr lang="en-NP" dirty="0"/>
                </a:br>
                <a:r>
                  <a:rPr lang="en-NP" dirty="0"/>
                  <a:t>1. |z| &gt; |a|</a:t>
                </a:r>
                <a:br>
                  <a:rPr lang="en-NP" dirty="0"/>
                </a:br>
                <a:r>
                  <a:rPr lang="en-NP" dirty="0"/>
                  <a:t>2. |z| &lt; |a|</a:t>
                </a:r>
              </a:p>
              <a:p>
                <a:pPr marL="0" indent="0">
                  <a:buNone/>
                </a:pPr>
                <a:r>
                  <a:rPr lang="en-US" dirty="0"/>
                  <a:t>S</a:t>
                </a:r>
                <a:r>
                  <a:rPr lang="en-NP" dirty="0"/>
                  <a:t>oln,</a:t>
                </a:r>
              </a:p>
              <a:p>
                <a:pPr marL="0" indent="0">
                  <a:buNone/>
                </a:pPr>
                <a:r>
                  <a:rPr lang="en-US" dirty="0"/>
                  <a:t>L</a:t>
                </a:r>
                <a:r>
                  <a:rPr lang="en-NP" dirty="0"/>
                  <a:t>et, u(z)=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NP" dirty="0"/>
                  <a:t>-a</a:t>
                </a:r>
              </a:p>
              <a:p>
                <a:pPr marL="0" indent="0">
                  <a:buNone/>
                </a:pPr>
                <a:r>
                  <a:rPr lang="en-US" dirty="0"/>
                  <a:t>1. F</a:t>
                </a:r>
                <a:r>
                  <a:rPr lang="en-NP" dirty="0"/>
                  <a:t>or,  |z| &gt; |a|</a:t>
                </a:r>
              </a:p>
              <a:p>
                <a:pPr marL="0" indent="0">
                  <a:buNone/>
                </a:pPr>
                <a:r>
                  <a:rPr lang="en-NP" dirty="0"/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NP" dirty="0"/>
                  <a:t>&lt;1</a:t>
                </a:r>
              </a:p>
              <a:p>
                <a:pPr marL="0" indent="0">
                  <a:buNone/>
                </a:pPr>
                <a:r>
                  <a:rPr lang="en-US" dirty="0"/>
                  <a:t>T</a:t>
                </a:r>
                <a:r>
                  <a:rPr lang="en-NP" dirty="0"/>
                  <a:t>aking z common,</a:t>
                </a:r>
              </a:p>
              <a:p>
                <a:pPr marL="0" indent="0">
                  <a:buNone/>
                </a:pPr>
                <a:r>
                  <a:rPr lang="en-US" dirty="0"/>
                  <a:t>U</a:t>
                </a:r>
                <a:r>
                  <a:rPr lang="en-NP" dirty="0"/>
                  <a:t>(z)=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NP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ECF6FB-5BDD-C54D-8374-F5CFC5EC0C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 t="-366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8D2D2-92B3-9144-806A-9FFA9A96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D9D1F-AB00-884B-8D7E-D17454EC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5532-A774-1942-A2F4-25DA747A0C22}" type="slidenum">
              <a:rPr lang="en-NP" smtClean="0"/>
              <a:t>10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0868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8F76-3275-BA46-8C64-DAA4400D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194BD-6B38-3E48-A7F8-8801126D0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</a:t>
                </a:r>
                <a:r>
                  <a:rPr lang="en-NP" dirty="0"/>
                  <a:t>r, u(z)= (1-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NP" dirty="0"/>
                  <a:t>)</a:t>
                </a:r>
                <a:r>
                  <a:rPr lang="en-NP" baseline="30000" dirty="0"/>
                  <a:t>-1</a:t>
                </a:r>
                <a:endParaRPr lang="en-NP" dirty="0"/>
              </a:p>
              <a:p>
                <a:pPr marL="0" indent="0">
                  <a:buNone/>
                </a:pPr>
                <a:r>
                  <a:rPr lang="en-NP" dirty="0"/>
                  <a:t>           = 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NP" dirty="0"/>
                  <a:t>+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P" baseline="30000" dirty="0"/>
                  <a:t>2+</a:t>
                </a:r>
                <a:r>
                  <a:rPr lang="en-NP" dirty="0"/>
                  <a:t> ….. +(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P" baseline="30000" dirty="0"/>
                  <a:t>n</a:t>
                </a:r>
                <a:r>
                  <a:rPr lang="en-NP" dirty="0"/>
                  <a:t>+…..</a:t>
                </a:r>
              </a:p>
              <a:p>
                <a:pPr marL="0" indent="0">
                  <a:buNone/>
                </a:pPr>
                <a:r>
                  <a:rPr lang="en-NP" dirty="0"/>
                  <a:t>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N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N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NP" dirty="0"/>
                          <m:t>(</m:t>
                        </m:r>
                        <m:f>
                          <m:fPr>
                            <m:ctrlPr>
                              <a:rPr lang="en-N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NP" dirty="0"/>
                          <m:t>)</m:t>
                        </m:r>
                        <m:r>
                          <m:rPr>
                            <m:nor/>
                          </m:rPr>
                          <a:rPr lang="en-NP" baseline="30000" dirty="0"/>
                          <m:t>n</m:t>
                        </m:r>
                        <m:r>
                          <m:rPr>
                            <m:nor/>
                          </m:rPr>
                          <a:rPr lang="en-NP" dirty="0"/>
                          <m:t> </m:t>
                        </m:r>
                      </m:e>
                    </m:nary>
                  </m:oMath>
                </a14:m>
                <a:r>
                  <a:rPr lang="en-NP" dirty="0"/>
                  <a:t>           </a:t>
                </a:r>
              </a:p>
              <a:p>
                <a:pPr marL="0" indent="0">
                  <a:buNone/>
                </a:pPr>
                <a:r>
                  <a:rPr lang="en-NP" dirty="0"/>
                  <a:t>         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N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N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NP" dirty="0"/>
                  <a:t>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194BD-6B38-3E48-A7F8-8801126D0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BE006-209F-8E40-85AA-0C43E9C5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5A622-0E5D-804B-A2C0-7AEBC5C0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5532-A774-1942-A2F4-25DA747A0C22}" type="slidenum">
              <a:rPr lang="en-NP" smtClean="0"/>
              <a:t>11</a:t>
            </a:fld>
            <a:endParaRPr lang="en-N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1E06948-51D2-CE40-9595-0A232848E20E}"/>
                  </a:ext>
                </a:extLst>
              </p:cNvPr>
              <p:cNvSpPr/>
              <p:nvPr/>
            </p:nvSpPr>
            <p:spPr>
              <a:xfrm>
                <a:off x="2157414" y="4643438"/>
                <a:ext cx="3043238" cy="5286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  <a:r>
                  <a:rPr lang="en-NP" baseline="30000" dirty="0"/>
                  <a:t>-1</a:t>
                </a:r>
                <a:r>
                  <a:rPr lang="en-NP" dirty="0"/>
                  <a:t>(</a:t>
                </a:r>
                <a14:m>
                  <m:oMath xmlns:m="http://schemas.openxmlformats.org/officeDocument/2006/math">
                    <m:r>
                      <a:rPr lang="en-N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NP" dirty="0"/>
                  <a:t>(z))=a</a:t>
                </a:r>
                <a:r>
                  <a:rPr lang="en-NP" baseline="30000" dirty="0"/>
                  <a:t>n</a:t>
                </a:r>
                <a:endParaRPr lang="en-NP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1E06948-51D2-CE40-9595-0A232848E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414" y="4643438"/>
                <a:ext cx="3043238" cy="528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D4CC5F2-AF94-E74A-8D23-10350883F8B1}"/>
              </a:ext>
            </a:extLst>
          </p:cNvPr>
          <p:cNvSpPr/>
          <p:nvPr/>
        </p:nvSpPr>
        <p:spPr>
          <a:xfrm>
            <a:off x="5481691" y="4643438"/>
            <a:ext cx="771525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NP" dirty="0"/>
              <a:t>&gt;1</a:t>
            </a:r>
          </a:p>
        </p:txBody>
      </p:sp>
    </p:spTree>
    <p:extLst>
      <p:ext uri="{BB962C8B-B14F-4D97-AF65-F5344CB8AC3E}">
        <p14:creationId xmlns:p14="http://schemas.microsoft.com/office/powerpoint/2010/main" val="3470113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30A7-683E-EC43-8587-7834D8C5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38973-7BA3-3249-834A-660FD3F069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NP" dirty="0"/>
                  <a:t>2. |z| &lt; |a|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N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NP" dirty="0"/>
                  <a:t>&lt;1</a:t>
                </a:r>
              </a:p>
              <a:p>
                <a:pPr marL="0" indent="0">
                  <a:buNone/>
                </a:pPr>
                <a:r>
                  <a:rPr lang="en-US" dirty="0"/>
                  <a:t>U</a:t>
                </a:r>
                <a:r>
                  <a:rPr lang="en-NP" dirty="0"/>
                  <a:t>(z)=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NP" dirty="0"/>
              </a:p>
              <a:p>
                <a:pPr marL="0" indent="0">
                  <a:buNone/>
                </a:pPr>
                <a:r>
                  <a:rPr lang="en-NP" dirty="0"/>
                  <a:t>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N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P" dirty="0"/>
              </a:p>
              <a:p>
                <a:pPr marL="0" indent="0">
                  <a:buNone/>
                </a:pPr>
                <a:r>
                  <a:rPr lang="en-NP" dirty="0"/>
                  <a:t>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N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en-NP" baseline="30000" dirty="0"/>
                  <a:t>-1</a:t>
                </a:r>
                <a:endParaRPr lang="en-NP" dirty="0"/>
              </a:p>
              <a:p>
                <a:pPr marL="0" indent="0">
                  <a:buNone/>
                </a:pPr>
                <a:r>
                  <a:rPr lang="en-NP" dirty="0"/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NP" dirty="0"/>
                  <a:t>(1+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NP" dirty="0"/>
                  <a:t>+(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NP" dirty="0"/>
                  <a:t>)</a:t>
                </a:r>
                <a:r>
                  <a:rPr lang="en-NP" baseline="30000" dirty="0"/>
                  <a:t>2</a:t>
                </a:r>
                <a:r>
                  <a:rPr lang="en-NP" dirty="0"/>
                  <a:t> +……+(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NP" dirty="0"/>
                  <a:t>)+….. </a:t>
                </a:r>
                <a14:m>
                  <m:oMath xmlns:m="http://schemas.openxmlformats.org/officeDocument/2006/math">
                    <m:r>
                      <a:rPr lang="en-N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NP" dirty="0"/>
              </a:p>
              <a:p>
                <a:pPr marL="0" indent="0">
                  <a:buNone/>
                </a:pPr>
                <a:r>
                  <a:rPr lang="en-NP" dirty="0"/>
                  <a:t>=-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NP" dirty="0"/>
                  <a:t>-(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NP" dirty="0"/>
                  <a:t>)</a:t>
                </a:r>
                <a:r>
                  <a:rPr lang="en-NP" baseline="30000" dirty="0"/>
                  <a:t>2</a:t>
                </a:r>
                <a:r>
                  <a:rPr lang="en-NP" dirty="0"/>
                  <a:t> -(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NP" dirty="0"/>
                  <a:t>)</a:t>
                </a:r>
                <a:r>
                  <a:rPr lang="en-NP" baseline="30000" dirty="0"/>
                  <a:t>3</a:t>
                </a:r>
                <a:r>
                  <a:rPr lang="en-NP" dirty="0"/>
                  <a:t> -………-</a:t>
                </a:r>
                <a14:m>
                  <m:oMath xmlns:m="http://schemas.openxmlformats.org/officeDocument/2006/math">
                    <m:r>
                      <a:rPr lang="en-N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NP" dirty="0"/>
              </a:p>
              <a:p>
                <a:pPr marL="0" indent="0">
                  <a:buNone/>
                </a:pPr>
                <a:endParaRPr lang="en-NP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38973-7BA3-3249-834A-660FD3F069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 t="-733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7A92F-8212-874B-B85D-BDC4EF0D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BEC42-4813-724D-B273-2C411D73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5532-A774-1942-A2F4-25DA747A0C22}" type="slidenum">
              <a:rPr lang="en-NP" smtClean="0"/>
              <a:t>12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3087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EC68-34A6-5D48-895B-312F5D2A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3BE318-2EB8-E241-9AFB-DD64BF973F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NP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N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eqAr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NP" baseline="30000" dirty="0"/>
                  <a:t>n</a:t>
                </a:r>
              </a:p>
              <a:p>
                <a:pPr marL="0" indent="0">
                  <a:buNone/>
                </a:pPr>
                <a:r>
                  <a:rPr lang="en-NP" baseline="30000" dirty="0"/>
                  <a:t>=</a:t>
                </a:r>
                <a:r>
                  <a:rPr lang="en-NP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N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NP" dirty="0"/>
              </a:p>
              <a:p>
                <a:pPr marL="0" indent="0">
                  <a:buNone/>
                </a:pPr>
                <a:r>
                  <a:rPr lang="en-NP" dirty="0"/>
                  <a:t>=Z</a:t>
                </a:r>
                <a:r>
                  <a:rPr lang="en-NP" baseline="30000" dirty="0"/>
                  <a:t>-1</a:t>
                </a:r>
                <a:r>
                  <a:rPr lang="en-NP" dirty="0"/>
                  <a:t> 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ba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NP" dirty="0"/>
                  <a:t> , n&lt;1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3BE318-2EB8-E241-9AFB-DD64BF973F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78" t="-9890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5B4AC-FA8A-EE40-B0C9-4E456582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A2E47-ADB0-A54C-8168-5125E7B1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5532-A774-1942-A2F4-25DA747A0C22}" type="slidenum">
              <a:rPr lang="en-NP" smtClean="0"/>
              <a:t>13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8029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E921B-C3CA-5D4E-8475-9E5774A6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E89CEAF-933A-64D2-B7D2-3C8047602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3C04A-C566-6E40-878D-6ECF9972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E297F-8615-EB44-8FA0-730D7E85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5532-A774-1942-A2F4-25DA747A0C22}" type="slidenum">
              <a:rPr lang="en-NP" smtClean="0"/>
              <a:t>14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4129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4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C979A-4A4D-0F47-943C-013FD4E7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NP" dirty="0"/>
              <a:t>Table of Content</a:t>
            </a:r>
          </a:p>
        </p:txBody>
      </p:sp>
      <p:cxnSp>
        <p:nvCxnSpPr>
          <p:cNvPr id="56" name="Straight Connector 48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3A86EFC-1ED1-686F-4509-B10B0664D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91523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75F74-85BE-1944-9254-47273873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9125F-C8C4-1E4D-9C88-AD6D6322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5532-A774-1942-A2F4-25DA747A0C22}" type="slidenum">
              <a:rPr lang="en-NP" smtClean="0"/>
              <a:t>2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6053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4F856-46C5-7F44-B3B2-F5CF2D85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77" y="1680019"/>
            <a:ext cx="3225643" cy="1663710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US" sz="3300" dirty="0"/>
              <a:t>Continuous vs</a:t>
            </a:r>
            <a:br>
              <a:rPr lang="en-US" sz="3300" dirty="0"/>
            </a:br>
            <a:r>
              <a:rPr lang="en-US" sz="3300" dirty="0"/>
              <a:t>Discrete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BB29199-5662-D243-ACAB-4B835A583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296584"/>
              </p:ext>
            </p:extLst>
          </p:nvPr>
        </p:nvGraphicFramePr>
        <p:xfrm>
          <a:off x="4618374" y="1775023"/>
          <a:ext cx="6282920" cy="210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705">
                  <a:extLst>
                    <a:ext uri="{9D8B030D-6E8A-4147-A177-3AD203B41FA5}">
                      <a16:colId xmlns:a16="http://schemas.microsoft.com/office/drawing/2014/main" val="2822249785"/>
                    </a:ext>
                  </a:extLst>
                </a:gridCol>
                <a:gridCol w="3166215">
                  <a:extLst>
                    <a:ext uri="{9D8B030D-6E8A-4147-A177-3AD203B41FA5}">
                      <a16:colId xmlns:a16="http://schemas.microsoft.com/office/drawing/2014/main" val="1840591281"/>
                    </a:ext>
                  </a:extLst>
                </a:gridCol>
              </a:tblGrid>
              <a:tr h="392126">
                <a:tc>
                  <a:txBody>
                    <a:bodyPr/>
                    <a:lstStyle/>
                    <a:p>
                      <a:pPr algn="ctr"/>
                      <a:r>
                        <a:rPr lang="en-NP" sz="1800"/>
                        <a:t>Continous</a:t>
                      </a:r>
                    </a:p>
                  </a:txBody>
                  <a:tcPr marL="89119" marR="89119" marT="44560" marB="445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P" sz="1800"/>
                        <a:t>Discrete</a:t>
                      </a:r>
                    </a:p>
                  </a:txBody>
                  <a:tcPr marL="89119" marR="89119" marT="44560" marB="44560"/>
                </a:tc>
                <a:extLst>
                  <a:ext uri="{0D108BD9-81ED-4DB2-BD59-A6C34878D82A}">
                    <a16:rowId xmlns:a16="http://schemas.microsoft.com/office/drawing/2014/main" val="229063368"/>
                  </a:ext>
                </a:extLst>
              </a:tr>
              <a:tr h="392126">
                <a:tc>
                  <a:txBody>
                    <a:bodyPr/>
                    <a:lstStyle/>
                    <a:p>
                      <a:r>
                        <a:rPr lang="en-NP" sz="1800"/>
                        <a:t>Time is continous</a:t>
                      </a:r>
                    </a:p>
                  </a:txBody>
                  <a:tcPr marL="89119" marR="89119" marT="44560" marB="44560"/>
                </a:tc>
                <a:tc>
                  <a:txBody>
                    <a:bodyPr/>
                    <a:lstStyle/>
                    <a:p>
                      <a:r>
                        <a:rPr lang="en-NP" sz="1800"/>
                        <a:t>Time is Discrete</a:t>
                      </a:r>
                    </a:p>
                  </a:txBody>
                  <a:tcPr marL="89119" marR="89119" marT="44560" marB="44560"/>
                </a:tc>
                <a:extLst>
                  <a:ext uri="{0D108BD9-81ED-4DB2-BD59-A6C34878D82A}">
                    <a16:rowId xmlns:a16="http://schemas.microsoft.com/office/drawing/2014/main" val="907677946"/>
                  </a:ext>
                </a:extLst>
              </a:tr>
              <a:tr h="659484">
                <a:tc>
                  <a:txBody>
                    <a:bodyPr/>
                    <a:lstStyle/>
                    <a:p>
                      <a:r>
                        <a:rPr lang="en-US" sz="1800"/>
                        <a:t>C</a:t>
                      </a:r>
                      <a:r>
                        <a:rPr lang="en-NP" sz="1800"/>
                        <a:t>ontinous signal can be define for all value of time</a:t>
                      </a:r>
                    </a:p>
                  </a:txBody>
                  <a:tcPr marL="89119" marR="89119" marT="44560" marB="4456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  <a:r>
                        <a:rPr lang="en-NP" sz="1800" dirty="0"/>
                        <a:t>iscrete signal can be define for only at discrete time.</a:t>
                      </a:r>
                    </a:p>
                  </a:txBody>
                  <a:tcPr marL="89119" marR="89119" marT="44560" marB="44560"/>
                </a:tc>
                <a:extLst>
                  <a:ext uri="{0D108BD9-81ED-4DB2-BD59-A6C34878D82A}">
                    <a16:rowId xmlns:a16="http://schemas.microsoft.com/office/drawing/2014/main" val="1438271158"/>
                  </a:ext>
                </a:extLst>
              </a:tr>
              <a:tr h="659484">
                <a:tc>
                  <a:txBody>
                    <a:bodyPr/>
                    <a:lstStyle/>
                    <a:p>
                      <a:r>
                        <a:rPr lang="en-US" sz="1800"/>
                        <a:t>H</a:t>
                      </a:r>
                      <a:r>
                        <a:rPr lang="en-NP" sz="1800"/>
                        <a:t>ere independent varaibale is time and is denoted with t.</a:t>
                      </a:r>
                    </a:p>
                  </a:txBody>
                  <a:tcPr marL="89119" marR="89119" marT="44560" marB="4456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  <a:r>
                        <a:rPr lang="en-NP" sz="1800" dirty="0"/>
                        <a:t>ere independent variable is time and is denoted with n.</a:t>
                      </a:r>
                    </a:p>
                  </a:txBody>
                  <a:tcPr marL="89119" marR="89119" marT="44560" marB="44560"/>
                </a:tc>
                <a:extLst>
                  <a:ext uri="{0D108BD9-81ED-4DB2-BD59-A6C34878D82A}">
                    <a16:rowId xmlns:a16="http://schemas.microsoft.com/office/drawing/2014/main" val="501750901"/>
                  </a:ext>
                </a:extLst>
              </a:tr>
            </a:tbl>
          </a:graphicData>
        </a:graphic>
      </p:graphicFrame>
      <p:pic>
        <p:nvPicPr>
          <p:cNvPr id="19" name="Picture 2" descr="Described image">
            <a:extLst>
              <a:ext uri="{FF2B5EF4-FFF2-40B4-BE49-F238E27FC236}">
                <a16:creationId xmlns:a16="http://schemas.microsoft.com/office/drawing/2014/main" id="{F24BBED5-E599-764F-8242-D46464DA0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374" y="4010713"/>
            <a:ext cx="6282920" cy="110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71D91-ECB2-4149-AA34-210D4461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D8B0-7E8B-3643-BFB0-FFDA0906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5532-A774-1942-A2F4-25DA747A0C22}" type="slidenum">
              <a:rPr lang="en-NP" smtClean="0"/>
              <a:t>3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5117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3DDD3-A13F-4846-BC1E-1E782864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NP" dirty="0"/>
              <a:t>Introduction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F4DD013-07E4-5D4E-BB03-B3726E3BC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I</a:t>
            </a:r>
            <a:r>
              <a:rPr lang="en-NP" dirty="0"/>
              <a:t>t simlpy converts time domain signal to frequency domain signal</a:t>
            </a:r>
          </a:p>
          <a:p>
            <a:r>
              <a:rPr lang="en-US" dirty="0"/>
              <a:t>Analysis of continuous time LTI systems can be done using z-transforms. It is a powerful mathematical tool to convert differential equations into algebraic equations.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56F36-2F7F-F24B-A997-E616B58D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E357E-99C3-3F40-9A57-362D5096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5532-A774-1942-A2F4-25DA747A0C22}" type="slidenum">
              <a:rPr lang="en-NP" smtClean="0"/>
              <a:t>4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1737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D8B9-E430-9F46-B8CE-5C063088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NP" dirty="0"/>
              <a:t>ormula of Z-Transform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2794A2-3480-324B-8C59-3FC6640E2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NP" dirty="0"/>
              </a:p>
              <a:p>
                <a:pPr marL="0" indent="0">
                  <a:buNone/>
                </a:pPr>
                <a:r>
                  <a:rPr lang="en-US" dirty="0"/>
                  <a:t>B</a:t>
                </a:r>
                <a:r>
                  <a:rPr lang="en-NP" dirty="0"/>
                  <a:t>y taking the reference of fourious transform for contineous time we derive the formula of z-transform.</a:t>
                </a:r>
              </a:p>
              <a:p>
                <a:pPr marL="0" indent="0">
                  <a:buNone/>
                </a:pPr>
                <a:r>
                  <a:rPr lang="en-NP" dirty="0"/>
                  <a:t>FT[x(n)]=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N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N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:r>
                  <a:rPr lang="en-US" dirty="0"/>
                  <a:t>T</a:t>
                </a:r>
                <a:r>
                  <a:rPr lang="en-NP" dirty="0"/>
                  <a:t>his is the discrete fourious transform formula</a:t>
                </a:r>
              </a:p>
              <a:p>
                <a:pPr marL="0" indent="0">
                  <a:buNone/>
                </a:pPr>
                <a:r>
                  <a:rPr lang="en-NP" dirty="0"/>
                  <a:t>ZT[x(n)]=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N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N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baseline="3000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>
                    <a:sym typeface="Wingdings" pitchFamily="2" charset="2"/>
                  </a:rPr>
                  <a:t> this is the z-transform formula</a:t>
                </a:r>
              </a:p>
              <a:p>
                <a:pPr marL="0" indent="0">
                  <a:buNone/>
                </a:pPr>
                <a:r>
                  <a:rPr lang="en-US" dirty="0"/>
                  <a:t>Where, z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𝑟𝑒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NP" dirty="0"/>
              </a:p>
              <a:p>
                <a:pPr marL="0" indent="0" algn="ctr">
                  <a:buNone/>
                </a:pPr>
                <a:endParaRPr lang="en-NP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2794A2-3480-324B-8C59-3FC6640E2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  <a:blipFill>
                <a:blip r:embed="rId2"/>
                <a:stretch>
                  <a:fillRect l="-661" t="-23197" r="-793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F4F93-502F-F64C-BEC9-04DF6E3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9B18B-B73D-B741-8B8E-14D52DB4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5532-A774-1942-A2F4-25DA747A0C22}" type="slidenum">
              <a:rPr lang="en-NP" smtClean="0"/>
              <a:t>5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1962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E0DD-80CC-034E-A342-130E8799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D6BF-E104-8245-AA1E-EDC04838D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P" dirty="0"/>
              <a:t>A finite sequence x(n) is defined as x(n)={5,3,-3,0,4} find x(z).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NP" dirty="0"/>
              <a:t>ol</a:t>
            </a:r>
            <a:r>
              <a:rPr lang="en-NP" baseline="30000" dirty="0"/>
              <a:t>n</a:t>
            </a:r>
            <a:r>
              <a:rPr lang="en-NP" dirty="0"/>
              <a:t>,</a:t>
            </a:r>
          </a:p>
          <a:p>
            <a:pPr marL="0" indent="0">
              <a:buNone/>
            </a:pPr>
            <a:r>
              <a:rPr lang="en-US" dirty="0"/>
              <a:t>Let us consider x(0)=5 then,</a:t>
            </a:r>
          </a:p>
          <a:p>
            <a:pPr marL="0" indent="0">
              <a:buNone/>
            </a:pPr>
            <a:r>
              <a:rPr lang="en-US" dirty="0"/>
              <a:t>x(1) </a:t>
            </a:r>
            <a:r>
              <a:rPr lang="en-US" dirty="0">
                <a:sym typeface="Wingdings" pitchFamily="2" charset="2"/>
              </a:rPr>
              <a:t>3</a:t>
            </a:r>
          </a:p>
          <a:p>
            <a:pPr marL="0" indent="0">
              <a:buNone/>
            </a:pPr>
            <a:r>
              <a:rPr lang="en-NP" dirty="0"/>
              <a:t>x(2) </a:t>
            </a:r>
            <a:r>
              <a:rPr lang="en-NP" dirty="0">
                <a:sym typeface="Wingdings" pitchFamily="2" charset="2"/>
              </a:rPr>
              <a:t>-3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x(3) 0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x(4)  4</a:t>
            </a:r>
          </a:p>
          <a:p>
            <a:pPr marL="0" indent="0">
              <a:buNone/>
            </a:pPr>
            <a:endParaRPr lang="en-N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94C0D-24FF-8241-A818-60CB613B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27EC8-1C31-4245-84C9-1108780F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5532-A774-1942-A2F4-25DA747A0C22}" type="slidenum">
              <a:rPr lang="en-NP" smtClean="0"/>
              <a:t>6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4863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2010-3FC3-4B41-9F80-B7FC165B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2179D-1302-D74B-8162-4B9E58986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have z-transform formula,</a:t>
                </a:r>
              </a:p>
              <a:p>
                <a:pPr marL="0" indent="0">
                  <a:buNone/>
                </a:pPr>
                <a:r>
                  <a:rPr lang="en-US" dirty="0"/>
                  <a:t>x(z)=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N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N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N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= x(0)*z</a:t>
                </a:r>
                <a:r>
                  <a:rPr lang="en-US" baseline="30000" dirty="0"/>
                  <a:t>0</a:t>
                </a:r>
                <a:r>
                  <a:rPr lang="en-US" dirty="0"/>
                  <a:t>+ x(1)*z</a:t>
                </a:r>
                <a:r>
                  <a:rPr lang="en-US" baseline="30000" dirty="0"/>
                  <a:t>-1</a:t>
                </a:r>
                <a:r>
                  <a:rPr lang="en-US" dirty="0"/>
                  <a:t>+ x(2)*z</a:t>
                </a:r>
                <a:r>
                  <a:rPr lang="en-US" baseline="30000" dirty="0"/>
                  <a:t>-2</a:t>
                </a:r>
                <a:r>
                  <a:rPr lang="en-US" dirty="0"/>
                  <a:t>+ x(3)*z</a:t>
                </a:r>
                <a:r>
                  <a:rPr lang="en-US" baseline="30000" dirty="0"/>
                  <a:t>-3</a:t>
                </a:r>
                <a:r>
                  <a:rPr lang="en-US" dirty="0"/>
                  <a:t>+ x(4)*z</a:t>
                </a:r>
                <a:r>
                  <a:rPr lang="en-US" baseline="30000" dirty="0"/>
                  <a:t>-4</a:t>
                </a:r>
              </a:p>
              <a:p>
                <a:pPr marL="0" indent="0">
                  <a:buNone/>
                </a:pPr>
                <a:r>
                  <a:rPr lang="en-US" dirty="0"/>
                  <a:t>= 5*z</a:t>
                </a:r>
                <a:r>
                  <a:rPr lang="en-US" baseline="30000" dirty="0"/>
                  <a:t>0</a:t>
                </a:r>
                <a:r>
                  <a:rPr lang="en-US" dirty="0"/>
                  <a:t>+ 3*z</a:t>
                </a:r>
                <a:r>
                  <a:rPr lang="en-US" baseline="30000" dirty="0"/>
                  <a:t>-1</a:t>
                </a:r>
                <a:r>
                  <a:rPr lang="en-US" dirty="0"/>
                  <a:t>+ -3*z</a:t>
                </a:r>
                <a:r>
                  <a:rPr lang="en-US" baseline="30000" dirty="0"/>
                  <a:t>-2</a:t>
                </a:r>
                <a:r>
                  <a:rPr lang="en-US" dirty="0"/>
                  <a:t>+ 0*z</a:t>
                </a:r>
                <a:r>
                  <a:rPr lang="en-US" baseline="30000" dirty="0"/>
                  <a:t>-3</a:t>
                </a:r>
                <a:r>
                  <a:rPr lang="en-US" dirty="0"/>
                  <a:t>+ 4*z</a:t>
                </a:r>
                <a:r>
                  <a:rPr lang="en-US" baseline="30000" dirty="0"/>
                  <a:t>-4</a:t>
                </a:r>
              </a:p>
              <a:p>
                <a:pPr marL="0" indent="0">
                  <a:buNone/>
                </a:pPr>
                <a:r>
                  <a:rPr lang="en-US" dirty="0"/>
                  <a:t>x(z)= 5+ 3*z</a:t>
                </a:r>
                <a:r>
                  <a:rPr lang="en-US" baseline="30000" dirty="0"/>
                  <a:t>-1</a:t>
                </a:r>
                <a:r>
                  <a:rPr lang="en-US" dirty="0"/>
                  <a:t>+ -3*z</a:t>
                </a:r>
                <a:r>
                  <a:rPr lang="en-US" baseline="30000" dirty="0"/>
                  <a:t>-2</a:t>
                </a:r>
                <a:r>
                  <a:rPr lang="en-US" dirty="0"/>
                  <a:t>+ 4*z</a:t>
                </a:r>
                <a:r>
                  <a:rPr lang="en-US" baseline="30000" dirty="0"/>
                  <a:t>-4</a:t>
                </a:r>
              </a:p>
              <a:p>
                <a:pPr marL="0" indent="0">
                  <a:buNone/>
                </a:pPr>
                <a:r>
                  <a:rPr lang="en-US" dirty="0"/>
                  <a:t>This is the z-transform of given sequence.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NP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2179D-1302-D74B-8162-4B9E58986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85" b="-1465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2EB53-45B2-4A4E-95DE-D45DB509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35AC0-D356-5043-B98B-CA20A552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5532-A774-1942-A2F4-25DA747A0C22}" type="slidenum">
              <a:rPr lang="en-NP" smtClean="0"/>
              <a:t>7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83315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CB2C-04B6-E146-9E52-65883FB6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Application of Z-transform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6E6F1-A3C6-E04A-9C79-E06314D54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NP" dirty="0"/>
              <a:t>sed to analysis digital filter.</a:t>
            </a:r>
          </a:p>
          <a:p>
            <a:r>
              <a:rPr lang="en-US" dirty="0"/>
              <a:t>C</a:t>
            </a:r>
            <a:r>
              <a:rPr lang="en-NP" dirty="0"/>
              <a:t>alculate of signal to control system</a:t>
            </a:r>
          </a:p>
          <a:p>
            <a:r>
              <a:rPr lang="en-NP" dirty="0"/>
              <a:t>Voice transmission.</a:t>
            </a:r>
          </a:p>
          <a:p>
            <a:r>
              <a:rPr lang="en-US" dirty="0"/>
              <a:t>F</a:t>
            </a:r>
            <a:r>
              <a:rPr lang="en-NP" dirty="0"/>
              <a:t>or automatic control in telecommunication.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860C0-1357-694D-A0FF-8376B284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57DD7-5CCD-7940-9405-BAC20759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5532-A774-1942-A2F4-25DA747A0C22}" type="slidenum">
              <a:rPr lang="en-NP" smtClean="0"/>
              <a:t>8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35862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6B24-391F-B848-85B8-AE1C1A60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Z Transform</a:t>
            </a:r>
            <a:endParaRPr lang="en-N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FF32C4-47F2-5C42-A7B6-7B5B702AE8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</a:t>
                </a:r>
                <a:r>
                  <a:rPr lang="en-NP" dirty="0"/>
                  <a:t>e know, z-transform is given by,</a:t>
                </a:r>
              </a:p>
              <a:p>
                <a:pPr marL="0" indent="0">
                  <a:buNone/>
                </a:pPr>
                <a:r>
                  <a:rPr lang="en-NP" dirty="0"/>
                  <a:t>Z(Un)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N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N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NP" dirty="0"/>
              </a:p>
              <a:p>
                <a:pPr marL="0" indent="0">
                  <a:buNone/>
                </a:pPr>
                <a:r>
                  <a:rPr lang="en-NP" dirty="0"/>
                  <a:t>Inverse of this can be written as,</a:t>
                </a:r>
              </a:p>
              <a:p>
                <a:pPr marL="0" indent="0">
                  <a:buNone/>
                </a:pPr>
                <a:r>
                  <a:rPr lang="en-NP" dirty="0"/>
                  <a:t>Z</a:t>
                </a:r>
                <a:r>
                  <a:rPr lang="en-NP" baseline="30000" dirty="0"/>
                  <a:t>-1</a:t>
                </a:r>
                <a:r>
                  <a:rPr lang="en-NP" dirty="0"/>
                  <a:t>(U(z))=Un</a:t>
                </a:r>
              </a:p>
              <a:p>
                <a:pPr marL="0" indent="0">
                  <a:buNone/>
                </a:pPr>
                <a:endParaRPr lang="en-NP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FF32C4-47F2-5C42-A7B6-7B5B702AE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0FF80-FCDC-174C-B5F4-C11A1DB0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D8B82-72A9-AA41-9898-5420A300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5532-A774-1942-A2F4-25DA747A0C22}" type="slidenum">
              <a:rPr lang="en-NP" smtClean="0"/>
              <a:t>9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323522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{6DA44EC1-6E65-3248-A2C3-9DB6C2419363}tf10001119</Template>
  <TotalTime>329</TotalTime>
  <Words>602</Words>
  <Application>Microsoft Macintosh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Gill Sans MT</vt:lpstr>
      <vt:lpstr>Gallery</vt:lpstr>
      <vt:lpstr>Z-transform and Their inverse</vt:lpstr>
      <vt:lpstr>Table of Content</vt:lpstr>
      <vt:lpstr>Continuous vs Discrete </vt:lpstr>
      <vt:lpstr>Introduction</vt:lpstr>
      <vt:lpstr>Formula of Z-Transform</vt:lpstr>
      <vt:lpstr>Example</vt:lpstr>
      <vt:lpstr>Example</vt:lpstr>
      <vt:lpstr>Application of Z-transform</vt:lpstr>
      <vt:lpstr>Inverse Z Transform</vt:lpstr>
      <vt:lpstr>Example</vt:lpstr>
      <vt:lpstr>Example</vt:lpstr>
      <vt:lpstr>example</vt:lpstr>
      <vt:lpstr>Example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Z-transform and Their inverse</dc:title>
  <dc:creator>Sudhan Kandel</dc:creator>
  <cp:lastModifiedBy>Sudhan Kandel</cp:lastModifiedBy>
  <cp:revision>5</cp:revision>
  <dcterms:created xsi:type="dcterms:W3CDTF">2022-03-24T06:25:37Z</dcterms:created>
  <dcterms:modified xsi:type="dcterms:W3CDTF">2022-03-28T13:00:28Z</dcterms:modified>
</cp:coreProperties>
</file>