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B1F0-CFA1-462B-80F6-B4E11D256B1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749-8F00-4010-BEE5-D154B3FC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0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B1F0-CFA1-462B-80F6-B4E11D256B1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749-8F00-4010-BEE5-D154B3FC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B1F0-CFA1-462B-80F6-B4E11D256B1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749-8F00-4010-BEE5-D154B3FC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B1F0-CFA1-462B-80F6-B4E11D256B1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749-8F00-4010-BEE5-D154B3FC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9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B1F0-CFA1-462B-80F6-B4E11D256B1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749-8F00-4010-BEE5-D154B3FC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9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B1F0-CFA1-462B-80F6-B4E11D256B1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749-8F00-4010-BEE5-D154B3FC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4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B1F0-CFA1-462B-80F6-B4E11D256B1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749-8F00-4010-BEE5-D154B3FC45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2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B1F0-CFA1-462B-80F6-B4E11D256B1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749-8F00-4010-BEE5-D154B3FC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B1F0-CFA1-462B-80F6-B4E11D256B1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749-8F00-4010-BEE5-D154B3FC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2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B1F0-CFA1-462B-80F6-B4E11D256B1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749-8F00-4010-BEE5-D154B3FC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96B1F0-CFA1-462B-80F6-B4E11D256B1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749-8F00-4010-BEE5-D154B3FC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7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96B1F0-CFA1-462B-80F6-B4E11D256B1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B30749-8F00-4010-BEE5-D154B3FC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2AF6-063A-4869-9433-0C11383E5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Testing, Z Test &amp; T Test</a:t>
            </a:r>
          </a:p>
        </p:txBody>
      </p:sp>
    </p:spTree>
    <p:extLst>
      <p:ext uri="{BB962C8B-B14F-4D97-AF65-F5344CB8AC3E}">
        <p14:creationId xmlns:p14="http://schemas.microsoft.com/office/powerpoint/2010/main" val="29080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012B-FDE1-43FC-B804-3632E288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" y="173383"/>
            <a:ext cx="2701349" cy="847874"/>
          </a:xfrm>
        </p:spPr>
        <p:txBody>
          <a:bodyPr/>
          <a:lstStyle/>
          <a:p>
            <a:r>
              <a:rPr lang="en-US" dirty="0"/>
              <a:t>Z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59B9-184F-4F36-B9AF-62F8B79F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313" y="1380744"/>
            <a:ext cx="7729728" cy="3101983"/>
          </a:xfrm>
        </p:spPr>
        <p:txBody>
          <a:bodyPr/>
          <a:lstStyle/>
          <a:p>
            <a:r>
              <a:rPr lang="en-US" dirty="0"/>
              <a:t>How many Standard derivations away from the mean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ED78D3-97E2-4956-9CFC-C69537489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13" y="2949323"/>
            <a:ext cx="7477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8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012B-FDE1-43FC-B804-3632E288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" y="173383"/>
            <a:ext cx="2701349" cy="847874"/>
          </a:xfrm>
        </p:spPr>
        <p:txBody>
          <a:bodyPr/>
          <a:lstStyle/>
          <a:p>
            <a:r>
              <a:rPr lang="en-US" dirty="0"/>
              <a:t>Z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41C05-9FEC-4D19-8FBE-FEDE54304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5" y="1780039"/>
            <a:ext cx="11516963" cy="49699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7FB543-562D-4F3E-B993-9E0E067C6AF2}"/>
                  </a:ext>
                </a:extLst>
              </p:cNvPr>
              <p:cNvSpPr txBox="1"/>
              <p:nvPr/>
            </p:nvSpPr>
            <p:spPr>
              <a:xfrm>
                <a:off x="1134208" y="2963006"/>
                <a:ext cx="3200400" cy="56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7FB543-562D-4F3E-B993-9E0E067C6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08" y="2963006"/>
                <a:ext cx="3200400" cy="566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D5FA64-D738-4F36-80E4-D6C14508C1B2}"/>
                  </a:ext>
                </a:extLst>
              </p:cNvPr>
              <p:cNvSpPr txBox="1"/>
              <p:nvPr/>
            </p:nvSpPr>
            <p:spPr>
              <a:xfrm>
                <a:off x="1134208" y="3836376"/>
                <a:ext cx="3200400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5 −3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D5FA64-D738-4F36-80E4-D6C14508C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08" y="3836376"/>
                <a:ext cx="3200400" cy="618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6D2AFC-D56B-4327-AE24-57524F6B133C}"/>
                  </a:ext>
                </a:extLst>
              </p:cNvPr>
              <p:cNvSpPr txBox="1"/>
              <p:nvPr/>
            </p:nvSpPr>
            <p:spPr>
              <a:xfrm>
                <a:off x="1195755" y="4692161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		z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6D2AFC-D56B-4327-AE24-57524F6B1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5" y="4692161"/>
                <a:ext cx="320040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6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012B-FDE1-43FC-B804-3632E288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" y="173383"/>
            <a:ext cx="2701349" cy="847874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8A866-730F-431E-B8BD-F7341768C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344" y="1635721"/>
            <a:ext cx="7729728" cy="3101983"/>
          </a:xfrm>
        </p:spPr>
        <p:txBody>
          <a:bodyPr/>
          <a:lstStyle/>
          <a:p>
            <a:r>
              <a:rPr lang="en-US" dirty="0"/>
              <a:t>Hypothesis means claims or assertion.</a:t>
            </a:r>
          </a:p>
          <a:p>
            <a:r>
              <a:rPr lang="en-US" dirty="0"/>
              <a:t>In statistical hypothesis,  we claim about value of a single parameter, several parameter, or some entire probability distribution.</a:t>
            </a:r>
          </a:p>
          <a:p>
            <a:r>
              <a:rPr lang="en-US" dirty="0"/>
              <a:t>One example is the claim that µ = 30 where µ is the population mean of grade scored by student in Numerical Methods subject.</a:t>
            </a:r>
          </a:p>
        </p:txBody>
      </p:sp>
    </p:spTree>
    <p:extLst>
      <p:ext uri="{BB962C8B-B14F-4D97-AF65-F5344CB8AC3E}">
        <p14:creationId xmlns:p14="http://schemas.microsoft.com/office/powerpoint/2010/main" val="316731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012B-FDE1-43FC-B804-3632E288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" y="173383"/>
            <a:ext cx="2701349" cy="847874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8A866-730F-431E-B8BD-F7341768C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344" y="1635721"/>
            <a:ext cx="7729728" cy="3101983"/>
          </a:xfrm>
        </p:spPr>
        <p:txBody>
          <a:bodyPr/>
          <a:lstStyle/>
          <a:p>
            <a:r>
              <a:rPr lang="en-US" dirty="0"/>
              <a:t>In any hypothesis testing problem,  there are two contradictory hypotheses under consideration. </a:t>
            </a:r>
          </a:p>
          <a:p>
            <a:r>
              <a:rPr lang="en-US" dirty="0"/>
              <a:t>One hypotheses might be the claim µ = 30 and the other µ &gt; 30.</a:t>
            </a:r>
          </a:p>
          <a:p>
            <a:r>
              <a:rPr lang="en-US" dirty="0"/>
              <a:t>The objective is to decide based on sample information which of two hypotheses is correct. </a:t>
            </a:r>
          </a:p>
          <a:p>
            <a:r>
              <a:rPr lang="en-US" dirty="0"/>
              <a:t>The null hypothesis, denoted by Ho is the claim that is initially assumed to be true.</a:t>
            </a:r>
          </a:p>
          <a:p>
            <a:r>
              <a:rPr lang="en-US" dirty="0"/>
              <a:t> The alternative hypothesis, denoted by Ha, is the assertion that is contradictory to Ho.</a:t>
            </a:r>
          </a:p>
        </p:txBody>
      </p:sp>
    </p:spTree>
    <p:extLst>
      <p:ext uri="{BB962C8B-B14F-4D97-AF65-F5344CB8AC3E}">
        <p14:creationId xmlns:p14="http://schemas.microsoft.com/office/powerpoint/2010/main" val="295733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012B-FDE1-43FC-B804-3632E288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" y="173383"/>
            <a:ext cx="4468603" cy="847874"/>
          </a:xfrm>
        </p:spPr>
        <p:txBody>
          <a:bodyPr>
            <a:normAutofit/>
          </a:bodyPr>
          <a:lstStyle/>
          <a:p>
            <a:r>
              <a:rPr lang="en-US" dirty="0"/>
              <a:t>Hypothesis testing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8A866-730F-431E-B8BD-F7341768C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344" y="1635721"/>
            <a:ext cx="7729728" cy="3101983"/>
          </a:xfrm>
        </p:spPr>
        <p:txBody>
          <a:bodyPr/>
          <a:lstStyle/>
          <a:p>
            <a:r>
              <a:rPr lang="en-US" dirty="0"/>
              <a:t>In Math class, it is known that the mean grade score of student is 30. Some teachers are performing a  research on 40 students that if taught physical class instead of online class, the mean grade score will be 35 with a standard deviation of 9. Can we verify that attending physical class has effect on the grade ?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AFE70-4130-473E-9882-FDD7C8DDE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59"/>
          <a:stretch/>
        </p:blipFill>
        <p:spPr>
          <a:xfrm>
            <a:off x="2198076" y="3682627"/>
            <a:ext cx="5004623" cy="21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012B-FDE1-43FC-B804-3632E288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" y="173383"/>
            <a:ext cx="2701349" cy="847874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BCD8A4-5D23-4D8C-864F-BD8797F9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5"/>
          <a:stretch/>
        </p:blipFill>
        <p:spPr>
          <a:xfrm>
            <a:off x="3751135" y="817684"/>
            <a:ext cx="5665427" cy="5424824"/>
          </a:xfrm>
        </p:spPr>
      </p:pic>
    </p:spTree>
    <p:extLst>
      <p:ext uri="{BB962C8B-B14F-4D97-AF65-F5344CB8AC3E}">
        <p14:creationId xmlns:p14="http://schemas.microsoft.com/office/powerpoint/2010/main" val="409194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012B-FDE1-43FC-B804-3632E288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" y="173383"/>
            <a:ext cx="3334395" cy="847874"/>
          </a:xfrm>
        </p:spPr>
        <p:txBody>
          <a:bodyPr>
            <a:normAutofit fontScale="90000"/>
          </a:bodyPr>
          <a:lstStyle/>
          <a:p>
            <a:r>
              <a:rPr lang="en-US" dirty="0"/>
              <a:t>Z-Test vs T-Test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1C9EB-029C-473C-8930-4E49D8BC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517" y="1653305"/>
            <a:ext cx="7729728" cy="3101983"/>
          </a:xfrm>
        </p:spPr>
        <p:txBody>
          <a:bodyPr/>
          <a:lstStyle/>
          <a:p>
            <a:r>
              <a:rPr lang="en-US" dirty="0"/>
              <a:t>In inferential statistics, All we are trying to find is the probability of getting a certain sample mean.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C25B2-06B3-4916-A5A1-125FFAFFE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245" y="2677989"/>
            <a:ext cx="5973640" cy="377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4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012B-FDE1-43FC-B804-3632E288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" y="173383"/>
            <a:ext cx="3334395" cy="847874"/>
          </a:xfrm>
        </p:spPr>
        <p:txBody>
          <a:bodyPr>
            <a:normAutofit fontScale="90000"/>
          </a:bodyPr>
          <a:lstStyle/>
          <a:p>
            <a:r>
              <a:rPr lang="en-US" dirty="0"/>
              <a:t>Z-Test vs T-Test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1C9EB-029C-473C-8930-4E49D8BC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517" y="1653305"/>
            <a:ext cx="7729728" cy="3101983"/>
          </a:xfrm>
        </p:spPr>
        <p:txBody>
          <a:bodyPr/>
          <a:lstStyle/>
          <a:p>
            <a:r>
              <a:rPr lang="en-US" dirty="0"/>
              <a:t>If the sample size is relatively small, then it will form a t distribution. Hence we use t table to calculate the probability value.</a:t>
            </a:r>
          </a:p>
          <a:p>
            <a:endParaRPr lang="en-US" dirty="0"/>
          </a:p>
          <a:p>
            <a:r>
              <a:rPr lang="en-US" dirty="0"/>
              <a:t>Rule of Thumb: If n &lt; 30, then use t table to look for the probability value.</a:t>
            </a:r>
          </a:p>
        </p:txBody>
      </p:sp>
    </p:spTree>
    <p:extLst>
      <p:ext uri="{BB962C8B-B14F-4D97-AF65-F5344CB8AC3E}">
        <p14:creationId xmlns:p14="http://schemas.microsoft.com/office/powerpoint/2010/main" val="32573224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273</TotalTime>
  <Words>312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Gill Sans MT</vt:lpstr>
      <vt:lpstr>Parcel</vt:lpstr>
      <vt:lpstr>Hypothesis Testing, Z Test &amp; T Test</vt:lpstr>
      <vt:lpstr>Z score</vt:lpstr>
      <vt:lpstr>Z score</vt:lpstr>
      <vt:lpstr>Hypothesis testing</vt:lpstr>
      <vt:lpstr>Hypothesis testing</vt:lpstr>
      <vt:lpstr>Hypothesis testing </vt:lpstr>
      <vt:lpstr>Hypothesis testing</vt:lpstr>
      <vt:lpstr>Z-Test vs T-Test</vt:lpstr>
      <vt:lpstr>Z-Test vs T-Test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Testing, Z Test &amp; T Test</dc:title>
  <dc:creator>Diwas KC</dc:creator>
  <cp:lastModifiedBy>Diwas KC</cp:lastModifiedBy>
  <cp:revision>1</cp:revision>
  <dcterms:created xsi:type="dcterms:W3CDTF">2022-03-28T07:34:06Z</dcterms:created>
  <dcterms:modified xsi:type="dcterms:W3CDTF">2022-03-28T12:07:58Z</dcterms:modified>
</cp:coreProperties>
</file>