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72" r:id="rId3"/>
    <p:sldId id="267" r:id="rId4"/>
    <p:sldId id="275" r:id="rId5"/>
    <p:sldId id="277" r:id="rId6"/>
    <p:sldId id="292" r:id="rId7"/>
    <p:sldId id="298" r:id="rId8"/>
    <p:sldId id="293" r:id="rId9"/>
    <p:sldId id="299" r:id="rId10"/>
    <p:sldId id="29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D"/>
    <a:srgbClr val="FFFDD0"/>
    <a:srgbClr val="777777"/>
    <a:srgbClr val="5C2E00"/>
    <a:srgbClr val="FF9021"/>
    <a:srgbClr val="B45A00"/>
    <a:srgbClr val="3E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89" autoAdjust="0"/>
  </p:normalViewPr>
  <p:slideViewPr>
    <p:cSldViewPr snapToGrid="0">
      <p:cViewPr varScale="1">
        <p:scale>
          <a:sx n="66" d="100"/>
          <a:sy n="66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E31F-DEE9-41A4-B5F9-5CDB68AC85F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73FA-CBC3-4E8E-AB7E-D17E626C4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6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9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64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8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0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4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8796-4F51-41B2-83E0-04E4925F4C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632D-7DBE-4534-8DFC-547A3DE1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="" xmlns:a16="http://schemas.microsoft.com/office/drawing/2014/main" id="{81108153-77C8-489F-9451-EC6BA91B2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9"/>
          <a:stretch/>
        </p:blipFill>
        <p:spPr>
          <a:xfrm>
            <a:off x="0" y="2438401"/>
            <a:ext cx="9144000" cy="385282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D1655A4C-D83C-4230-9EF0-33609FACD9B9}"/>
              </a:ext>
            </a:extLst>
          </p:cNvPr>
          <p:cNvSpPr/>
          <p:nvPr/>
        </p:nvSpPr>
        <p:spPr>
          <a:xfrm>
            <a:off x="3193144" y="5878287"/>
            <a:ext cx="5326742" cy="9274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fontAlgn="ctr">
              <a:lnSpc>
                <a:spcPts val="2500"/>
              </a:lnSpc>
              <a:spcBef>
                <a:spcPct val="35000"/>
              </a:spcBef>
              <a:buClr>
                <a:schemeClr val="tx2"/>
              </a:buClr>
              <a:buSzPct val="175000"/>
            </a:pPr>
            <a:r>
              <a:rPr lang="en-US" sz="3600" spc="-100" dirty="0" smtClean="0">
                <a:solidFill>
                  <a:srgbClr val="0038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Sita </a:t>
            </a:r>
            <a:r>
              <a:rPr lang="en-US" sz="3600" spc="-100" dirty="0">
                <a:solidFill>
                  <a:srgbClr val="0038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Sapkota Roll no: 8 </a:t>
            </a:r>
          </a:p>
          <a:p>
            <a:pPr algn="just" fontAlgn="ctr">
              <a:lnSpc>
                <a:spcPts val="2500"/>
              </a:lnSpc>
              <a:spcBef>
                <a:spcPct val="35000"/>
              </a:spcBef>
              <a:buClr>
                <a:schemeClr val="tx2"/>
              </a:buClr>
              <a:buSzPct val="175000"/>
            </a:pPr>
            <a:r>
              <a:rPr lang="en-US" sz="3600" spc="-100" dirty="0" smtClean="0">
                <a:solidFill>
                  <a:srgbClr val="0038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 A</a:t>
            </a:r>
            <a:endParaRPr lang="en-US" sz="3600" spc="-100" dirty="0">
              <a:solidFill>
                <a:srgbClr val="0038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3CC9316-F753-44C5-9CC7-A664C2FDC279}"/>
              </a:ext>
            </a:extLst>
          </p:cNvPr>
          <p:cNvSpPr txBox="1"/>
          <p:nvPr/>
        </p:nvSpPr>
        <p:spPr>
          <a:xfrm>
            <a:off x="226717" y="1183909"/>
            <a:ext cx="8722233" cy="1015663"/>
          </a:xfrm>
          <a:prstGeom prst="rect">
            <a:avLst/>
          </a:prstGeom>
          <a:solidFill>
            <a:srgbClr val="FFFDDD"/>
          </a:solidFill>
          <a:ln w="19050">
            <a:solidFill>
              <a:srgbClr val="00388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Hence it is significant. So we reject null hypothesis (H0) and accept alternative hypothesis H1 which means that the average weight gain per woman for the month was over 5 pounds.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347E90-F7F4-44FC-8B78-92558D19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5400" dirty="0"/>
          </a:p>
          <a:p>
            <a:pPr marL="0" indent="0" algn="ctr">
              <a:buNone/>
            </a:pPr>
            <a:r>
              <a:rPr lang="en-GB" sz="8000" dirty="0"/>
              <a:t>Questions</a:t>
            </a:r>
            <a:r>
              <a:rPr lang="en-GB" sz="8000" dirty="0" smtClean="0"/>
              <a:t>?</a:t>
            </a:r>
          </a:p>
          <a:p>
            <a:pPr marL="0" indent="0" algn="ctr">
              <a:buNone/>
            </a:pPr>
            <a:r>
              <a:rPr lang="en-GB" sz="8000" dirty="0" smtClean="0"/>
              <a:t>Thank You!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0445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864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Table of Content</a:t>
            </a:r>
            <a:endParaRPr lang="en-GB" sz="4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442441"/>
            <a:ext cx="7920000" cy="52200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Introduction</a:t>
            </a: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In this session we will see</a:t>
            </a:r>
          </a:p>
          <a:p>
            <a:pPr marL="814388" marR="0" lvl="1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What a hypothesis test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is</a:t>
            </a:r>
          </a:p>
          <a:p>
            <a:pPr marL="814388" marR="0" lvl="1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 smtClean="0">
                <a:latin typeface="Calibri" panose="020F0502020204030204"/>
              </a:rPr>
              <a:t>What </a:t>
            </a:r>
            <a:r>
              <a:rPr lang="en-GB" sz="2800" dirty="0">
                <a:latin typeface="Calibri" panose="020F0502020204030204"/>
              </a:rPr>
              <a:t>a </a:t>
            </a:r>
            <a:r>
              <a:rPr lang="en-GB" sz="2800" dirty="0" smtClean="0">
                <a:latin typeface="Calibri" panose="020F0502020204030204"/>
              </a:rPr>
              <a:t>Z</a:t>
            </a:r>
            <a:r>
              <a:rPr lang="en-GB" sz="2800" dirty="0" smtClean="0">
                <a:latin typeface="Calibri" panose="020F0502020204030204"/>
              </a:rPr>
              <a:t>-test </a:t>
            </a:r>
            <a:r>
              <a:rPr lang="en-GB" sz="2800" dirty="0" smtClean="0">
                <a:latin typeface="Calibri" panose="020F0502020204030204"/>
              </a:rPr>
              <a:t>is</a:t>
            </a:r>
          </a:p>
          <a:p>
            <a:pPr marL="814388" marR="0" lvl="1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Numerical Example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of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Z-test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57188" indent="-357188">
              <a:spcBef>
                <a:spcPts val="12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Hypothesis Testing</a:t>
            </a:r>
            <a:endParaRPr lang="en-GB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39" y="1442441"/>
            <a:ext cx="7920000" cy="5220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/>
              <a:t>What is a hypothesis test:</a:t>
            </a:r>
            <a:endParaRPr kumimoji="0" lang="en-GB" sz="2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/>
              <a:t>A formal way to statistically test a theoretical assumption based on the data we have</a:t>
            </a:r>
            <a:r>
              <a:rPr lang="en-GB" sz="2400" dirty="0" smtClean="0"/>
              <a:t>.</a:t>
            </a:r>
          </a:p>
          <a:p>
            <a:pPr marL="357188" indent="-357188">
              <a:lnSpc>
                <a:spcPct val="100000"/>
              </a:lnSpc>
              <a:spcBef>
                <a:spcPts val="2400"/>
              </a:spcBef>
              <a:defRPr/>
            </a:pPr>
            <a:r>
              <a:rPr lang="en-GB" sz="2400" dirty="0"/>
              <a:t>More simply hypothesis is the most important part of theory decision making.</a:t>
            </a: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Key </a:t>
            </a:r>
            <a:r>
              <a:rPr lang="en-GB" sz="2400" dirty="0"/>
              <a:t>concepts:</a:t>
            </a:r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  <a:defRPr/>
            </a:pPr>
            <a:r>
              <a:rPr kumimoji="0" lang="en-GB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Null hypothesis H0</a:t>
            </a:r>
            <a:r>
              <a:rPr kumimoji="0" lang="el-GR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dirty="0" smtClean="0"/>
              <a:t>: Hypothesis of no difference</a:t>
            </a:r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 </a:t>
            </a:r>
            <a:r>
              <a:rPr lang="en-GB" dirty="0" smtClean="0"/>
              <a:t>Alternative </a:t>
            </a:r>
            <a:r>
              <a:rPr lang="en-GB" dirty="0"/>
              <a:t>Hypothesis </a:t>
            </a:r>
            <a:r>
              <a:rPr lang="en-GB" dirty="0" smtClean="0"/>
              <a:t>H1: Complementary Hypothesis</a:t>
            </a:r>
            <a:endParaRPr lang="en-GB" dirty="0"/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  <a:defRPr/>
            </a:pPr>
            <a:r>
              <a:rPr kumimoji="0" lang="en-GB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Significance level </a:t>
            </a:r>
            <a:r>
              <a:rPr kumimoji="0" lang="el-GR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α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: If not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given we generally use 5%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80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Hypothesis Testing</a:t>
            </a:r>
            <a:endParaRPr lang="en-GB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39" y="1442441"/>
            <a:ext cx="7920000" cy="433424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>
                <a:latin typeface="Calibri" panose="020F0502020204030204"/>
              </a:rPr>
              <a:t>Why do we need it?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Is there a significant difference between two populations?</a:t>
            </a: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latin typeface="Calibri" panose="020F0502020204030204"/>
              </a:rPr>
              <a:t>Is there a significant relationship between two variables?</a:t>
            </a:r>
          </a:p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Is the mean bigger , smaller or different from a given value?</a:t>
            </a:r>
          </a:p>
        </p:txBody>
      </p:sp>
    </p:spTree>
    <p:extLst>
      <p:ext uri="{BB962C8B-B14F-4D97-AF65-F5344CB8AC3E}">
        <p14:creationId xmlns:p14="http://schemas.microsoft.com/office/powerpoint/2010/main" val="635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Z-test Example</a:t>
            </a:r>
            <a:endParaRPr lang="en-GB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272875"/>
            <a:ext cx="7920000" cy="522000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r>
              <a:rPr lang="en-US" sz="2400" dirty="0"/>
              <a:t>A one sample z test is one of the most basic types of hypothesis test. In order to run a one sample z test, you work through several steps</a:t>
            </a:r>
            <a:r>
              <a:rPr lang="en-US" sz="2400" dirty="0" smtClean="0"/>
              <a:t>:</a:t>
            </a:r>
          </a:p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r>
              <a:rPr lang="en-US" sz="2400" dirty="0"/>
              <a:t>Step 1: State the Null </a:t>
            </a:r>
            <a:r>
              <a:rPr lang="en-US" sz="2400" dirty="0" smtClean="0"/>
              <a:t>Hypothesis and Alternative Hypothesis.</a:t>
            </a:r>
          </a:p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r>
              <a:rPr lang="en-US" sz="2400" dirty="0"/>
              <a:t>Step 2: Use the z-formula to find a z-score</a:t>
            </a:r>
            <a:r>
              <a:rPr lang="en-US" sz="24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r>
              <a:rPr lang="en-US" sz="2400" dirty="0" smtClean="0"/>
              <a:t>Step </a:t>
            </a:r>
            <a:r>
              <a:rPr lang="en-US" sz="2400" dirty="0"/>
              <a:t>3: Look up your z score in the z-table.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2400"/>
              </a:spcBef>
              <a:buNone/>
              <a:defRPr/>
            </a:pPr>
            <a:endParaRPr lang="en-GB" sz="2400" dirty="0"/>
          </a:p>
          <a:p>
            <a:pPr marL="357188" marR="0" lvl="0" indent="-357188" algn="l" defTabSz="914400" rtl="0" eaLnBrk="1" fontAlgn="auto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14" y="4851399"/>
            <a:ext cx="1979386" cy="10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Numerical 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6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1,500 </a:t>
            </a:r>
            <a:r>
              <a:rPr lang="en-US" sz="2400" dirty="0"/>
              <a:t>women followed the </a:t>
            </a:r>
            <a:r>
              <a:rPr lang="en-US" sz="2400" dirty="0" err="1"/>
              <a:t>Atkin’s</a:t>
            </a:r>
            <a:r>
              <a:rPr lang="en-US" sz="2400" dirty="0"/>
              <a:t> diet for a month. A random sample of </a:t>
            </a:r>
            <a:r>
              <a:rPr lang="en-US" sz="2400" dirty="0" smtClean="0"/>
              <a:t>31</a:t>
            </a:r>
            <a:r>
              <a:rPr lang="en-US" sz="2400" dirty="0" smtClean="0"/>
              <a:t> </a:t>
            </a:r>
            <a:r>
              <a:rPr lang="en-US" sz="2400" dirty="0"/>
              <a:t>women gained an average of </a:t>
            </a:r>
            <a:r>
              <a:rPr lang="en-US" sz="2400" dirty="0" smtClean="0"/>
              <a:t>6.6 </a:t>
            </a:r>
            <a:r>
              <a:rPr lang="en-US" sz="2400" dirty="0"/>
              <a:t>pounds. Test the hypothesis that the average weight gain per woman for the month was over 5 pounds. The standard deviation for all women in the group was </a:t>
            </a:r>
            <a:r>
              <a:rPr lang="en-US" sz="2400" dirty="0" smtClean="0"/>
              <a:t>7.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Step 1: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Ho: </a:t>
            </a:r>
            <a:r>
              <a:rPr lang="en-US" b="1" dirty="0"/>
              <a:t>null hypothesis</a:t>
            </a:r>
            <a:r>
              <a:rPr lang="en-US" dirty="0"/>
              <a:t>: </a:t>
            </a:r>
            <a:r>
              <a:rPr lang="en-US" i="1" dirty="0"/>
              <a:t>H</a:t>
            </a:r>
            <a:r>
              <a:rPr lang="en-US" dirty="0"/>
              <a:t> </a:t>
            </a:r>
            <a:r>
              <a:rPr lang="en-US" baseline="-25000" dirty="0"/>
              <a:t>0</a:t>
            </a:r>
            <a:r>
              <a:rPr lang="en-US" dirty="0"/>
              <a:t>: μ = 5 </a:t>
            </a:r>
            <a:r>
              <a:rPr lang="en-US" dirty="0" smtClean="0"/>
              <a:t> or The </a:t>
            </a:r>
            <a:r>
              <a:rPr lang="en-US" dirty="0"/>
              <a:t>average weight gain per woman for the month was </a:t>
            </a:r>
            <a:r>
              <a:rPr lang="en-US" dirty="0" smtClean="0"/>
              <a:t>equal to 5 pounds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Continue…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Step 2: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Alternative hypothesis: H a: </a:t>
                </a:r>
                <a:r>
                  <a:rPr lang="el-GR" sz="2400" dirty="0">
                    <a:solidFill>
                      <a:schemeClr val="tx1"/>
                    </a:solidFill>
                  </a:rPr>
                  <a:t>μ &gt; 5</a:t>
                </a:r>
                <a:r>
                  <a:rPr lang="en-US" sz="2400" dirty="0">
                    <a:solidFill>
                      <a:schemeClr val="tx1"/>
                    </a:solidFill>
                  </a:rPr>
                  <a:t> or The average weight gain per woman for the month was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greater than </a:t>
                </a:r>
                <a:r>
                  <a:rPr lang="en-US" sz="2400" dirty="0">
                    <a:solidFill>
                      <a:schemeClr val="tx1"/>
                    </a:solidFill>
                  </a:rPr>
                  <a:t>5 pounds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 Z</a:t>
                </a:r>
                <a:r>
                  <a:rPr lang="en-GB" sz="32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   =1.2726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Continue…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Step 3: Look up your z score in the z-table. The sample score above gives you an area of 0.8997. 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    We use 8% level of significance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Tabulated </a:t>
            </a:r>
            <a:r>
              <a:rPr lang="en-US" sz="2400" dirty="0"/>
              <a:t>value for z ≤ </a:t>
            </a:r>
            <a:r>
              <a:rPr lang="en-US" sz="2400" dirty="0" smtClean="0"/>
              <a:t>1.2726</a:t>
            </a:r>
            <a:r>
              <a:rPr lang="en-US" sz="2400" dirty="0" smtClean="0"/>
              <a:t> </a:t>
            </a:r>
            <a:r>
              <a:rPr lang="en-US" sz="2400" dirty="0"/>
              <a:t>is 0.8997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Z </a:t>
            </a:r>
            <a:r>
              <a:rPr lang="en-US" sz="2400" dirty="0" smtClean="0"/>
              <a:t>calculated </a:t>
            </a:r>
            <a:r>
              <a:rPr lang="en-US" sz="2400" dirty="0" smtClean="0"/>
              <a:t>is greater than Z table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919439"/>
            <a:ext cx="8098972" cy="55539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23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5018</TotalTime>
  <Words>385</Words>
  <Application>Microsoft Office PowerPoint</Application>
  <PresentationFormat>On-screen Show (4:3)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Table of Content</vt:lpstr>
      <vt:lpstr>Hypothesis Testing</vt:lpstr>
      <vt:lpstr>Hypothesis Testing</vt:lpstr>
      <vt:lpstr>Z-test Example</vt:lpstr>
      <vt:lpstr>Numerical Example</vt:lpstr>
      <vt:lpstr>Continue…</vt:lpstr>
      <vt:lpstr>Continue…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 Sapkota</dc:creator>
  <cp:lastModifiedBy>Dell</cp:lastModifiedBy>
  <cp:revision>125</cp:revision>
  <dcterms:created xsi:type="dcterms:W3CDTF">2020-05-07T08:56:05Z</dcterms:created>
  <dcterms:modified xsi:type="dcterms:W3CDTF">2022-03-28T14:48:25Z</dcterms:modified>
</cp:coreProperties>
</file>