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E49-5641-4036-AAE8-161CE81743B6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211-B67A-46FB-B3B7-00BA271A8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E49-5641-4036-AAE8-161CE81743B6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211-B67A-46FB-B3B7-00BA271A8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E49-5641-4036-AAE8-161CE81743B6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211-B67A-46FB-B3B7-00BA271A8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E49-5641-4036-AAE8-161CE81743B6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211-B67A-46FB-B3B7-00BA271A8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E49-5641-4036-AAE8-161CE81743B6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211-B67A-46FB-B3B7-00BA271A8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E49-5641-4036-AAE8-161CE81743B6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211-B67A-46FB-B3B7-00BA271A8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E49-5641-4036-AAE8-161CE81743B6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211-B67A-46FB-B3B7-00BA271A8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E49-5641-4036-AAE8-161CE81743B6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211-B67A-46FB-B3B7-00BA271A8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E49-5641-4036-AAE8-161CE81743B6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211-B67A-46FB-B3B7-00BA271A8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E49-5641-4036-AAE8-161CE81743B6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211-B67A-46FB-B3B7-00BA271A8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4E49-5641-4036-AAE8-161CE81743B6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5211-B67A-46FB-B3B7-00BA271A8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4E49-5641-4036-AAE8-161CE81743B6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5211-B67A-46FB-B3B7-00BA271A8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Optimization Techniques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Content Placeholder 7" descr="Screenshot (10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1486170"/>
            <a:ext cx="4191000" cy="3426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48000" cy="4691063"/>
          </a:xfrm>
        </p:spPr>
        <p:txBody>
          <a:bodyPr/>
          <a:lstStyle/>
          <a:p>
            <a:pPr algn="ctr"/>
            <a:endParaRPr lang="en-US" dirty="0" smtClean="0"/>
          </a:p>
          <a:p>
            <a:pPr marL="342900" indent="-342900"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Integer Programming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&amp;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ctr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Dynamic Programming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</a:br>
            <a:endParaRPr lang="en-US" sz="28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5562600"/>
            <a:ext cx="2579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Presented By : 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Khagaraj </a:t>
            </a:r>
            <a:r>
              <a:rPr lang="en-US" dirty="0" err="1" smtClean="0">
                <a:solidFill>
                  <a:srgbClr val="002060"/>
                </a:solidFill>
              </a:rPr>
              <a:t>Paneru</a:t>
            </a:r>
            <a:r>
              <a:rPr lang="en-US" dirty="0" smtClean="0">
                <a:solidFill>
                  <a:srgbClr val="002060"/>
                </a:solidFill>
              </a:rPr>
              <a:t> (04)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Dharmemdra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</a:rPr>
              <a:t>Thapa</a:t>
            </a:r>
            <a:r>
              <a:rPr lang="en-US" dirty="0" smtClean="0">
                <a:solidFill>
                  <a:srgbClr val="002060"/>
                </a:solidFill>
              </a:rPr>
              <a:t> (29)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GB" dirty="0" smtClean="0"/>
              <a:t>Dynamic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smtClean="0"/>
              <a:t>Dynamic Programming is technique which used to find the optimal solution of the problem. It is </a:t>
            </a:r>
            <a:r>
              <a:rPr lang="en-US" sz="1600" dirty="0" smtClean="0"/>
              <a:t>s both a mathematical optimization method and a computer programming method.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Max 		Z = C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+C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Such that   		c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+c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+…… ≤ b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			c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+ c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+……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≤ b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			.</a:t>
            </a:r>
          </a:p>
          <a:p>
            <a:pPr>
              <a:buNone/>
            </a:pPr>
            <a:r>
              <a:rPr lang="en-US" sz="1600" dirty="0" smtClean="0"/>
              <a:t>			.</a:t>
            </a:r>
          </a:p>
          <a:p>
            <a:pPr>
              <a:buNone/>
            </a:pPr>
            <a:r>
              <a:rPr lang="en-US" sz="1600" dirty="0" smtClean="0"/>
              <a:t>			.</a:t>
            </a:r>
          </a:p>
          <a:p>
            <a:pPr>
              <a:buNone/>
            </a:pPr>
            <a:r>
              <a:rPr lang="en-US" sz="1600" dirty="0" smtClean="0"/>
              <a:t>			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,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 ….. ≥ 0 </a:t>
            </a:r>
          </a:p>
          <a:p>
            <a:pPr marL="0" indent="0">
              <a:buNone/>
            </a:pPr>
            <a:r>
              <a:rPr lang="en-US" sz="1600" dirty="0" smtClean="0"/>
              <a:t>Above problem is Linear Programming Problem(LPP) where 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,x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,…… are variable  which is called stage. c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and c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,……</a:t>
            </a:r>
            <a:r>
              <a:rPr lang="en-US" sz="1600" baseline="-25000" dirty="0" smtClean="0"/>
              <a:t>.</a:t>
            </a:r>
            <a:r>
              <a:rPr lang="en-US" sz="1600" dirty="0" smtClean="0"/>
              <a:t> are constraints which is know as state. Z max be the object function. Where b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and b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are the resources.  Then frame function is, </a:t>
            </a:r>
          </a:p>
          <a:p>
            <a:pPr algn="ctr">
              <a:buNone/>
            </a:pPr>
            <a:r>
              <a:rPr lang="en-US" sz="1600" dirty="0" err="1" smtClean="0"/>
              <a:t>F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(b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, b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)</a:t>
            </a:r>
          </a:p>
          <a:p>
            <a:pPr algn="ctr">
              <a:buNone/>
            </a:pPr>
            <a:r>
              <a:rPr lang="en-US" sz="1600" dirty="0" err="1" smtClean="0"/>
              <a:t>i</a:t>
            </a:r>
            <a:r>
              <a:rPr lang="en-US" sz="1600" dirty="0" smtClean="0"/>
              <a:t> -&gt; stage</a:t>
            </a:r>
          </a:p>
          <a:p>
            <a:pPr>
              <a:buNone/>
            </a:pPr>
            <a:r>
              <a:rPr lang="en-US" sz="1600" dirty="0" smtClean="0"/>
              <a:t>In general </a:t>
            </a:r>
          </a:p>
          <a:p>
            <a:pPr algn="ctr">
              <a:buNone/>
            </a:pPr>
            <a:r>
              <a:rPr lang="en-US" sz="1600" dirty="0" err="1" smtClean="0"/>
              <a:t>F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(b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, b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)= Max  ∑ </a:t>
            </a:r>
            <a:r>
              <a:rPr lang="en-US" sz="1600" dirty="0" err="1" smtClean="0"/>
              <a:t>C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i    </a:t>
            </a:r>
            <a:r>
              <a:rPr lang="en-US" sz="1600" dirty="0" smtClean="0"/>
              <a:t>where </a:t>
            </a:r>
            <a:r>
              <a:rPr lang="en-US" sz="1600" dirty="0" err="1" smtClean="0"/>
              <a:t>i</a:t>
            </a:r>
            <a:r>
              <a:rPr lang="en-US" sz="1600" smtClean="0"/>
              <a:t>=1,2</a:t>
            </a:r>
            <a:r>
              <a:rPr lang="en-US" sz="1600" dirty="0" smtClean="0"/>
              <a:t>,…,n          </a:t>
            </a:r>
          </a:p>
          <a:p>
            <a:pPr>
              <a:buNone/>
            </a:pPr>
            <a:r>
              <a:rPr lang="en-US" sz="1600" dirty="0" smtClean="0"/>
              <a:t>				     0 ≤ X</a:t>
            </a:r>
            <a:r>
              <a:rPr lang="en-US" sz="1600" baseline="-25000" dirty="0" smtClean="0"/>
              <a:t>i </a:t>
            </a:r>
            <a:r>
              <a:rPr lang="en-US" sz="1600" dirty="0" smtClean="0"/>
              <a:t>≤ b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Where</a:t>
            </a:r>
          </a:p>
          <a:p>
            <a:pPr algn="ctr">
              <a:buNone/>
            </a:pPr>
            <a:r>
              <a:rPr lang="en-US" sz="1600" dirty="0" smtClean="0"/>
              <a:t> b=&gt; Min{ (b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/ </a:t>
            </a:r>
            <a:r>
              <a:rPr lang="en-US" sz="1600" dirty="0" err="1" smtClean="0"/>
              <a:t>c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), (b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/ </a:t>
            </a:r>
            <a:r>
              <a:rPr lang="en-US" sz="1600" dirty="0" err="1" smtClean="0"/>
              <a:t>c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x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 }</a:t>
            </a:r>
            <a:r>
              <a:rPr lang="en-US" sz="1600" baseline="-25000" dirty="0" smtClean="0"/>
              <a:t> 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Solve LPP using Dynamic Programming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99" y="1905000"/>
            <a:ext cx="663490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600"/>
            <a:ext cx="505848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743200"/>
            <a:ext cx="505663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267200"/>
            <a:ext cx="50566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57400" y="457200"/>
            <a:ext cx="5638800" cy="5999316"/>
            <a:chOff x="2057400" y="228600"/>
            <a:chExt cx="5056632" cy="538971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7400" y="228600"/>
              <a:ext cx="5056632" cy="2342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57400" y="2514600"/>
              <a:ext cx="5056632" cy="1219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57400" y="3581400"/>
              <a:ext cx="5056632" cy="2036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62200" y="381000"/>
            <a:ext cx="5486400" cy="6096000"/>
            <a:chOff x="2362200" y="381000"/>
            <a:chExt cx="5056632" cy="531468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62200" y="381000"/>
              <a:ext cx="5056632" cy="217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62200" y="2514600"/>
              <a:ext cx="5056632" cy="3181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ell\AppData\Local\Microsoft\Windows\INetCache\IE\3TJOM9QR\bloom-blooming-blossom-207216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86800" cy="647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Topics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1219200"/>
            <a:ext cx="5334000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400" b="1" dirty="0" smtClean="0"/>
              <a:t> Optimization Technique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400" b="1" dirty="0" smtClean="0"/>
              <a:t>Objective Function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400" b="1" dirty="0" smtClean="0"/>
              <a:t>Decision Variable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400" b="1" dirty="0" smtClean="0"/>
              <a:t>Integer Programming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400" b="1" dirty="0" smtClean="0"/>
              <a:t>Dynamic Programming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What is optimization technique   ? 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In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05000"/>
            <a:ext cx="4114800" cy="117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600200" y="9144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Consists of maximizing or minimizing a real function by systematically choosing input values from with in an  allowed set and computing the value  of the function.</a:t>
            </a:r>
          </a:p>
        </p:txBody>
      </p:sp>
      <p:pic>
        <p:nvPicPr>
          <p:cNvPr id="7" name="Picture 6" descr="grap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886200"/>
            <a:ext cx="4648200" cy="2692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Objective function  and  Decision variables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9144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is a value we need to optimize.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196209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dirty="0" smtClean="0"/>
              <a:t>ax f(x)  =  a x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 + b x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298346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8600" y="32766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57800" y="3657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200" y="28194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00200" y="4572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Area =  l * b 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0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95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0" y="3124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00200" y="138326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value that  optimizer can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Integer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rogramming Problem (IPP)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9144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linear programming problem, we observe that each decision variables, can take any real or fractional value.</a:t>
            </a:r>
          </a:p>
          <a:p>
            <a:pPr marL="342900" indent="-342900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</a:t>
            </a: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918713"/>
            <a:ext cx="381000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m</a:t>
            </a:r>
            <a:r>
              <a:rPr lang="en-US" sz="2000" b="1" dirty="0" smtClean="0">
                <a:solidFill>
                  <a:srgbClr val="C00000"/>
                </a:solidFill>
              </a:rPr>
              <a:t>ax  Z  =  2x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 – 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2 </a:t>
            </a:r>
            <a:r>
              <a:rPr lang="en-US" sz="2000" b="1" dirty="0" smtClean="0">
                <a:solidFill>
                  <a:srgbClr val="C00000"/>
                </a:solidFill>
              </a:rPr>
              <a:t> +  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3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C00000"/>
                </a:solidFill>
              </a:rPr>
              <a:t>s.t</a:t>
            </a:r>
            <a:r>
              <a:rPr lang="en-US" sz="2000" b="1" dirty="0" smtClean="0">
                <a:solidFill>
                  <a:srgbClr val="C00000"/>
                </a:solidFill>
              </a:rPr>
              <a:t>    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 + 3x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b="1" dirty="0" smtClean="0">
                <a:solidFill>
                  <a:srgbClr val="C00000"/>
                </a:solidFill>
              </a:rPr>
              <a:t> – 2x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 &gt;= 3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	   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 - 5x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b="1" dirty="0" smtClean="0">
                <a:solidFill>
                  <a:srgbClr val="C00000"/>
                </a:solidFill>
              </a:rPr>
              <a:t> &lt;= 4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               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 , 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b="1" dirty="0" smtClean="0">
                <a:solidFill>
                  <a:srgbClr val="C00000"/>
                </a:solidFill>
              </a:rPr>
              <a:t> , 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 &gt;= 0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4648200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But there are some situation in which fractional values of these variables has no significance </a:t>
            </a:r>
          </a:p>
          <a:p>
            <a:pPr marL="342900" indent="-342900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Integer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rogramming Problem (IPP)       Cont……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1143000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</a:t>
            </a:r>
          </a:p>
          <a:p>
            <a:pPr marL="342900" indent="-342900"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342900" indent="-342900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4080808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m</a:t>
            </a:r>
            <a:r>
              <a:rPr lang="en-US" sz="2000" b="1" dirty="0" smtClean="0">
                <a:solidFill>
                  <a:srgbClr val="C00000"/>
                </a:solidFill>
              </a:rPr>
              <a:t>ax  Z  =  50x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 – 15x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2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C00000"/>
                </a:solidFill>
              </a:rPr>
              <a:t>s.t</a:t>
            </a:r>
            <a:r>
              <a:rPr lang="en-US" sz="2000" b="1" dirty="0" smtClean="0">
                <a:solidFill>
                  <a:srgbClr val="C00000"/>
                </a:solidFill>
              </a:rPr>
              <a:t>    500x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 + 200x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&lt;</a:t>
            </a:r>
            <a:r>
              <a:rPr lang="en-US" sz="2000" b="1" dirty="0" smtClean="0">
                <a:solidFill>
                  <a:srgbClr val="C00000"/>
                </a:solidFill>
              </a:rPr>
              <a:t>= 10000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	   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 + 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b="1" dirty="0" smtClean="0">
                <a:solidFill>
                  <a:srgbClr val="C00000"/>
                </a:solidFill>
              </a:rPr>
              <a:t> &lt;= 50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               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 , 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b="1" dirty="0" smtClean="0">
                <a:solidFill>
                  <a:srgbClr val="C00000"/>
                </a:solidFill>
              </a:rPr>
              <a:t>  &gt;= 0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and are integer 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1524000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 furniture dealer deals in two items, tables and chairs. He has Rs 10,000 to invest and a space to store almost 50 pieces.  A table cost him Rs 500 and a chair of Rs 200. He can sell a table at profit of 50 Rs and a chair at a profit of Rs 15. Assume that he can sell all the items that he buys. Formulate the problem as an LPP, so that he can maximize the profit.   </a:t>
            </a:r>
          </a:p>
          <a:p>
            <a:pPr marL="342900" indent="-342900" algn="just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36576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Here , the mathematical model of the given IPP is -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Integer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rogramming Problem (IPP)      Cont……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1143000"/>
            <a:ext cx="6705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 : </a:t>
            </a:r>
          </a:p>
          <a:p>
            <a:pPr marL="342900" indent="-342900"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342900" indent="-342900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4445" y="1524000"/>
            <a:ext cx="647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Integer programming problem is those in which some or all of the variables are restricted to integers or discrete 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What happen if we ignore IPP ?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930295"/>
            <a:ext cx="6705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Consider a simple problem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342900" indent="-342900"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342900" indent="-342900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9540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m</a:t>
            </a:r>
            <a:r>
              <a:rPr lang="en-US" sz="2000" b="1" dirty="0" smtClean="0">
                <a:solidFill>
                  <a:srgbClr val="C00000"/>
                </a:solidFill>
              </a:rPr>
              <a:t>ax  Z  =  5x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+</a:t>
            </a:r>
            <a:r>
              <a:rPr lang="en-US" sz="2000" b="1" dirty="0" smtClean="0">
                <a:solidFill>
                  <a:srgbClr val="C00000"/>
                </a:solidFill>
              </a:rPr>
              <a:t> 2x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2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C00000"/>
                </a:solidFill>
              </a:rPr>
              <a:t>s.t</a:t>
            </a:r>
            <a:r>
              <a:rPr lang="en-US" sz="2000" b="1" dirty="0" smtClean="0">
                <a:solidFill>
                  <a:srgbClr val="C00000"/>
                </a:solidFill>
              </a:rPr>
              <a:t>    3x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 + 4x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&lt;</a:t>
            </a:r>
            <a:r>
              <a:rPr lang="en-US" sz="2000" b="1" dirty="0" smtClean="0">
                <a:solidFill>
                  <a:srgbClr val="C00000"/>
                </a:solidFill>
              </a:rPr>
              <a:t>= 8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             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 , x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b="1" dirty="0" smtClean="0">
                <a:solidFill>
                  <a:srgbClr val="C00000"/>
                </a:solidFill>
              </a:rPr>
              <a:t>  &gt;= 0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      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and are integer 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953000" y="1524000"/>
            <a:ext cx="6096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324600" y="1143000"/>
            <a:ext cx="22860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849868"/>
            <a:ext cx="19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solution is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1447800"/>
            <a:ext cx="2057400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X</a:t>
            </a:r>
            <a:r>
              <a:rPr lang="en-US" b="1" baseline="-25000" dirty="0" smtClean="0"/>
              <a:t>1 </a:t>
            </a:r>
            <a:r>
              <a:rPr lang="en-US" b="1" dirty="0" smtClean="0"/>
              <a:t> = 8/3 , x</a:t>
            </a:r>
            <a:r>
              <a:rPr lang="en-US" b="1" baseline="-25000" dirty="0" smtClean="0"/>
              <a:t>2</a:t>
            </a:r>
            <a:r>
              <a:rPr lang="en-US" b="1" dirty="0" smtClean="0"/>
              <a:t>  = 0 , max Z = 40/3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H="1">
            <a:off x="5562600" y="1981200"/>
            <a:ext cx="762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724400" y="35814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48200" y="3657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1 </a:t>
            </a:r>
            <a:r>
              <a:rPr lang="en-US" b="1" dirty="0" smtClean="0"/>
              <a:t> = 8/3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524000" y="4876800"/>
            <a:ext cx="2286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4959537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X</a:t>
            </a:r>
            <a:r>
              <a:rPr lang="en-US" b="1" baseline="-25000" dirty="0" smtClean="0"/>
              <a:t>1 </a:t>
            </a:r>
            <a:r>
              <a:rPr lang="en-US" b="1" dirty="0" smtClean="0"/>
              <a:t> = 2 , x</a:t>
            </a:r>
            <a:r>
              <a:rPr lang="en-US" b="1" baseline="-25000" dirty="0" smtClean="0"/>
              <a:t>2</a:t>
            </a:r>
            <a:r>
              <a:rPr lang="en-US" b="1" dirty="0" smtClean="0"/>
              <a:t>  = 0 , 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max Z = 10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638800" y="4876800"/>
            <a:ext cx="2286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4959537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X</a:t>
            </a:r>
            <a:r>
              <a:rPr lang="en-US" b="1" baseline="-25000" dirty="0" smtClean="0"/>
              <a:t>1 </a:t>
            </a:r>
            <a:r>
              <a:rPr lang="en-US" b="1" dirty="0" smtClean="0"/>
              <a:t> = 3 , x</a:t>
            </a:r>
            <a:r>
              <a:rPr lang="en-US" b="1" baseline="-25000" dirty="0" smtClean="0"/>
              <a:t>2</a:t>
            </a:r>
            <a:r>
              <a:rPr lang="en-US" b="1" dirty="0" smtClean="0"/>
              <a:t>  = 0 ,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 max Z = 15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3733800" y="40386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</p:cNvCxnSpPr>
          <p:nvPr/>
        </p:nvCxnSpPr>
        <p:spPr>
          <a:xfrm rot="16200000" flipH="1">
            <a:off x="5505450" y="3676650"/>
            <a:ext cx="7620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148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0" grpId="0"/>
      <p:bldP spid="21" grpId="0" animBg="1"/>
      <p:bldP spid="22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Types of IPP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930295"/>
            <a:ext cx="6705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basically three types of integer programming problem -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342900" indent="-342900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47800" y="1447800"/>
            <a:ext cx="3200400" cy="1371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810000" y="3276600"/>
            <a:ext cx="320040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562600" y="5181600"/>
            <a:ext cx="3200400" cy="1371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05000" y="18243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Pure Integer LPP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191000" y="36531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Mixed Integer LPP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715000" y="55581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Zero-One Integer LPP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357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Optimization Techniques</vt:lpstr>
      <vt:lpstr>Topics</vt:lpstr>
      <vt:lpstr>What is optimization technique   ? </vt:lpstr>
      <vt:lpstr>Objective function  and  Decision variables</vt:lpstr>
      <vt:lpstr>Integer Programming Problem (IPP)</vt:lpstr>
      <vt:lpstr>Integer Programming Problem (IPP)       Cont……</vt:lpstr>
      <vt:lpstr>Integer Programming Problem (IPP)      Cont……</vt:lpstr>
      <vt:lpstr>What happen if we ignore IPP ?</vt:lpstr>
      <vt:lpstr>Types of IPP</vt:lpstr>
      <vt:lpstr>Dynamic Programming</vt:lpstr>
      <vt:lpstr>Solve LPP using Dynamic Programming</vt:lpstr>
      <vt:lpstr>Solution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Khagaraj's dell</dc:creator>
  <cp:lastModifiedBy>Khagaraj's dell</cp:lastModifiedBy>
  <cp:revision>114</cp:revision>
  <dcterms:created xsi:type="dcterms:W3CDTF">2022-03-23T15:54:54Z</dcterms:created>
  <dcterms:modified xsi:type="dcterms:W3CDTF">2022-03-27T13:06:45Z</dcterms:modified>
</cp:coreProperties>
</file>