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7" r:id="rId3"/>
    <p:sldId id="258" r:id="rId4"/>
    <p:sldId id="259" r:id="rId5"/>
    <p:sldId id="260" r:id="rId6"/>
    <p:sldId id="261" r:id="rId7"/>
    <p:sldId id="262" r:id="rId8"/>
    <p:sldId id="263" r:id="rId9"/>
    <p:sldId id="265" r:id="rId10"/>
    <p:sldId id="267" r:id="rId11"/>
    <p:sldId id="266" r:id="rId12"/>
    <p:sldId id="269"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4F4C0-9F38-4099-BC22-5901A8BA9E4B}" type="datetimeFigureOut">
              <a:rPr lang="en-US" smtClean="0"/>
              <a:pPr/>
              <a:t>5/4/2023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D1FDD-5BAE-4950-94A5-94D13D81C5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10</a:t>
            </a:fld>
            <a:endParaRPr lang="en-US"/>
          </a:p>
        </p:txBody>
      </p:sp>
    </p:spTree>
    <p:extLst>
      <p:ext uri="{BB962C8B-B14F-4D97-AF65-F5344CB8AC3E}">
        <p14:creationId xmlns:p14="http://schemas.microsoft.com/office/powerpoint/2010/main" val="3479716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11</a:t>
            </a:fld>
            <a:endParaRPr lang="en-US"/>
          </a:p>
        </p:txBody>
      </p:sp>
    </p:spTree>
    <p:extLst>
      <p:ext uri="{BB962C8B-B14F-4D97-AF65-F5344CB8AC3E}">
        <p14:creationId xmlns:p14="http://schemas.microsoft.com/office/powerpoint/2010/main" val="2159840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12</a:t>
            </a:fld>
            <a:endParaRPr lang="en-US"/>
          </a:p>
        </p:txBody>
      </p:sp>
    </p:spTree>
    <p:extLst>
      <p:ext uri="{BB962C8B-B14F-4D97-AF65-F5344CB8AC3E}">
        <p14:creationId xmlns:p14="http://schemas.microsoft.com/office/powerpoint/2010/main" val="1834506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13</a:t>
            </a:fld>
            <a:endParaRPr lang="en-US"/>
          </a:p>
        </p:txBody>
      </p:sp>
    </p:spTree>
    <p:extLst>
      <p:ext uri="{BB962C8B-B14F-4D97-AF65-F5344CB8AC3E}">
        <p14:creationId xmlns:p14="http://schemas.microsoft.com/office/powerpoint/2010/main" val="473094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14</a:t>
            </a:fld>
            <a:endParaRPr lang="en-US"/>
          </a:p>
        </p:txBody>
      </p:sp>
    </p:spTree>
    <p:extLst>
      <p:ext uri="{BB962C8B-B14F-4D97-AF65-F5344CB8AC3E}">
        <p14:creationId xmlns:p14="http://schemas.microsoft.com/office/powerpoint/2010/main" val="1150562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15</a:t>
            </a:fld>
            <a:endParaRPr lang="en-US"/>
          </a:p>
        </p:txBody>
      </p:sp>
    </p:spTree>
    <p:extLst>
      <p:ext uri="{BB962C8B-B14F-4D97-AF65-F5344CB8AC3E}">
        <p14:creationId xmlns:p14="http://schemas.microsoft.com/office/powerpoint/2010/main" val="215929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16</a:t>
            </a:fld>
            <a:endParaRPr lang="en-US"/>
          </a:p>
        </p:txBody>
      </p:sp>
    </p:spTree>
    <p:extLst>
      <p:ext uri="{BB962C8B-B14F-4D97-AF65-F5344CB8AC3E}">
        <p14:creationId xmlns:p14="http://schemas.microsoft.com/office/powerpoint/2010/main" val="85009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17</a:t>
            </a:fld>
            <a:endParaRPr lang="en-US"/>
          </a:p>
        </p:txBody>
      </p:sp>
    </p:spTree>
    <p:extLst>
      <p:ext uri="{BB962C8B-B14F-4D97-AF65-F5344CB8AC3E}">
        <p14:creationId xmlns:p14="http://schemas.microsoft.com/office/powerpoint/2010/main" val="3844238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18</a:t>
            </a:fld>
            <a:endParaRPr lang="en-US"/>
          </a:p>
        </p:txBody>
      </p:sp>
    </p:spTree>
    <p:extLst>
      <p:ext uri="{BB962C8B-B14F-4D97-AF65-F5344CB8AC3E}">
        <p14:creationId xmlns:p14="http://schemas.microsoft.com/office/powerpoint/2010/main" val="34338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19</a:t>
            </a:fld>
            <a:endParaRPr lang="en-US"/>
          </a:p>
        </p:txBody>
      </p:sp>
    </p:spTree>
    <p:extLst>
      <p:ext uri="{BB962C8B-B14F-4D97-AF65-F5344CB8AC3E}">
        <p14:creationId xmlns:p14="http://schemas.microsoft.com/office/powerpoint/2010/main" val="2883607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20</a:t>
            </a:fld>
            <a:endParaRPr lang="en-US"/>
          </a:p>
        </p:txBody>
      </p:sp>
    </p:spTree>
    <p:extLst>
      <p:ext uri="{BB962C8B-B14F-4D97-AF65-F5344CB8AC3E}">
        <p14:creationId xmlns:p14="http://schemas.microsoft.com/office/powerpoint/2010/main" val="1416398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21</a:t>
            </a:fld>
            <a:endParaRPr lang="en-US"/>
          </a:p>
        </p:txBody>
      </p:sp>
    </p:spTree>
    <p:extLst>
      <p:ext uri="{BB962C8B-B14F-4D97-AF65-F5344CB8AC3E}">
        <p14:creationId xmlns:p14="http://schemas.microsoft.com/office/powerpoint/2010/main" val="326815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22</a:t>
            </a:fld>
            <a:endParaRPr lang="en-US"/>
          </a:p>
        </p:txBody>
      </p:sp>
    </p:spTree>
    <p:extLst>
      <p:ext uri="{BB962C8B-B14F-4D97-AF65-F5344CB8AC3E}">
        <p14:creationId xmlns:p14="http://schemas.microsoft.com/office/powerpoint/2010/main" val="4110520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23</a:t>
            </a:fld>
            <a:endParaRPr lang="en-US"/>
          </a:p>
        </p:txBody>
      </p:sp>
    </p:spTree>
    <p:extLst>
      <p:ext uri="{BB962C8B-B14F-4D97-AF65-F5344CB8AC3E}">
        <p14:creationId xmlns:p14="http://schemas.microsoft.com/office/powerpoint/2010/main" val="3857761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24</a:t>
            </a:fld>
            <a:endParaRPr lang="en-US"/>
          </a:p>
        </p:txBody>
      </p:sp>
    </p:spTree>
    <p:extLst>
      <p:ext uri="{BB962C8B-B14F-4D97-AF65-F5344CB8AC3E}">
        <p14:creationId xmlns:p14="http://schemas.microsoft.com/office/powerpoint/2010/main" val="1372861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25</a:t>
            </a:fld>
            <a:endParaRPr lang="en-US"/>
          </a:p>
        </p:txBody>
      </p:sp>
    </p:spTree>
    <p:extLst>
      <p:ext uri="{BB962C8B-B14F-4D97-AF65-F5344CB8AC3E}">
        <p14:creationId xmlns:p14="http://schemas.microsoft.com/office/powerpoint/2010/main" val="577297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26</a:t>
            </a:fld>
            <a:endParaRPr lang="en-US"/>
          </a:p>
        </p:txBody>
      </p:sp>
    </p:spTree>
    <p:extLst>
      <p:ext uri="{BB962C8B-B14F-4D97-AF65-F5344CB8AC3E}">
        <p14:creationId xmlns:p14="http://schemas.microsoft.com/office/powerpoint/2010/main" val="3729343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27</a:t>
            </a:fld>
            <a:endParaRPr lang="en-US"/>
          </a:p>
        </p:txBody>
      </p:sp>
    </p:spTree>
    <p:extLst>
      <p:ext uri="{BB962C8B-B14F-4D97-AF65-F5344CB8AC3E}">
        <p14:creationId xmlns:p14="http://schemas.microsoft.com/office/powerpoint/2010/main" val="2013184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28</a:t>
            </a:fld>
            <a:endParaRPr lang="en-US"/>
          </a:p>
        </p:txBody>
      </p:sp>
    </p:spTree>
    <p:extLst>
      <p:ext uri="{BB962C8B-B14F-4D97-AF65-F5344CB8AC3E}">
        <p14:creationId xmlns:p14="http://schemas.microsoft.com/office/powerpoint/2010/main" val="1535154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29</a:t>
            </a:fld>
            <a:endParaRPr lang="en-US"/>
          </a:p>
        </p:txBody>
      </p:sp>
    </p:spTree>
    <p:extLst>
      <p:ext uri="{BB962C8B-B14F-4D97-AF65-F5344CB8AC3E}">
        <p14:creationId xmlns:p14="http://schemas.microsoft.com/office/powerpoint/2010/main" val="1365721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a:t>
            </a:fld>
            <a:endParaRPr lang="en-US"/>
          </a:p>
        </p:txBody>
      </p:sp>
    </p:spTree>
    <p:extLst>
      <p:ext uri="{BB962C8B-B14F-4D97-AF65-F5344CB8AC3E}">
        <p14:creationId xmlns:p14="http://schemas.microsoft.com/office/powerpoint/2010/main" val="2820749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a:t>
            </a:fld>
            <a:endParaRPr lang="en-US"/>
          </a:p>
        </p:txBody>
      </p:sp>
    </p:spTree>
    <p:extLst>
      <p:ext uri="{BB962C8B-B14F-4D97-AF65-F5344CB8AC3E}">
        <p14:creationId xmlns:p14="http://schemas.microsoft.com/office/powerpoint/2010/main" val="3179319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5</a:t>
            </a:fld>
            <a:endParaRPr lang="en-US"/>
          </a:p>
        </p:txBody>
      </p:sp>
    </p:spTree>
    <p:extLst>
      <p:ext uri="{BB962C8B-B14F-4D97-AF65-F5344CB8AC3E}">
        <p14:creationId xmlns:p14="http://schemas.microsoft.com/office/powerpoint/2010/main" val="1239967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6</a:t>
            </a:fld>
            <a:endParaRPr lang="en-US"/>
          </a:p>
        </p:txBody>
      </p:sp>
    </p:spTree>
    <p:extLst>
      <p:ext uri="{BB962C8B-B14F-4D97-AF65-F5344CB8AC3E}">
        <p14:creationId xmlns:p14="http://schemas.microsoft.com/office/powerpoint/2010/main" val="2326356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7</a:t>
            </a:fld>
            <a:endParaRPr lang="en-US"/>
          </a:p>
        </p:txBody>
      </p:sp>
    </p:spTree>
    <p:extLst>
      <p:ext uri="{BB962C8B-B14F-4D97-AF65-F5344CB8AC3E}">
        <p14:creationId xmlns:p14="http://schemas.microsoft.com/office/powerpoint/2010/main" val="3760326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8</a:t>
            </a:fld>
            <a:endParaRPr lang="en-US"/>
          </a:p>
        </p:txBody>
      </p:sp>
    </p:spTree>
    <p:extLst>
      <p:ext uri="{BB962C8B-B14F-4D97-AF65-F5344CB8AC3E}">
        <p14:creationId xmlns:p14="http://schemas.microsoft.com/office/powerpoint/2010/main" val="577819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9</a:t>
            </a:fld>
            <a:endParaRPr lang="en-US"/>
          </a:p>
        </p:txBody>
      </p:sp>
    </p:spTree>
    <p:extLst>
      <p:ext uri="{BB962C8B-B14F-4D97-AF65-F5344CB8AC3E}">
        <p14:creationId xmlns:p14="http://schemas.microsoft.com/office/powerpoint/2010/main" val="3252937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F25B0C8-1B30-42C2-B89F-CF5EE08E93F3}" type="datetime1">
              <a:rPr lang="en-US" smtClean="0"/>
              <a:t>5/4/2023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715B1A-C3CA-4A6F-B827-6E30A77A4C43}"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C2FF53-4607-4AEB-9FEC-CBEBBB9992AA}"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6679C-73FC-4EE4-AF86-CCE16235562D}"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945E60-F04E-40F7-B49B-C305984C936D}"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6F61F0E-DEBF-4F66-A9DE-1873B56F167B}" type="datetime1">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817BF8A-8F7E-4EC6-B308-EDB6984C2528}" type="datetime1">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440DA1D-1161-492A-9E2F-8545E11465CE}" type="datetime1">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E7567-B34A-4581-A876-D00786D66CC2}" type="datetime1">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A5A943-32E6-457E-BBB1-24AC6000B3D3}" type="datetime1">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96B6183-D439-4A2D-A6CF-8499BE1FD73E}" type="datetime1">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41945D-52C2-420B-8A9C-9B562A22531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790F3E-10B9-4148-BD60-B22F57AA8B41}" type="datetime1">
              <a:rPr lang="en-US" smtClean="0"/>
              <a:t>5/4/2023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41945D-52C2-420B-8A9C-9B562A22531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057400"/>
            <a:ext cx="7854696" cy="2057400"/>
          </a:xfrm>
        </p:spPr>
        <p:txBody>
          <a:bodyPr>
            <a:normAutofit/>
          </a:bodyPr>
          <a:lstStyle/>
          <a:p>
            <a:pPr algn="ctr"/>
            <a:endParaRPr lang="en-US" dirty="0"/>
          </a:p>
          <a:p>
            <a:pPr algn="ctr"/>
            <a:r>
              <a:rPr lang="en-US" sz="3300" dirty="0">
                <a:solidFill>
                  <a:srgbClr val="FFFF00"/>
                </a:solidFill>
              </a:rPr>
              <a:t>Unit 4</a:t>
            </a:r>
          </a:p>
          <a:p>
            <a:pPr algn="ctr"/>
            <a:r>
              <a:rPr lang="en-US" sz="4400" dirty="0"/>
              <a:t>Elementary Data Types</a:t>
            </a:r>
            <a:endParaRPr lang="en-US" dirty="0"/>
          </a:p>
        </p:txBody>
      </p:sp>
      <p:sp>
        <p:nvSpPr>
          <p:cNvPr id="2" name="Slide Number Placeholder 1">
            <a:extLst>
              <a:ext uri="{FF2B5EF4-FFF2-40B4-BE49-F238E27FC236}">
                <a16:creationId xmlns:a16="http://schemas.microsoft.com/office/drawing/2014/main" id="{CBFCB1DD-457F-434A-B9A7-9A069AC8D5D0}"/>
              </a:ext>
            </a:extLst>
          </p:cNvPr>
          <p:cNvSpPr>
            <a:spLocks noGrp="1"/>
          </p:cNvSpPr>
          <p:nvPr>
            <p:ph type="sldNum" sz="quarter" idx="12"/>
          </p:nvPr>
        </p:nvSpPr>
        <p:spPr/>
        <p:txBody>
          <a:bodyPr/>
          <a:lstStyle/>
          <a:p>
            <a:fld id="{3641945D-52C2-420B-8A9C-9B562A22531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Data Types</a:t>
            </a:r>
          </a:p>
        </p:txBody>
      </p:sp>
      <p:sp>
        <p:nvSpPr>
          <p:cNvPr id="3" name="Content Placeholder 2"/>
          <p:cNvSpPr>
            <a:spLocks noGrp="1"/>
          </p:cNvSpPr>
          <p:nvPr>
            <p:ph idx="1"/>
          </p:nvPr>
        </p:nvSpPr>
        <p:spPr>
          <a:xfrm>
            <a:off x="457200" y="762000"/>
            <a:ext cx="8229600" cy="5638800"/>
          </a:xfrm>
        </p:spPr>
        <p:txBody>
          <a:bodyPr>
            <a:noAutofit/>
          </a:bodyPr>
          <a:lstStyle/>
          <a:p>
            <a:pPr marL="850392" lvl="1" indent="-457200" algn="just">
              <a:buFont typeface="+mj-lt"/>
              <a:buAutoNum type="arabicPeriod" startAt="3"/>
            </a:pPr>
            <a:r>
              <a:rPr lang="en-US" sz="2400" dirty="0"/>
              <a:t>The </a:t>
            </a:r>
            <a:r>
              <a:rPr lang="en-US" sz="2400" b="1" i="1" dirty="0"/>
              <a:t>operations</a:t>
            </a:r>
            <a:r>
              <a:rPr lang="en-US" sz="2400" dirty="0"/>
              <a:t> that define the possible manipulations of data objects of that type. For example, operations to select individual array components, create arrays, change their shape, access attributes such as upper and lower bounds of subscripts, and perform arithmetic on pairs of arrays.</a:t>
            </a:r>
          </a:p>
          <a:p>
            <a:pPr algn="just"/>
            <a:r>
              <a:rPr lang="en-US" sz="2400" b="1" dirty="0"/>
              <a:t>Data type implementation:</a:t>
            </a:r>
            <a:r>
              <a:rPr lang="en-US" sz="2400" dirty="0"/>
              <a:t> The basic elements are</a:t>
            </a:r>
          </a:p>
          <a:p>
            <a:pPr marL="850392" lvl="1" indent="-457200" algn="just">
              <a:buFont typeface="+mj-lt"/>
              <a:buAutoNum type="arabicPeriod"/>
            </a:pPr>
            <a:r>
              <a:rPr lang="en-US" sz="2200" dirty="0"/>
              <a:t>The </a:t>
            </a:r>
            <a:r>
              <a:rPr lang="en-US" sz="2200" b="1" i="1" dirty="0"/>
              <a:t>storage representation</a:t>
            </a:r>
            <a:r>
              <a:rPr lang="en-US" sz="2200" dirty="0"/>
              <a:t> that is used to represent the data objects of the data type in the storage of the computer during program execution.</a:t>
            </a:r>
          </a:p>
          <a:p>
            <a:pPr marL="850392" lvl="1" indent="-457200" algn="just">
              <a:buFont typeface="+mj-lt"/>
              <a:buAutoNum type="arabicPeriod"/>
            </a:pPr>
            <a:r>
              <a:rPr lang="en-US" sz="2200" dirty="0"/>
              <a:t>The </a:t>
            </a:r>
            <a:r>
              <a:rPr lang="en-US" sz="2200" b="1" i="1" dirty="0"/>
              <a:t>algorithms</a:t>
            </a:r>
            <a:r>
              <a:rPr lang="en-US" sz="2200" dirty="0"/>
              <a:t> or </a:t>
            </a:r>
            <a:r>
              <a:rPr lang="en-US" sz="2200" b="1" i="1" dirty="0"/>
              <a:t>procedures</a:t>
            </a:r>
            <a:r>
              <a:rPr lang="en-US" sz="2200" dirty="0"/>
              <a:t> used to represent operations for the data type that manipulate the chosen storage representation of the data objects.</a:t>
            </a:r>
            <a:endParaRPr lang="en-US" sz="24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10</a:t>
            </a:fld>
            <a:endParaRPr lang="en-US"/>
          </a:p>
        </p:txBody>
      </p:sp>
    </p:spTree>
    <p:extLst>
      <p:ext uri="{BB962C8B-B14F-4D97-AF65-F5344CB8AC3E}">
        <p14:creationId xmlns:p14="http://schemas.microsoft.com/office/powerpoint/2010/main" val="406600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Data Types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Syntactic representation:</a:t>
            </a:r>
          </a:p>
          <a:p>
            <a:pPr lvl="1" algn="just">
              <a:buFont typeface="Courier New" panose="02070309020205020404" pitchFamily="49" charset="0"/>
              <a:buChar char="o"/>
            </a:pPr>
            <a:r>
              <a:rPr lang="en-US" sz="2200" dirty="0"/>
              <a:t>Both specification and implementation are largely independent of the particular syntactic forms used in the language.</a:t>
            </a:r>
          </a:p>
          <a:p>
            <a:pPr lvl="1" algn="just">
              <a:buFont typeface="Courier New" panose="02070309020205020404" pitchFamily="49" charset="0"/>
              <a:buChar char="o"/>
            </a:pPr>
            <a:r>
              <a:rPr lang="en-US" sz="2200" dirty="0"/>
              <a:t>Attributes of data objects are often represented syntactically by </a:t>
            </a:r>
            <a:r>
              <a:rPr lang="en-US" sz="2200" i="1" dirty="0"/>
              <a:t>declarations</a:t>
            </a:r>
            <a:r>
              <a:rPr lang="en-US" sz="2200" dirty="0"/>
              <a:t> or </a:t>
            </a:r>
            <a:r>
              <a:rPr lang="en-US" sz="2200" i="1" dirty="0"/>
              <a:t>type definitions</a:t>
            </a:r>
            <a:r>
              <a:rPr lang="en-US" sz="2200" dirty="0"/>
              <a:t>.</a:t>
            </a:r>
          </a:p>
          <a:p>
            <a:pPr lvl="1" algn="just">
              <a:buFont typeface="Courier New" panose="02070309020205020404" pitchFamily="49" charset="0"/>
              <a:buChar char="o"/>
            </a:pPr>
            <a:r>
              <a:rPr lang="en-US" sz="2200" dirty="0"/>
              <a:t>Values many be represented as literals or defined constants and operations may be invoked by using special symbols, built-in procedures, or functions, or implicitly through combinations of other language elements.</a:t>
            </a:r>
          </a:p>
          <a:p>
            <a:pPr lvl="1" algn="just">
              <a:buFont typeface="Courier New" panose="02070309020205020404" pitchFamily="49" charset="0"/>
              <a:buChar char="o"/>
            </a:pPr>
            <a:endParaRPr lang="en-US" sz="24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11</a:t>
            </a:fld>
            <a:endParaRPr lang="en-US"/>
          </a:p>
        </p:txBody>
      </p:sp>
    </p:spTree>
    <p:extLst>
      <p:ext uri="{BB962C8B-B14F-4D97-AF65-F5344CB8AC3E}">
        <p14:creationId xmlns:p14="http://schemas.microsoft.com/office/powerpoint/2010/main" val="1446764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Elementary Data Types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An elementary data object contains a single data value. A class of such data objects over which various operations are defined is termed an </a:t>
            </a:r>
            <a:r>
              <a:rPr lang="en-US" sz="2400" b="1" dirty="0"/>
              <a:t>elementary data type</a:t>
            </a:r>
            <a:r>
              <a:rPr lang="en-US" sz="2400" dirty="0"/>
              <a:t>.</a:t>
            </a:r>
          </a:p>
          <a:p>
            <a:pPr algn="just"/>
            <a:r>
              <a:rPr lang="en-US" sz="2400" dirty="0"/>
              <a:t>Some common elementary data types in most languages are: integer, real, character, Boolean etc. </a:t>
            </a:r>
          </a:p>
          <a:p>
            <a:pPr algn="just"/>
            <a:r>
              <a:rPr lang="en-US" sz="2400" b="1" dirty="0"/>
              <a:t>Elementary data type specification:</a:t>
            </a:r>
            <a:endParaRPr lang="en-US" sz="2400" dirty="0"/>
          </a:p>
          <a:p>
            <a:pPr marL="850392" lvl="1" indent="-457200" algn="just">
              <a:buFont typeface="+mj-lt"/>
              <a:buAutoNum type="arabicPeriod"/>
            </a:pPr>
            <a:r>
              <a:rPr lang="en-US" sz="2200" b="1" dirty="0"/>
              <a:t>Attributes.</a:t>
            </a:r>
            <a:r>
              <a:rPr lang="en-US" sz="2200" dirty="0"/>
              <a:t> Basic attributes are data type and name, are usually invariant during its lifetime. Some of the attributes may be stored in a </a:t>
            </a:r>
            <a:r>
              <a:rPr lang="en-US" sz="2200" i="1" dirty="0"/>
              <a:t>descriptor</a:t>
            </a:r>
            <a:r>
              <a:rPr lang="en-US" sz="2200" dirty="0"/>
              <a:t> (also called a </a:t>
            </a:r>
            <a:r>
              <a:rPr lang="en-US" sz="2200" i="1" dirty="0"/>
              <a:t>dope vector</a:t>
            </a:r>
            <a:r>
              <a:rPr lang="en-US" sz="2200" dirty="0"/>
              <a:t>) as part of the data object during program execution; others may be used only to determine the storage representation of the data object and may not appear explicitly during execution.</a:t>
            </a:r>
          </a:p>
          <a:p>
            <a:pPr marL="850392" lvl="1" indent="-457200" algn="just">
              <a:buFont typeface="+mj-lt"/>
              <a:buAutoNum type="arabicPeriod"/>
            </a:pPr>
            <a:endParaRPr lang="en-US" sz="2200" dirty="0"/>
          </a:p>
          <a:p>
            <a:pPr marL="850392" lvl="1" indent="-457200" algn="just">
              <a:buFont typeface="+mj-lt"/>
              <a:buAutoNum type="arabicPeriod"/>
            </a:pPr>
            <a:endParaRPr lang="en-US" sz="2200" dirty="0"/>
          </a:p>
          <a:p>
            <a:pPr marL="850392" lvl="1" indent="-457200" algn="just">
              <a:buFont typeface="+mj-lt"/>
              <a:buAutoNum type="arabicPeriod"/>
            </a:pPr>
            <a:endParaRPr lang="en-US" sz="24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12</a:t>
            </a:fld>
            <a:endParaRPr lang="en-US"/>
          </a:p>
        </p:txBody>
      </p:sp>
    </p:spTree>
    <p:extLst>
      <p:ext uri="{BB962C8B-B14F-4D97-AF65-F5344CB8AC3E}">
        <p14:creationId xmlns:p14="http://schemas.microsoft.com/office/powerpoint/2010/main" val="33437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Elementary Data Types</a:t>
            </a:r>
          </a:p>
        </p:txBody>
      </p:sp>
      <p:sp>
        <p:nvSpPr>
          <p:cNvPr id="3" name="Content Placeholder 2"/>
          <p:cNvSpPr>
            <a:spLocks noGrp="1"/>
          </p:cNvSpPr>
          <p:nvPr>
            <p:ph idx="1"/>
          </p:nvPr>
        </p:nvSpPr>
        <p:spPr>
          <a:xfrm>
            <a:off x="457200" y="762000"/>
            <a:ext cx="8229600" cy="5638800"/>
          </a:xfrm>
        </p:spPr>
        <p:txBody>
          <a:bodyPr>
            <a:noAutofit/>
          </a:bodyPr>
          <a:lstStyle/>
          <a:p>
            <a:pPr marL="850392" lvl="1" indent="-457200" algn="just">
              <a:buFont typeface="+mj-lt"/>
              <a:buAutoNum type="arabicPeriod" startAt="2"/>
            </a:pPr>
            <a:r>
              <a:rPr lang="en-US" sz="2200" b="1" dirty="0"/>
              <a:t>Values.</a:t>
            </a:r>
            <a:r>
              <a:rPr lang="en-US" sz="2200" dirty="0"/>
              <a:t> The type of a data object determines the set of possible values that it may contain. For example, the integer data type determines a set of integer values that may serve as the values for data objects of this type. The set of values defined by an elementary data type is usually an ordered set with a least value and a greatest value; for any pair of distinct values, one is greater than the other.</a:t>
            </a:r>
          </a:p>
          <a:p>
            <a:pPr marL="850392" lvl="1" indent="-457200" algn="just">
              <a:buFont typeface="+mj-lt"/>
              <a:buAutoNum type="arabicPeriod" startAt="2"/>
            </a:pPr>
            <a:r>
              <a:rPr lang="en-US" sz="2200" b="1" dirty="0"/>
              <a:t>Operations.</a:t>
            </a:r>
            <a:r>
              <a:rPr lang="en-US" sz="2200" dirty="0"/>
              <a:t> Set of operations defined for a data type determine how data objects of that type may be manipulated.  Operations may be </a:t>
            </a:r>
            <a:r>
              <a:rPr lang="en-US" sz="2200" b="1" i="1" dirty="0"/>
              <a:t>primitive</a:t>
            </a:r>
            <a:r>
              <a:rPr lang="en-US" sz="2200" dirty="0"/>
              <a:t> or </a:t>
            </a:r>
            <a:r>
              <a:rPr lang="en-US" sz="2200" b="1" i="1" dirty="0"/>
              <a:t>programmer-defined</a:t>
            </a:r>
            <a:r>
              <a:rPr lang="en-US" sz="2200" dirty="0"/>
              <a:t>. Primitive operations are specified as part of the language definitions and programmer-defined operations are specified in the form of subprograms or method declarations as part of class definitions. Here we focus on primitive operations.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13</a:t>
            </a:fld>
            <a:endParaRPr lang="en-US"/>
          </a:p>
        </p:txBody>
      </p:sp>
    </p:spTree>
    <p:extLst>
      <p:ext uri="{BB962C8B-B14F-4D97-AF65-F5344CB8AC3E}">
        <p14:creationId xmlns:p14="http://schemas.microsoft.com/office/powerpoint/2010/main" val="349444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Elementary Data Types</a:t>
            </a:r>
          </a:p>
        </p:txBody>
      </p:sp>
      <p:sp>
        <p:nvSpPr>
          <p:cNvPr id="3" name="Content Placeholder 2"/>
          <p:cNvSpPr>
            <a:spLocks noGrp="1"/>
          </p:cNvSpPr>
          <p:nvPr>
            <p:ph idx="1"/>
          </p:nvPr>
        </p:nvSpPr>
        <p:spPr>
          <a:xfrm>
            <a:off x="457200" y="762000"/>
            <a:ext cx="8229600" cy="5638800"/>
          </a:xfrm>
        </p:spPr>
        <p:txBody>
          <a:bodyPr>
            <a:noAutofit/>
          </a:bodyPr>
          <a:lstStyle/>
          <a:p>
            <a:pPr marL="796925" lvl="1" indent="0" algn="just">
              <a:buNone/>
            </a:pPr>
            <a:r>
              <a:rPr lang="en-US" sz="2200" dirty="0"/>
              <a:t>An operation is a </a:t>
            </a:r>
            <a:r>
              <a:rPr lang="en-US" sz="2200" b="1" i="1" dirty="0"/>
              <a:t>mathematical function</a:t>
            </a:r>
            <a:r>
              <a:rPr lang="en-US" sz="2200" dirty="0"/>
              <a:t>. For a given input </a:t>
            </a:r>
            <a:r>
              <a:rPr lang="en-US" sz="2200" b="1" i="1" dirty="0"/>
              <a:t>argument</a:t>
            </a:r>
            <a:r>
              <a:rPr lang="en-US" sz="2200" dirty="0"/>
              <a:t> (or arguments), it has a well-defined and uniquely determined </a:t>
            </a:r>
            <a:r>
              <a:rPr lang="en-US" sz="2200" b="1" i="1" dirty="0"/>
              <a:t>result</a:t>
            </a:r>
            <a:r>
              <a:rPr lang="en-US" sz="2200" dirty="0"/>
              <a:t>. Each operation has a </a:t>
            </a:r>
            <a:r>
              <a:rPr lang="en-US" sz="2200" b="1" i="1" dirty="0"/>
              <a:t>domain</a:t>
            </a:r>
            <a:r>
              <a:rPr lang="en-US" sz="2200" dirty="0"/>
              <a:t> (set of possible input arguments on which it is defined) and a </a:t>
            </a:r>
            <a:r>
              <a:rPr lang="en-US" sz="2200" b="1" i="1" dirty="0"/>
              <a:t>range</a:t>
            </a:r>
            <a:r>
              <a:rPr lang="en-US" sz="2200" dirty="0"/>
              <a:t> (the set of possible results that it may produce).</a:t>
            </a:r>
          </a:p>
          <a:p>
            <a:pPr marL="796925" lvl="1" indent="0" algn="just">
              <a:buNone/>
            </a:pPr>
            <a:r>
              <a:rPr lang="en-US" sz="2200" dirty="0"/>
              <a:t>The </a:t>
            </a:r>
            <a:r>
              <a:rPr lang="en-US" sz="2200" b="1" i="1" dirty="0"/>
              <a:t>action</a:t>
            </a:r>
            <a:r>
              <a:rPr lang="en-US" sz="2200" dirty="0"/>
              <a:t> of the operation defines the results produced for any given set of arguments. An </a:t>
            </a:r>
            <a:r>
              <a:rPr lang="en-US" sz="2200" b="1" i="1" dirty="0"/>
              <a:t>algorithm</a:t>
            </a:r>
            <a:r>
              <a:rPr lang="en-US" sz="2200" dirty="0"/>
              <a:t> is a common method for specifying the action of an operation. Algorithm specifies how to computer the results for any given set of arguments, but other specifications are possible.</a:t>
            </a:r>
          </a:p>
          <a:p>
            <a:pPr marL="796925" lvl="1" indent="0" algn="just">
              <a:buNone/>
            </a:pPr>
            <a:r>
              <a:rPr lang="en-US" sz="2200" dirty="0"/>
              <a:t>To specify the </a:t>
            </a:r>
            <a:r>
              <a:rPr lang="en-US" sz="2200" b="1" i="1" dirty="0"/>
              <a:t>signature</a:t>
            </a:r>
            <a:r>
              <a:rPr lang="en-US" sz="2200" dirty="0"/>
              <a:t> of an operation, the number, order, and data type of the arguments in the domain of an operation are given as well as the order and data type of the resulting range. It is convenient to use the usual mathematical notation for this specification:</a:t>
            </a:r>
          </a:p>
          <a:p>
            <a:pPr marL="796925" lvl="1" indent="0" algn="just">
              <a:buNone/>
            </a:pPr>
            <a:r>
              <a:rPr lang="en-US" sz="2200" dirty="0"/>
              <a:t>op name: </a:t>
            </a:r>
            <a:r>
              <a:rPr lang="en-US" sz="2200" dirty="0" err="1"/>
              <a:t>arg</a:t>
            </a:r>
            <a:r>
              <a:rPr lang="en-US" sz="2200" dirty="0"/>
              <a:t> type </a:t>
            </a:r>
            <a:r>
              <a:rPr lang="en-US" sz="2200" dirty="0">
                <a:sym typeface="Symbol" panose="05050102010706020507" pitchFamily="18" charset="2"/>
              </a:rPr>
              <a:t></a:t>
            </a:r>
            <a:r>
              <a:rPr lang="en-US" sz="2200" dirty="0"/>
              <a:t> </a:t>
            </a:r>
            <a:r>
              <a:rPr lang="en-US" sz="2200" dirty="0" err="1"/>
              <a:t>arg</a:t>
            </a:r>
            <a:r>
              <a:rPr lang="en-US" sz="2200" dirty="0"/>
              <a:t> </a:t>
            </a:r>
            <a:r>
              <a:rPr lang="en-US" sz="2200" dirty="0" err="1"/>
              <a:t>tpe</a:t>
            </a:r>
            <a:r>
              <a:rPr lang="en-US" sz="2200" dirty="0"/>
              <a:t> </a:t>
            </a:r>
            <a:r>
              <a:rPr lang="en-US" sz="2200" dirty="0">
                <a:sym typeface="Symbol" panose="05050102010706020507" pitchFamily="18" charset="2"/>
              </a:rPr>
              <a:t></a:t>
            </a:r>
            <a:r>
              <a:rPr lang="en-US" sz="2200" dirty="0"/>
              <a:t> … </a:t>
            </a:r>
            <a:r>
              <a:rPr lang="en-US" sz="2200" dirty="0">
                <a:sym typeface="Symbol" panose="05050102010706020507" pitchFamily="18" charset="2"/>
              </a:rPr>
              <a:t></a:t>
            </a:r>
            <a:r>
              <a:rPr lang="en-US" sz="2200" dirty="0"/>
              <a:t> </a:t>
            </a:r>
            <a:r>
              <a:rPr lang="en-US" sz="2200" dirty="0" err="1"/>
              <a:t>arg</a:t>
            </a:r>
            <a:r>
              <a:rPr lang="en-US" sz="2200" dirty="0"/>
              <a:t> type </a:t>
            </a:r>
            <a:r>
              <a:rPr lang="en-US" sz="2200" dirty="0">
                <a:sym typeface="Symbol" panose="05050102010706020507" pitchFamily="18" charset="2"/>
              </a:rPr>
              <a:t></a:t>
            </a:r>
            <a:r>
              <a:rPr lang="en-US" sz="2200" dirty="0"/>
              <a:t> result type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14</a:t>
            </a:fld>
            <a:endParaRPr lang="en-US"/>
          </a:p>
        </p:txBody>
      </p:sp>
    </p:spTree>
    <p:extLst>
      <p:ext uri="{BB962C8B-B14F-4D97-AF65-F5344CB8AC3E}">
        <p14:creationId xmlns:p14="http://schemas.microsoft.com/office/powerpoint/2010/main" val="395132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Elementary Data Types</a:t>
            </a:r>
          </a:p>
        </p:txBody>
      </p:sp>
      <p:sp>
        <p:nvSpPr>
          <p:cNvPr id="3" name="Content Placeholder 2"/>
          <p:cNvSpPr>
            <a:spLocks noGrp="1"/>
          </p:cNvSpPr>
          <p:nvPr>
            <p:ph idx="1"/>
          </p:nvPr>
        </p:nvSpPr>
        <p:spPr>
          <a:xfrm>
            <a:off x="457200" y="762000"/>
            <a:ext cx="8229600" cy="5638800"/>
          </a:xfrm>
        </p:spPr>
        <p:txBody>
          <a:bodyPr>
            <a:noAutofit/>
          </a:bodyPr>
          <a:lstStyle/>
          <a:p>
            <a:pPr marL="796925" lvl="1" indent="0" algn="just">
              <a:buNone/>
            </a:pPr>
            <a:r>
              <a:rPr lang="en-US" sz="2200" dirty="0"/>
              <a:t>An operation that has two arguments and produces a single result is termed as </a:t>
            </a:r>
            <a:r>
              <a:rPr lang="en-US" sz="2200" b="1" i="1" dirty="0"/>
              <a:t>binary</a:t>
            </a:r>
            <a:r>
              <a:rPr lang="en-US" sz="2200" dirty="0"/>
              <a:t> (or </a:t>
            </a:r>
            <a:r>
              <a:rPr lang="en-US" sz="2200" b="1" i="1" dirty="0"/>
              <a:t>dyadic</a:t>
            </a:r>
            <a:r>
              <a:rPr lang="en-US" sz="2200" dirty="0"/>
              <a:t>) operation. If it has one argument and one result, it is a </a:t>
            </a:r>
            <a:r>
              <a:rPr lang="en-US" sz="2200" b="1" i="1" dirty="0"/>
              <a:t>unary</a:t>
            </a:r>
            <a:r>
              <a:rPr lang="en-US" sz="2200" dirty="0"/>
              <a:t> (or </a:t>
            </a:r>
            <a:r>
              <a:rPr lang="en-US" sz="2200" b="1" i="1" dirty="0"/>
              <a:t>monadic</a:t>
            </a:r>
            <a:r>
              <a:rPr lang="en-US" sz="2200" dirty="0"/>
              <a:t>) operation. The number of arguments is often called the arity of operations. Most primitive operations are binary or unary.</a:t>
            </a:r>
          </a:p>
          <a:p>
            <a:pPr marL="796925" lvl="1" indent="0" algn="just">
              <a:buNone/>
            </a:pPr>
            <a:r>
              <a:rPr lang="en-US" sz="2200" dirty="0"/>
              <a:t>A precise specification (definition) of the action of an operation ordinarily requires more information than just its signature. It is sometimes difficult to determine a precise specification of an operation as a mathematical function. There are four main factors that combine to obscure the definition of many programming language operations:</a:t>
            </a:r>
          </a:p>
          <a:p>
            <a:pPr marL="1311275" lvl="1" indent="-514350" algn="just">
              <a:buFont typeface="+mj-lt"/>
              <a:buAutoNum type="romanLcPeriod"/>
            </a:pPr>
            <a:r>
              <a:rPr lang="en-US" sz="2000" b="1" i="1" dirty="0"/>
              <a:t>Operations that are undefined for certain inputs.</a:t>
            </a:r>
            <a:r>
              <a:rPr lang="en-US" sz="2000" dirty="0"/>
              <a:t> An operation that is defined over some domain may in fact be undefined for certain inputs in the domain. </a:t>
            </a:r>
          </a:p>
          <a:p>
            <a:pPr marL="1254125" lvl="1" indent="-457200" algn="just">
              <a:buFont typeface="+mj-lt"/>
              <a:buAutoNum type="romanLcPeriod"/>
            </a:pPr>
            <a:r>
              <a:rPr lang="en-US" sz="2000" b="1" i="1" dirty="0"/>
              <a:t>Implicit arguments.</a:t>
            </a:r>
            <a:r>
              <a:rPr lang="en-US" sz="2000" dirty="0"/>
              <a:t> The operation may access implicit arguments through the use of global variables or other nonlocal identifier references.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15</a:t>
            </a:fld>
            <a:endParaRPr lang="en-US"/>
          </a:p>
        </p:txBody>
      </p:sp>
    </p:spTree>
    <p:extLst>
      <p:ext uri="{BB962C8B-B14F-4D97-AF65-F5344CB8AC3E}">
        <p14:creationId xmlns:p14="http://schemas.microsoft.com/office/powerpoint/2010/main" val="410535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Elementary Data Types</a:t>
            </a:r>
          </a:p>
        </p:txBody>
      </p:sp>
      <p:sp>
        <p:nvSpPr>
          <p:cNvPr id="3" name="Content Placeholder 2"/>
          <p:cNvSpPr>
            <a:spLocks noGrp="1"/>
          </p:cNvSpPr>
          <p:nvPr>
            <p:ph idx="1"/>
          </p:nvPr>
        </p:nvSpPr>
        <p:spPr>
          <a:xfrm>
            <a:off x="457200" y="762000"/>
            <a:ext cx="8229600" cy="5638800"/>
          </a:xfrm>
        </p:spPr>
        <p:txBody>
          <a:bodyPr>
            <a:noAutofit/>
          </a:bodyPr>
          <a:lstStyle/>
          <a:p>
            <a:pPr marL="1311275" lvl="1" indent="-514350" algn="just">
              <a:buFont typeface="+mj-lt"/>
              <a:buAutoNum type="romanLcPeriod" startAt="3"/>
            </a:pPr>
            <a:r>
              <a:rPr lang="en-US" sz="2000" b="1" i="1" dirty="0"/>
              <a:t>Side effects (implicit results). </a:t>
            </a:r>
            <a:r>
              <a:rPr lang="en-US" sz="2000" dirty="0"/>
              <a:t>An operation is said to have a side-effect when the operation changes a non-local state, that is, when the operation changes stuff outside its scope like a variable passed by a reference, global variables etc.</a:t>
            </a:r>
          </a:p>
          <a:p>
            <a:pPr marL="1254125" lvl="1" indent="-457200" algn="just">
              <a:buFont typeface="+mj-lt"/>
              <a:buAutoNum type="romanLcPeriod" startAt="3"/>
            </a:pPr>
            <a:r>
              <a:rPr lang="en-US" sz="2000" b="1" i="1" dirty="0"/>
              <a:t>Self-modification (history sensitivity).</a:t>
            </a:r>
            <a:r>
              <a:rPr lang="en-US" sz="2000" dirty="0"/>
              <a:t> An operation may modify its own internal structure, either local data that are retained between executions or its own code. The results produced by the operation for a particular set of arguments then depend not only on those arguments, but on the entire history of preceding calls during the computation and the arguments given at each call. The operation is said to be </a:t>
            </a:r>
            <a:r>
              <a:rPr lang="en-US" sz="2000" i="1" dirty="0"/>
              <a:t>history sensitive</a:t>
            </a:r>
            <a:r>
              <a:rPr lang="en-US" sz="2000" dirty="0"/>
              <a:t> in its actions.</a:t>
            </a:r>
          </a:p>
          <a:p>
            <a:pPr lvl="1" algn="just">
              <a:buFont typeface="Courier New" panose="02070309020205020404" pitchFamily="49" charset="0"/>
              <a:buChar char="o"/>
            </a:pPr>
            <a:r>
              <a:rPr lang="en-US" sz="2200" b="1" dirty="0"/>
              <a:t>Subtypes. </a:t>
            </a:r>
            <a:r>
              <a:rPr lang="en-US" sz="2200" dirty="0"/>
              <a:t>If a data type is part of a larger class, we say it is a subtype of the larger class, and the larger class is a supertype of this data type. With a subtype, we assume that the operations available to the larger class of objects are also available to the smaller class.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16</a:t>
            </a:fld>
            <a:endParaRPr lang="en-US"/>
          </a:p>
        </p:txBody>
      </p:sp>
    </p:spTree>
    <p:extLst>
      <p:ext uri="{BB962C8B-B14F-4D97-AF65-F5344CB8AC3E}">
        <p14:creationId xmlns:p14="http://schemas.microsoft.com/office/powerpoint/2010/main" val="4124672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Elementary Data Types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Elementary data type implementation:</a:t>
            </a:r>
          </a:p>
          <a:p>
            <a:pPr lvl="1" algn="just">
              <a:buFont typeface="Courier New" panose="02070309020205020404" pitchFamily="49" charset="0"/>
              <a:buChar char="o"/>
            </a:pPr>
            <a:r>
              <a:rPr lang="en-US" sz="2200" dirty="0"/>
              <a:t>Implementation consists of a </a:t>
            </a:r>
            <a:r>
              <a:rPr lang="en-US" sz="2200" b="1" i="1" dirty="0"/>
              <a:t>storage representation</a:t>
            </a:r>
            <a:r>
              <a:rPr lang="en-US" sz="2200" dirty="0"/>
              <a:t> for data objects and values of that type, and a set of </a:t>
            </a:r>
            <a:r>
              <a:rPr lang="en-US" sz="2200" b="1" i="1" dirty="0"/>
              <a:t>algorithms</a:t>
            </a:r>
            <a:r>
              <a:rPr lang="en-US" sz="2200" dirty="0"/>
              <a:t> or </a:t>
            </a:r>
            <a:r>
              <a:rPr lang="en-US" sz="2200" b="1" i="1" dirty="0"/>
              <a:t>procedures</a:t>
            </a:r>
            <a:r>
              <a:rPr lang="en-US" sz="2200" dirty="0"/>
              <a:t> that define the operations of the type.</a:t>
            </a:r>
          </a:p>
          <a:p>
            <a:pPr lvl="1" algn="just">
              <a:buFont typeface="Courier New" panose="02070309020205020404" pitchFamily="49" charset="0"/>
              <a:buChar char="o"/>
            </a:pPr>
            <a:r>
              <a:rPr lang="en-US" sz="2200" b="1" dirty="0"/>
              <a:t>Storage representation:</a:t>
            </a:r>
          </a:p>
          <a:p>
            <a:pPr lvl="2" algn="just">
              <a:buFont typeface="Wingdings" panose="05000000000000000000" pitchFamily="2" charset="2"/>
              <a:buChar char="§"/>
            </a:pPr>
            <a:r>
              <a:rPr lang="en-US" sz="1900" dirty="0"/>
              <a:t>Storage for elementary data type is strongly influenced by the underlying computer that will execute the program. For example, integers are represented with integer representation for numbers used in the underlying hardware.</a:t>
            </a:r>
          </a:p>
          <a:p>
            <a:pPr lvl="2" algn="just">
              <a:buFont typeface="Wingdings" panose="05000000000000000000" pitchFamily="2" charset="2"/>
              <a:buChar char="§"/>
            </a:pPr>
            <a:r>
              <a:rPr lang="en-US" sz="1900" b="1" i="1" dirty="0"/>
              <a:t>Two methods to treat attributes: </a:t>
            </a:r>
            <a:r>
              <a:rPr lang="en-US" sz="1900" dirty="0"/>
              <a:t>(1) determined by the compiler and not stored in descriptors during execution, and (2) stored in a descriptor as part of the data object at run.</a:t>
            </a:r>
          </a:p>
          <a:p>
            <a:pPr lvl="2" algn="just">
              <a:buFont typeface="Wingdings" panose="05000000000000000000" pitchFamily="2" charset="2"/>
              <a:buChar char="§"/>
            </a:pPr>
            <a:r>
              <a:rPr lang="en-US" sz="1900" dirty="0"/>
              <a:t>The storage representation is usually described in terms of the size of the block of memory required and the layout of the attributes and data values within this block. Usually the address of the first work or byte of such a block of memory is taken to represent the location of the data object.</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17</a:t>
            </a:fld>
            <a:endParaRPr lang="en-US"/>
          </a:p>
        </p:txBody>
      </p:sp>
    </p:spTree>
    <p:extLst>
      <p:ext uri="{BB962C8B-B14F-4D97-AF65-F5344CB8AC3E}">
        <p14:creationId xmlns:p14="http://schemas.microsoft.com/office/powerpoint/2010/main" val="3120109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Elementary Data Types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Implementation of operations:</a:t>
            </a:r>
          </a:p>
          <a:p>
            <a:pPr lvl="2" algn="just">
              <a:buFont typeface="Wingdings" panose="05000000000000000000" pitchFamily="2" charset="2"/>
              <a:buChar char="§"/>
            </a:pPr>
            <a:r>
              <a:rPr lang="en-US" sz="2000" dirty="0"/>
              <a:t>Each operation defined for data objects of a given type may be implemented in one of the three main ways:</a:t>
            </a:r>
          </a:p>
          <a:p>
            <a:pPr marL="1371600" lvl="2" indent="-457200" algn="just">
              <a:buAutoNum type="arabicParenBoth"/>
            </a:pPr>
            <a:r>
              <a:rPr lang="en-US" sz="2000" dirty="0"/>
              <a:t>Directly as hardware operation. For example, if integers are stored using the hardware representation for integers, then addition and subtraction are implemented using the arithmetic operations built into the hardware.</a:t>
            </a:r>
          </a:p>
          <a:p>
            <a:pPr marL="1371600" lvl="2" indent="-457200" algn="just">
              <a:buAutoNum type="arabicParenBoth"/>
            </a:pPr>
            <a:r>
              <a:rPr lang="en-US" sz="2000" dirty="0"/>
              <a:t>As a procedure or function subprogram. For example a square-root operation is usually not provided directly as a hardware operation and might be implemented as a subprogram.</a:t>
            </a:r>
          </a:p>
          <a:p>
            <a:pPr marL="1371600" lvl="2" indent="-457200" algn="just">
              <a:buAutoNum type="arabicParenBoth"/>
            </a:pPr>
            <a:r>
              <a:rPr lang="en-US" sz="2000" dirty="0"/>
              <a:t>As an inline code sequence. It is also a software implementation of the operation. Instead of using a subprogram, the operations in the subprogram are copied into the program at the point where the subprogram would otherwise have been invoked.</a:t>
            </a:r>
          </a:p>
          <a:p>
            <a:pPr lvl="2" algn="just">
              <a:buFont typeface="Wingdings" panose="05000000000000000000" pitchFamily="2" charset="2"/>
              <a:buChar char="§"/>
            </a:pPr>
            <a:endParaRPr lang="en-US" sz="20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18</a:t>
            </a:fld>
            <a:endParaRPr lang="en-US"/>
          </a:p>
        </p:txBody>
      </p:sp>
    </p:spTree>
    <p:extLst>
      <p:ext uri="{BB962C8B-B14F-4D97-AF65-F5344CB8AC3E}">
        <p14:creationId xmlns:p14="http://schemas.microsoft.com/office/powerpoint/2010/main" val="2441271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Declarations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In writing a program, the programmer specifies the name and type of each data object, the lifetime of each data object, during what part of program execution it is needed, as well as the operations to be applied to it.</a:t>
            </a:r>
          </a:p>
          <a:p>
            <a:pPr algn="just"/>
            <a:r>
              <a:rPr lang="en-US" sz="2400" dirty="0"/>
              <a:t>A declaration is a program statement that serves to communicate to the language translator information about the name and type of data objects needed during program execution. By its placement in the program, a declaration may also serve to indicate the desired lifetime of the data objects.</a:t>
            </a:r>
          </a:p>
          <a:p>
            <a:pPr algn="just"/>
            <a:r>
              <a:rPr lang="en-US" sz="2400" dirty="0"/>
              <a:t>Some languages provide </a:t>
            </a:r>
            <a:r>
              <a:rPr lang="en-US" sz="2400" b="1" i="1" dirty="0"/>
              <a:t>explicit</a:t>
            </a:r>
            <a:r>
              <a:rPr lang="en-US" sz="2400" dirty="0"/>
              <a:t> declarations (e.g., int a, b; in C) where programmers declare types explicitly. Many languages also provide </a:t>
            </a:r>
            <a:r>
              <a:rPr lang="en-US" sz="2400" b="1" i="1" dirty="0"/>
              <a:t>implicit</a:t>
            </a:r>
            <a:r>
              <a:rPr lang="en-US" sz="2400" dirty="0"/>
              <a:t> or </a:t>
            </a:r>
            <a:r>
              <a:rPr lang="en-US" sz="2400" b="1" i="1" dirty="0"/>
              <a:t>default</a:t>
            </a:r>
            <a:r>
              <a:rPr lang="en-US" sz="2400" dirty="0"/>
              <a:t> declarations (e.g., $var = 37; in Perl), which are declarations that hold when not explicit declaration is given.</a:t>
            </a:r>
            <a:endParaRPr lang="en-US"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19</a:t>
            </a:fld>
            <a:endParaRPr lang="en-US"/>
          </a:p>
        </p:txBody>
      </p:sp>
    </p:spTree>
    <p:extLst>
      <p:ext uri="{BB962C8B-B14F-4D97-AF65-F5344CB8AC3E}">
        <p14:creationId xmlns:p14="http://schemas.microsoft.com/office/powerpoint/2010/main" val="70380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Introduction</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All programs specify a set of operations that are to be applied to certain data in a certain sequence.</a:t>
            </a:r>
          </a:p>
          <a:p>
            <a:pPr algn="just"/>
            <a:r>
              <a:rPr lang="en-US" sz="2400" dirty="0"/>
              <a:t>Basic differences among languages exist in</a:t>
            </a:r>
          </a:p>
          <a:p>
            <a:pPr lvl="1" algn="just">
              <a:buFont typeface="Courier New" panose="02070309020205020404" pitchFamily="49" charset="0"/>
              <a:buChar char="o"/>
            </a:pPr>
            <a:r>
              <a:rPr lang="en-US" sz="2200" dirty="0"/>
              <a:t>the types of data allowed,</a:t>
            </a:r>
          </a:p>
          <a:p>
            <a:pPr lvl="1" algn="just">
              <a:buFont typeface="Courier New" panose="02070309020205020404" pitchFamily="49" charset="0"/>
              <a:buChar char="o"/>
            </a:pPr>
            <a:r>
              <a:rPr lang="en-US" sz="2200" dirty="0"/>
              <a:t>the types of operations available, and</a:t>
            </a:r>
          </a:p>
          <a:p>
            <a:pPr lvl="1" algn="just">
              <a:buFont typeface="Courier New" panose="02070309020205020404" pitchFamily="49" charset="0"/>
              <a:buChar char="o"/>
            </a:pPr>
            <a:r>
              <a:rPr lang="en-US" sz="2200" dirty="0"/>
              <a:t>the mechanisms provided for controlling the sequence in which the operations are applied to the data.</a:t>
            </a:r>
          </a:p>
          <a:p>
            <a:pPr algn="just"/>
            <a:r>
              <a:rPr lang="en-US" sz="2400" dirty="0"/>
              <a:t>These three areas – data, operations, and control – form the basis for the discussion and comparison of languages.</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Declarations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declaration may also specify the value of the data object if it is a constant or the initial value of the data object, in not. Other bindings for the data object may also be specified in the declaration: a name for the data object or the placement of the data object as a component of a larger data object. Sometimes implementation details such as binding to a particular storage location or to a particular specialized storage representation are also specified.</a:t>
            </a:r>
          </a:p>
          <a:p>
            <a:r>
              <a:rPr lang="en-US" sz="2400" dirty="0"/>
              <a:t> </a:t>
            </a:r>
            <a:r>
              <a:rPr lang="en-US" sz="2400" b="1" dirty="0"/>
              <a:t>Declaration of Operations:</a:t>
            </a:r>
            <a:endParaRPr lang="en-US" sz="2400" dirty="0"/>
          </a:p>
          <a:p>
            <a:pPr lvl="1" algn="just">
              <a:buFont typeface="Courier New" panose="02070309020205020404" pitchFamily="49" charset="0"/>
              <a:buChar char="o"/>
            </a:pPr>
            <a:r>
              <a:rPr lang="en-US" sz="2200" dirty="0"/>
              <a:t>Argument and result types for programmer-defined operations must usually be made known to the language translator before the subprogram may be called. In C, function prototype provides this information.</a:t>
            </a:r>
          </a:p>
          <a:p>
            <a:pPr lvl="1" algn="just">
              <a:buFont typeface="Courier New" panose="02070309020205020404" pitchFamily="49" charset="0"/>
              <a:buChar char="o"/>
            </a:pPr>
            <a:r>
              <a:rPr lang="en-US" sz="2200" dirty="0"/>
              <a:t>Hence in C, </a:t>
            </a:r>
            <a:r>
              <a:rPr lang="en-US" sz="2200" b="1" i="1" dirty="0"/>
              <a:t>float Sub(int X, float Y)</a:t>
            </a:r>
            <a:r>
              <a:rPr lang="en-US" sz="2200" dirty="0"/>
              <a:t> declare Sub to have the signature </a:t>
            </a:r>
            <a:r>
              <a:rPr lang="en-US" b="1" i="1" dirty="0"/>
              <a:t>Sub : int </a:t>
            </a:r>
            <a:r>
              <a:rPr lang="en-US" b="1" i="1" dirty="0">
                <a:sym typeface="Symbol" panose="05050102010706020507" pitchFamily="18" charset="2"/>
              </a:rPr>
              <a:t></a:t>
            </a:r>
            <a:r>
              <a:rPr lang="en-US" b="1" i="1" dirty="0"/>
              <a:t>  float </a:t>
            </a:r>
            <a:r>
              <a:rPr lang="en-US" b="1" i="1" dirty="0">
                <a:sym typeface="Symbol" panose="05050102010706020507" pitchFamily="18" charset="2"/>
              </a:rPr>
              <a:t> float</a:t>
            </a:r>
            <a:endParaRPr lang="en-US" b="1" i="1"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20</a:t>
            </a:fld>
            <a:endParaRPr lang="en-US"/>
          </a:p>
        </p:txBody>
      </p:sp>
    </p:spTree>
    <p:extLst>
      <p:ext uri="{BB962C8B-B14F-4D97-AF65-F5344CB8AC3E}">
        <p14:creationId xmlns:p14="http://schemas.microsoft.com/office/powerpoint/2010/main" val="2307864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Declarations</a:t>
            </a:r>
          </a:p>
        </p:txBody>
      </p:sp>
      <p:sp>
        <p:nvSpPr>
          <p:cNvPr id="3" name="Content Placeholder 2"/>
          <p:cNvSpPr>
            <a:spLocks noGrp="1"/>
          </p:cNvSpPr>
          <p:nvPr>
            <p:ph idx="1"/>
          </p:nvPr>
        </p:nvSpPr>
        <p:spPr>
          <a:xfrm>
            <a:off x="457200" y="762000"/>
            <a:ext cx="8229600" cy="5638800"/>
          </a:xfrm>
        </p:spPr>
        <p:txBody>
          <a:bodyPr>
            <a:noAutofit/>
          </a:bodyPr>
          <a:lstStyle/>
          <a:p>
            <a:r>
              <a:rPr lang="en-US" sz="2400" b="1" dirty="0"/>
              <a:t>Purposes of declarations:</a:t>
            </a:r>
          </a:p>
          <a:p>
            <a:pPr marL="850392" lvl="1" indent="-457200" algn="just">
              <a:buFont typeface="+mj-lt"/>
              <a:buAutoNum type="arabicPeriod"/>
            </a:pPr>
            <a:r>
              <a:rPr lang="en-US" sz="2100" b="1" dirty="0"/>
              <a:t>Choice of storage representations.</a:t>
            </a:r>
            <a:r>
              <a:rPr lang="en-US" sz="2100" dirty="0"/>
              <a:t> If a declaration provides information to the translator about data type and attributes of data object, then the translator can often determine best storage representation for that data object.</a:t>
            </a:r>
          </a:p>
          <a:p>
            <a:pPr marL="850392" lvl="1" indent="-457200" algn="just">
              <a:buFont typeface="+mj-lt"/>
              <a:buAutoNum type="arabicPeriod"/>
            </a:pPr>
            <a:r>
              <a:rPr lang="en-US" sz="2100" b="1" dirty="0"/>
              <a:t>Storage management.</a:t>
            </a:r>
            <a:r>
              <a:rPr lang="en-US" sz="2100" dirty="0"/>
              <a:t> Information provided by declarations about the life times of data objects often makes it possible to use more efficient storage management procedures..</a:t>
            </a:r>
          </a:p>
          <a:p>
            <a:pPr marL="850392" lvl="1" indent="-457200" algn="just">
              <a:buFont typeface="+mj-lt"/>
              <a:buAutoNum type="arabicPeriod"/>
            </a:pPr>
            <a:r>
              <a:rPr lang="en-US" sz="2100" b="1" dirty="0"/>
              <a:t>Polymorphic operations.</a:t>
            </a:r>
            <a:r>
              <a:rPr lang="en-US" sz="2100" dirty="0"/>
              <a:t> Declarations usually allow translator to determine at compiler time the particular operation designated by an overloaded operation symbol. For example, C compiler determines from variable declarations which operation is designated by A + B. No run-time checking is required.</a:t>
            </a:r>
          </a:p>
          <a:p>
            <a:pPr marL="850392" lvl="1" indent="-457200" algn="just">
              <a:buFont typeface="+mj-lt"/>
              <a:buAutoNum type="arabicPeriod"/>
            </a:pPr>
            <a:r>
              <a:rPr lang="en-US" sz="2100" b="1" dirty="0"/>
              <a:t>Type checking.</a:t>
            </a:r>
            <a:r>
              <a:rPr lang="en-US" sz="2100" dirty="0"/>
              <a:t> Allow static rather than dynamic type checking.</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21</a:t>
            </a:fld>
            <a:endParaRPr lang="en-US"/>
          </a:p>
        </p:txBody>
      </p:sp>
    </p:spTree>
    <p:extLst>
      <p:ext uri="{BB962C8B-B14F-4D97-AF65-F5344CB8AC3E}">
        <p14:creationId xmlns:p14="http://schemas.microsoft.com/office/powerpoint/2010/main" val="321551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Type Checking</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i="1" dirty="0"/>
              <a:t>Type checking</a:t>
            </a:r>
            <a:r>
              <a:rPr lang="en-US" sz="2400" dirty="0"/>
              <a:t> means checking that each operation executed by a program receives the proper number of arguments of the proper data type.</a:t>
            </a:r>
          </a:p>
          <a:p>
            <a:pPr algn="just"/>
            <a:r>
              <a:rPr lang="en-US" sz="2400" dirty="0"/>
              <a:t>Type checking may be done at run time (</a:t>
            </a:r>
            <a:r>
              <a:rPr lang="en-US" sz="2400" b="1" i="1" dirty="0"/>
              <a:t>dynamic type checking</a:t>
            </a:r>
            <a:r>
              <a:rPr lang="en-US" sz="2400" dirty="0"/>
              <a:t>) or at compile time (</a:t>
            </a:r>
            <a:r>
              <a:rPr lang="en-US" sz="2400" b="1" i="1" dirty="0"/>
              <a:t>static type checking</a:t>
            </a:r>
            <a:r>
              <a:rPr lang="en-US" sz="2400" dirty="0"/>
              <a:t>).</a:t>
            </a:r>
          </a:p>
          <a:p>
            <a:pPr algn="just"/>
            <a:r>
              <a:rPr lang="en-US" sz="2400" b="1" dirty="0"/>
              <a:t>Dynamic type checking:</a:t>
            </a:r>
          </a:p>
          <a:p>
            <a:pPr lvl="1" algn="just">
              <a:buFont typeface="Courier New" panose="02070309020205020404" pitchFamily="49" charset="0"/>
              <a:buChar char="o"/>
            </a:pPr>
            <a:r>
              <a:rPr lang="en-US" sz="2200" dirty="0"/>
              <a:t>This type checking usually performed immediately before the execution of a particular operation.</a:t>
            </a:r>
          </a:p>
          <a:p>
            <a:pPr lvl="1" algn="just">
              <a:buFont typeface="Courier New" panose="02070309020205020404" pitchFamily="49" charset="0"/>
              <a:buChar char="o"/>
            </a:pPr>
            <a:r>
              <a:rPr lang="en-US" sz="2200" dirty="0"/>
              <a:t>It is usually implemented by storing a type tag in each data object that indicates the data type of the object. Each operation is then implemented to begin with a type-checking sequence in which the type tag of  each argument is checked.</a:t>
            </a:r>
          </a:p>
          <a:p>
            <a:pPr lvl="1" algn="just">
              <a:buFont typeface="Courier New" panose="02070309020205020404" pitchFamily="49" charset="0"/>
              <a:buChar char="o"/>
            </a:pPr>
            <a:r>
              <a:rPr lang="en-US" sz="2200" dirty="0"/>
              <a:t>The operation is performed only if the argument types are correct; otherwise an error is signaled.</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22</a:t>
            </a:fld>
            <a:endParaRPr lang="en-US"/>
          </a:p>
        </p:txBody>
      </p:sp>
    </p:spTree>
    <p:extLst>
      <p:ext uri="{BB962C8B-B14F-4D97-AF65-F5344CB8AC3E}">
        <p14:creationId xmlns:p14="http://schemas.microsoft.com/office/powerpoint/2010/main" val="371146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Type Checking</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dirty="0"/>
              <a:t>Each operation must also attach the appropriate type tag to its results so that subsequent operations can check them.</a:t>
            </a:r>
          </a:p>
          <a:p>
            <a:pPr lvl="1" algn="just">
              <a:buFont typeface="Courier New" panose="02070309020205020404" pitchFamily="49" charset="0"/>
              <a:buChar char="o"/>
            </a:pPr>
            <a:r>
              <a:rPr lang="en-US" sz="2200" b="1" dirty="0"/>
              <a:t>Advantages:</a:t>
            </a:r>
          </a:p>
          <a:p>
            <a:pPr lvl="2" algn="just">
              <a:buFont typeface="Wingdings" panose="05000000000000000000" pitchFamily="2" charset="2"/>
              <a:buChar char="§"/>
            </a:pPr>
            <a:r>
              <a:rPr lang="en-US" sz="2000" dirty="0"/>
              <a:t>Flexibility in the program design.</a:t>
            </a:r>
          </a:p>
          <a:p>
            <a:pPr lvl="2" algn="just">
              <a:buFont typeface="Wingdings" panose="05000000000000000000" pitchFamily="2" charset="2"/>
              <a:buChar char="§"/>
            </a:pPr>
            <a:r>
              <a:rPr lang="en-US" sz="2000" dirty="0"/>
              <a:t>No declarations are required.</a:t>
            </a:r>
          </a:p>
          <a:p>
            <a:pPr lvl="2" algn="just">
              <a:buFont typeface="Wingdings" panose="05000000000000000000" pitchFamily="2" charset="2"/>
              <a:buChar char="§"/>
            </a:pPr>
            <a:r>
              <a:rPr lang="en-US" sz="2000" dirty="0"/>
              <a:t>Type of data object may change as needed during program execution.</a:t>
            </a:r>
          </a:p>
          <a:p>
            <a:pPr lvl="2" algn="just">
              <a:buFont typeface="Wingdings" panose="05000000000000000000" pitchFamily="2" charset="2"/>
              <a:buChar char="§"/>
            </a:pPr>
            <a:r>
              <a:rPr lang="en-US" sz="2000" dirty="0"/>
              <a:t>Programmer is freed from most concerns about data types.</a:t>
            </a:r>
          </a:p>
          <a:p>
            <a:pPr lvl="1" algn="just">
              <a:buFont typeface="Courier New" panose="02070309020205020404" pitchFamily="49" charset="0"/>
              <a:buChar char="o"/>
            </a:pPr>
            <a:r>
              <a:rPr lang="en-US" sz="2200" b="1" dirty="0"/>
              <a:t>Drawbacks:</a:t>
            </a:r>
          </a:p>
          <a:p>
            <a:pPr lvl="2" algn="just">
              <a:buFont typeface="Wingdings" panose="05000000000000000000" pitchFamily="2" charset="2"/>
              <a:buChar char="§"/>
            </a:pPr>
            <a:r>
              <a:rPr lang="en-US" sz="2000" dirty="0"/>
              <a:t>Programs are difficult to debug. Operations on program execution paths that are not executed are never checked.</a:t>
            </a:r>
          </a:p>
          <a:p>
            <a:pPr lvl="2" algn="just">
              <a:buFont typeface="Wingdings" panose="05000000000000000000" pitchFamily="2" charset="2"/>
              <a:buChar char="§"/>
            </a:pPr>
            <a:r>
              <a:rPr lang="en-US" sz="2000" dirty="0"/>
              <a:t>The extra storage (for type information) required can be substantial.</a:t>
            </a:r>
          </a:p>
          <a:p>
            <a:pPr lvl="2" algn="just">
              <a:buFont typeface="Wingdings" panose="05000000000000000000" pitchFamily="2" charset="2"/>
              <a:buChar char="§"/>
            </a:pPr>
            <a:r>
              <a:rPr lang="en-US" sz="2000" dirty="0"/>
              <a:t>Dynamic type checking must ordinarily be implemented in software because the underlying hardware seldom provides support. This reduces the speed for executing the operation.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23</a:t>
            </a:fld>
            <a:endParaRPr lang="en-US"/>
          </a:p>
        </p:txBody>
      </p:sp>
    </p:spTree>
    <p:extLst>
      <p:ext uri="{BB962C8B-B14F-4D97-AF65-F5344CB8AC3E}">
        <p14:creationId xmlns:p14="http://schemas.microsoft.com/office/powerpoint/2010/main" val="3788390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Type Checking</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Static type checking:</a:t>
            </a:r>
          </a:p>
          <a:p>
            <a:pPr lvl="1" algn="just">
              <a:buFont typeface="Courier New" panose="02070309020205020404" pitchFamily="49" charset="0"/>
              <a:buChar char="o"/>
            </a:pPr>
            <a:r>
              <a:rPr lang="en-US" sz="2200" dirty="0"/>
              <a:t>Static type checking is performed at compile time, that is, during translation of a program.</a:t>
            </a:r>
          </a:p>
          <a:p>
            <a:pPr lvl="1" algn="just">
              <a:buFont typeface="Courier New" panose="02070309020205020404" pitchFamily="49" charset="0"/>
              <a:buChar char="o"/>
            </a:pPr>
            <a:r>
              <a:rPr lang="en-US" sz="2200" dirty="0"/>
              <a:t>The needed information is usually provided in part by declarations and in part by other language structures. The information required include the followings:</a:t>
            </a:r>
          </a:p>
          <a:p>
            <a:pPr marL="1124712" lvl="2" indent="-457200" algn="just">
              <a:buFont typeface="+mj-lt"/>
              <a:buAutoNum type="arabicPeriod"/>
            </a:pPr>
            <a:r>
              <a:rPr lang="en-US" sz="2000" dirty="0"/>
              <a:t>For each operation, the number, order, and data types of its arguments and results (i.e., its signature).</a:t>
            </a:r>
          </a:p>
          <a:p>
            <a:pPr marL="1124712" lvl="2" indent="-457200" algn="just">
              <a:buFont typeface="+mj-lt"/>
              <a:buAutoNum type="arabicPeriod"/>
            </a:pPr>
            <a:r>
              <a:rPr lang="en-US" sz="2000" dirty="0"/>
              <a:t>For each variable, the type of data object named.</a:t>
            </a:r>
          </a:p>
          <a:p>
            <a:pPr marL="1124712" lvl="2" indent="-457200" algn="just">
              <a:buFont typeface="+mj-lt"/>
              <a:buAutoNum type="arabicPeriod"/>
            </a:pPr>
            <a:r>
              <a:rPr lang="en-US" sz="2000" dirty="0"/>
              <a:t>The type of each constant data object.</a:t>
            </a:r>
          </a:p>
          <a:p>
            <a:pPr algn="just"/>
            <a:r>
              <a:rPr lang="en-US" sz="2400" b="1" dirty="0"/>
              <a:t>Strong typing.</a:t>
            </a:r>
            <a:r>
              <a:rPr lang="en-US" sz="2400" dirty="0"/>
              <a:t> If we can detect all type errors statically in a program, we say that the language is </a:t>
            </a:r>
            <a:r>
              <a:rPr lang="en-US" sz="2400" b="1" i="1" dirty="0"/>
              <a:t>strongly typed</a:t>
            </a:r>
            <a:r>
              <a:rPr lang="en-US" sz="2400" dirty="0"/>
              <a:t>. We call a function </a:t>
            </a:r>
            <a:r>
              <a:rPr lang="en-US" sz="2400" i="1" dirty="0"/>
              <a:t>f</a:t>
            </a:r>
            <a:r>
              <a:rPr lang="en-US" sz="2400" dirty="0"/>
              <a:t>, with signature </a:t>
            </a:r>
            <a:r>
              <a:rPr lang="en-US" sz="2400" i="1" dirty="0"/>
              <a:t>f : S </a:t>
            </a:r>
            <a:r>
              <a:rPr lang="en-US" sz="2400" i="1" dirty="0">
                <a:sym typeface="Symbol" panose="05050102010706020507" pitchFamily="18" charset="2"/>
              </a:rPr>
              <a:t> R</a:t>
            </a:r>
            <a:r>
              <a:rPr lang="en-US" sz="2400" dirty="0">
                <a:sym typeface="Symbol" panose="05050102010706020507" pitchFamily="18" charset="2"/>
              </a:rPr>
              <a:t>, type safe if execution of </a:t>
            </a:r>
            <a:r>
              <a:rPr lang="en-US" sz="2400" i="1" dirty="0">
                <a:sym typeface="Symbol" panose="05050102010706020507" pitchFamily="18" charset="2"/>
              </a:rPr>
              <a:t>f</a:t>
            </a:r>
            <a:r>
              <a:rPr lang="en-US" sz="2400" dirty="0">
                <a:sym typeface="Symbol" panose="05050102010706020507" pitchFamily="18" charset="2"/>
              </a:rPr>
              <a:t> cannot generate a value outside R. If every operation is type safe, the language is strongly typed.</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24</a:t>
            </a:fld>
            <a:endParaRPr lang="en-US"/>
          </a:p>
        </p:txBody>
      </p:sp>
    </p:spTree>
    <p:extLst>
      <p:ext uri="{BB962C8B-B14F-4D97-AF65-F5344CB8AC3E}">
        <p14:creationId xmlns:p14="http://schemas.microsoft.com/office/powerpoint/2010/main" val="238939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Type Checking</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Type inference.</a:t>
            </a:r>
            <a:r>
              <a:rPr lang="en-US" sz="2400" dirty="0"/>
              <a:t> Type declarations are not necessary if the interpretation is unambiguous. The language implementation will infer any missing type information from other declared types. For example, knowing that * can multiply together either two reals or two integers, ML function declaration given below</a:t>
            </a:r>
          </a:p>
          <a:p>
            <a:pPr marL="279400" indent="0" algn="just">
              <a:buNone/>
            </a:pPr>
            <a:r>
              <a:rPr lang="en-US" sz="2200" b="1" i="1" dirty="0"/>
              <a:t>fun area(</a:t>
            </a:r>
            <a:r>
              <a:rPr lang="en-US" sz="2200" b="1" i="1" dirty="0" err="1"/>
              <a:t>length:int</a:t>
            </a:r>
            <a:r>
              <a:rPr lang="en-US" sz="2200" b="1" i="1" dirty="0"/>
              <a:t>, </a:t>
            </a:r>
            <a:r>
              <a:rPr lang="en-US" sz="2200" b="1" i="1" dirty="0" err="1"/>
              <a:t>width:int</a:t>
            </a:r>
            <a:r>
              <a:rPr lang="en-US" sz="2200" b="1" i="1" dirty="0"/>
              <a:t>):int = length * width</a:t>
            </a:r>
          </a:p>
          <a:p>
            <a:pPr marL="279400" indent="0" algn="just">
              <a:buNone/>
            </a:pPr>
            <a:r>
              <a:rPr lang="en-US" sz="2400" dirty="0"/>
              <a:t>can also be  written as</a:t>
            </a:r>
          </a:p>
          <a:p>
            <a:pPr marL="279400" indent="0" algn="just">
              <a:buNone/>
            </a:pPr>
            <a:r>
              <a:rPr lang="en-US" sz="2200" b="1" i="1" dirty="0"/>
              <a:t>fun area(length, width):int = length * width</a:t>
            </a:r>
          </a:p>
          <a:p>
            <a:pPr marL="279400" indent="0" algn="just">
              <a:buNone/>
            </a:pPr>
            <a:r>
              <a:rPr lang="en-US" sz="2200" b="1" i="1" dirty="0"/>
              <a:t>fun area(</a:t>
            </a:r>
            <a:r>
              <a:rPr lang="en-US" sz="2200" b="1" i="1" dirty="0" err="1"/>
              <a:t>length:int</a:t>
            </a:r>
            <a:r>
              <a:rPr lang="en-US" sz="2200" b="1" i="1" dirty="0"/>
              <a:t>, width) = length * width</a:t>
            </a:r>
          </a:p>
          <a:p>
            <a:pPr marL="279400" indent="0" algn="just">
              <a:buNone/>
            </a:pPr>
            <a:r>
              <a:rPr lang="en-US" sz="2200" b="1" i="1" dirty="0"/>
              <a:t>fun area(length, </a:t>
            </a:r>
            <a:r>
              <a:rPr lang="en-US" sz="2200" b="1" i="1" dirty="0" err="1"/>
              <a:t>width:int</a:t>
            </a:r>
            <a:r>
              <a:rPr lang="en-US" sz="2200" b="1" i="1" dirty="0"/>
              <a:t>) = length * width</a:t>
            </a:r>
          </a:p>
          <a:p>
            <a:pPr marL="279400" indent="0" algn="just">
              <a:buNone/>
            </a:pPr>
            <a:r>
              <a:rPr lang="en-US" sz="2400" dirty="0"/>
              <a:t>However, the function declaration given below is invalid because it is now ambiguous as to the type of arguments.</a:t>
            </a:r>
          </a:p>
          <a:p>
            <a:pPr marL="279400" indent="0" algn="just">
              <a:buNone/>
            </a:pPr>
            <a:r>
              <a:rPr lang="en-US" sz="2200" b="1" i="1" dirty="0"/>
              <a:t>fun area(length, width) = length * width</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25</a:t>
            </a:fld>
            <a:endParaRPr lang="en-US"/>
          </a:p>
        </p:txBody>
      </p:sp>
    </p:spTree>
    <p:extLst>
      <p:ext uri="{BB962C8B-B14F-4D97-AF65-F5344CB8AC3E}">
        <p14:creationId xmlns:p14="http://schemas.microsoft.com/office/powerpoint/2010/main" val="260819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Type Conversion and Coercion</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If during type checking, a mismatch occurs between the actual type of an argument and the expected type for that operation, then either</a:t>
            </a:r>
          </a:p>
          <a:p>
            <a:pPr marL="850392" lvl="1" indent="-457200" algn="just">
              <a:buFont typeface="+mj-lt"/>
              <a:buAutoNum type="arabicPeriod"/>
            </a:pPr>
            <a:r>
              <a:rPr lang="en-US" sz="2200" dirty="0"/>
              <a:t>The type mismatch may be flagged as an error and an appropriate error action taken, or</a:t>
            </a:r>
          </a:p>
          <a:p>
            <a:pPr marL="850392" lvl="1" indent="-457200" algn="just">
              <a:buFont typeface="+mj-lt"/>
              <a:buAutoNum type="arabicPeriod"/>
            </a:pPr>
            <a:r>
              <a:rPr lang="en-US" sz="2200" dirty="0"/>
              <a:t>A coercion (or implicit type conversion) may be applied to change the type of the actual argument to the correct type.</a:t>
            </a:r>
          </a:p>
          <a:p>
            <a:pPr algn="just"/>
            <a:r>
              <a:rPr lang="en-US" sz="2400" dirty="0"/>
              <a:t>A type conversion is an operation with the signature: </a:t>
            </a:r>
            <a:r>
              <a:rPr lang="en-US" sz="2400" i="1" dirty="0" err="1"/>
              <a:t>conversion_op</a:t>
            </a:r>
            <a:r>
              <a:rPr lang="en-US" sz="2400" i="1" dirty="0"/>
              <a:t> : type</a:t>
            </a:r>
            <a:r>
              <a:rPr lang="en-US" sz="2400" i="1" baseline="-25000" dirty="0"/>
              <a:t>1</a:t>
            </a:r>
            <a:r>
              <a:rPr lang="en-US" sz="2400" i="1" dirty="0"/>
              <a:t> </a:t>
            </a:r>
            <a:r>
              <a:rPr lang="en-US" sz="2400" i="1" dirty="0">
                <a:sym typeface="Symbol" panose="05050102010706020507" pitchFamily="18" charset="2"/>
              </a:rPr>
              <a:t> type</a:t>
            </a:r>
            <a:r>
              <a:rPr lang="en-US" sz="2400" i="1" baseline="-25000" dirty="0">
                <a:sym typeface="Symbol" panose="05050102010706020507" pitchFamily="18" charset="2"/>
              </a:rPr>
              <a:t>2</a:t>
            </a:r>
            <a:r>
              <a:rPr lang="en-US" sz="2400" dirty="0">
                <a:sym typeface="Symbol" panose="05050102010706020507" pitchFamily="18" charset="2"/>
              </a:rPr>
              <a:t>. </a:t>
            </a:r>
            <a:r>
              <a:rPr lang="en-US" sz="2400" dirty="0"/>
              <a:t>Most languages provide type conversions in two ways:</a:t>
            </a:r>
          </a:p>
          <a:p>
            <a:pPr marL="850392" lvl="1" indent="-457200" algn="just">
              <a:buFont typeface="+mj-lt"/>
              <a:buAutoNum type="arabicPeriod"/>
            </a:pPr>
            <a:r>
              <a:rPr lang="en-US" sz="2200" dirty="0"/>
              <a:t>A set of </a:t>
            </a:r>
            <a:r>
              <a:rPr lang="en-US" sz="2200" b="1" i="1" dirty="0"/>
              <a:t>built-in functions</a:t>
            </a:r>
            <a:r>
              <a:rPr lang="en-US" sz="2200" dirty="0"/>
              <a:t> that the programmer may explicitly invoke to effect the conversion. For example, </a:t>
            </a:r>
            <a:r>
              <a:rPr lang="en-US" sz="2200" i="1" dirty="0"/>
              <a:t>round</a:t>
            </a:r>
            <a:r>
              <a:rPr lang="en-US" sz="2200" dirty="0"/>
              <a:t> function in Pascal converts a real to integer. In C, we </a:t>
            </a:r>
            <a:r>
              <a:rPr lang="en-US" sz="2200" i="1" dirty="0"/>
              <a:t>cast</a:t>
            </a:r>
            <a:r>
              <a:rPr lang="en-US" sz="2200" dirty="0"/>
              <a:t> [e.g., </a:t>
            </a:r>
            <a:r>
              <a:rPr lang="en-US" sz="2200" i="1" dirty="0"/>
              <a:t>(int)X</a:t>
            </a:r>
            <a:r>
              <a:rPr lang="en-US" sz="2200" dirty="0"/>
              <a:t> converts value of </a:t>
            </a:r>
            <a:r>
              <a:rPr lang="en-US" sz="2200" i="1" dirty="0"/>
              <a:t>X</a:t>
            </a:r>
            <a:r>
              <a:rPr lang="en-US" sz="2200" dirty="0"/>
              <a:t> to integer] an expression  to coerce it to the correct type.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26</a:t>
            </a:fld>
            <a:endParaRPr lang="en-US"/>
          </a:p>
        </p:txBody>
      </p:sp>
    </p:spTree>
    <p:extLst>
      <p:ext uri="{BB962C8B-B14F-4D97-AF65-F5344CB8AC3E}">
        <p14:creationId xmlns:p14="http://schemas.microsoft.com/office/powerpoint/2010/main" val="107855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Type Conversion and Coercion</a:t>
            </a:r>
          </a:p>
        </p:txBody>
      </p:sp>
      <p:sp>
        <p:nvSpPr>
          <p:cNvPr id="3" name="Content Placeholder 2"/>
          <p:cNvSpPr>
            <a:spLocks noGrp="1"/>
          </p:cNvSpPr>
          <p:nvPr>
            <p:ph idx="1"/>
          </p:nvPr>
        </p:nvSpPr>
        <p:spPr>
          <a:xfrm>
            <a:off x="457200" y="762000"/>
            <a:ext cx="8229600" cy="5638800"/>
          </a:xfrm>
        </p:spPr>
        <p:txBody>
          <a:bodyPr>
            <a:noAutofit/>
          </a:bodyPr>
          <a:lstStyle/>
          <a:p>
            <a:pPr marL="850392" lvl="1" indent="-457200" algn="just">
              <a:buFont typeface="+mj-lt"/>
              <a:buAutoNum type="arabicPeriod" startAt="2"/>
            </a:pPr>
            <a:r>
              <a:rPr lang="en-US" sz="2200" b="1" i="1" dirty="0"/>
              <a:t>Coercions</a:t>
            </a:r>
            <a:r>
              <a:rPr lang="en-US" sz="2200" dirty="0"/>
              <a:t> are invoked automatically in certain cases of type mismatch. For example, in Pascal, if the arguments for an arithmetic operations such as “+” are of mixed real and integer types, the integer data object is implicitly converted to type real before the addition is performed.</a:t>
            </a:r>
          </a:p>
          <a:p>
            <a:pPr algn="just"/>
            <a:r>
              <a:rPr lang="en-US" sz="2400" dirty="0"/>
              <a:t>The basic principle driving coercions is not to lose information. Such coercions are called </a:t>
            </a:r>
            <a:r>
              <a:rPr lang="en-US" sz="2400" b="1" i="1" dirty="0"/>
              <a:t>widenings</a:t>
            </a:r>
            <a:r>
              <a:rPr lang="en-US" sz="2400" dirty="0"/>
              <a:t> or </a:t>
            </a:r>
            <a:r>
              <a:rPr lang="en-US" sz="2400" b="1" i="1" dirty="0"/>
              <a:t>promotions</a:t>
            </a:r>
            <a:r>
              <a:rPr lang="en-US" sz="2400" dirty="0"/>
              <a:t>. However, an </a:t>
            </a:r>
            <a:r>
              <a:rPr lang="en-US" sz="2400" b="1" i="1" dirty="0"/>
              <a:t>narrowing</a:t>
            </a:r>
            <a:r>
              <a:rPr lang="en-US" sz="2400" dirty="0"/>
              <a:t> coercion may lose information.</a:t>
            </a:r>
          </a:p>
          <a:p>
            <a:pPr algn="just"/>
            <a:r>
              <a:rPr lang="en-US" sz="2400" dirty="0"/>
              <a:t>With dynamic type checking, coercions are made at the point that the type mismatch is detected during execution. For static type checking, extra code is inserted in the compiled program to invoke the conversion operation at the appropriate point during execution.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27</a:t>
            </a:fld>
            <a:endParaRPr lang="en-US"/>
          </a:p>
        </p:txBody>
      </p:sp>
    </p:spTree>
    <p:extLst>
      <p:ext uri="{BB962C8B-B14F-4D97-AF65-F5344CB8AC3E}">
        <p14:creationId xmlns:p14="http://schemas.microsoft.com/office/powerpoint/2010/main" val="1964574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Assignment and Initialization</a:t>
            </a:r>
          </a:p>
        </p:txBody>
      </p:sp>
      <p:sp>
        <p:nvSpPr>
          <p:cNvPr id="3" name="Content Placeholder 2"/>
          <p:cNvSpPr>
            <a:spLocks noGrp="1"/>
          </p:cNvSpPr>
          <p:nvPr>
            <p:ph idx="1"/>
          </p:nvPr>
        </p:nvSpPr>
        <p:spPr>
          <a:xfrm>
            <a:off x="457200" y="685800"/>
            <a:ext cx="8229600" cy="5638800"/>
          </a:xfrm>
        </p:spPr>
        <p:txBody>
          <a:bodyPr>
            <a:noAutofit/>
          </a:bodyPr>
          <a:lstStyle/>
          <a:p>
            <a:pPr algn="just"/>
            <a:r>
              <a:rPr lang="en-US" sz="2400" dirty="0"/>
              <a:t>Assignment is the basic operation for changing the binding of a value to a data object.</a:t>
            </a:r>
          </a:p>
          <a:p>
            <a:pPr algn="just"/>
            <a:r>
              <a:rPr lang="en-US" sz="2400" dirty="0"/>
              <a:t>In some languages, assignment also returns a value, which is a data object containing a copy of the value assigned.</a:t>
            </a:r>
          </a:p>
          <a:p>
            <a:pPr algn="just"/>
            <a:r>
              <a:rPr lang="en-US" sz="2400" dirty="0"/>
              <a:t>The assignment operation can be defined using the concepts l</a:t>
            </a:r>
            <a:r>
              <a:rPr lang="en-US" sz="2400" b="1" dirty="0"/>
              <a:t>-value</a:t>
            </a:r>
            <a:r>
              <a:rPr lang="en-US" sz="2400" dirty="0"/>
              <a:t> and </a:t>
            </a:r>
            <a:r>
              <a:rPr lang="en-US" sz="2400" b="1" dirty="0" err="1"/>
              <a:t>r-value</a:t>
            </a:r>
            <a:r>
              <a:rPr lang="en-US" sz="2400" dirty="0"/>
              <a:t>. Location for an object is its </a:t>
            </a:r>
            <a:r>
              <a:rPr lang="en-US" sz="2400" b="1" dirty="0"/>
              <a:t>l-value </a:t>
            </a:r>
            <a:r>
              <a:rPr lang="en-US" sz="2400" dirty="0"/>
              <a:t>and contents of that location is its </a:t>
            </a:r>
            <a:r>
              <a:rPr lang="en-US" sz="2400" b="1" dirty="0" err="1"/>
              <a:t>r-value</a:t>
            </a:r>
            <a:r>
              <a:rPr lang="en-US" sz="2400" dirty="0"/>
              <a:t>. For example, consider the assignment: A = B.</a:t>
            </a:r>
          </a:p>
          <a:p>
            <a:pPr marL="850392" lvl="1" indent="-457200" algn="just">
              <a:buFont typeface="+mj-lt"/>
              <a:buAutoNum type="arabicPeriod"/>
            </a:pPr>
            <a:r>
              <a:rPr lang="en-US" sz="2200" dirty="0"/>
              <a:t>Compute the l-value of A.</a:t>
            </a:r>
          </a:p>
          <a:p>
            <a:pPr marL="850392" lvl="1" indent="-457200" algn="just">
              <a:buFont typeface="+mj-lt"/>
              <a:buAutoNum type="arabicPeriod"/>
            </a:pPr>
            <a:r>
              <a:rPr lang="en-US" sz="2200" dirty="0"/>
              <a:t>Compute the </a:t>
            </a:r>
            <a:r>
              <a:rPr lang="en-US" sz="2200" dirty="0" err="1"/>
              <a:t>r-value</a:t>
            </a:r>
            <a:r>
              <a:rPr lang="en-US" sz="2200" dirty="0"/>
              <a:t> of B.</a:t>
            </a:r>
          </a:p>
          <a:p>
            <a:pPr marL="850392" lvl="1" indent="-457200" algn="just">
              <a:buFont typeface="+mj-lt"/>
              <a:buAutoNum type="arabicPeriod"/>
            </a:pPr>
            <a:r>
              <a:rPr lang="en-US" sz="2200" dirty="0"/>
              <a:t>Assign the computed </a:t>
            </a:r>
            <a:r>
              <a:rPr lang="en-US" sz="2200" dirty="0" err="1"/>
              <a:t>r-value</a:t>
            </a:r>
            <a:r>
              <a:rPr lang="en-US" sz="2200" dirty="0"/>
              <a:t> to the computed l-value data object.</a:t>
            </a:r>
          </a:p>
          <a:p>
            <a:pPr marL="850392" lvl="1" indent="-457200" algn="just">
              <a:buFont typeface="+mj-lt"/>
              <a:buAutoNum type="arabicPeriod"/>
            </a:pPr>
            <a:r>
              <a:rPr lang="en-US" sz="2200" dirty="0"/>
              <a:t>Return the computed </a:t>
            </a:r>
            <a:r>
              <a:rPr lang="en-US" sz="2200" dirty="0" err="1"/>
              <a:t>r-value</a:t>
            </a:r>
            <a:r>
              <a:rPr lang="en-US" sz="2200" dirty="0"/>
              <a:t> as the result of the operation.</a:t>
            </a:r>
            <a:endParaRPr lang="en-US" sz="24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28</a:t>
            </a:fld>
            <a:endParaRPr lang="en-US"/>
          </a:p>
        </p:txBody>
      </p:sp>
    </p:spTree>
    <p:extLst>
      <p:ext uri="{BB962C8B-B14F-4D97-AF65-F5344CB8AC3E}">
        <p14:creationId xmlns:p14="http://schemas.microsoft.com/office/powerpoint/2010/main" val="1438419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Assignment and Initialization</a:t>
            </a:r>
          </a:p>
        </p:txBody>
      </p:sp>
      <p:sp>
        <p:nvSpPr>
          <p:cNvPr id="3" name="Content Placeholder 2"/>
          <p:cNvSpPr>
            <a:spLocks noGrp="1"/>
          </p:cNvSpPr>
          <p:nvPr>
            <p:ph idx="1"/>
          </p:nvPr>
        </p:nvSpPr>
        <p:spPr>
          <a:xfrm>
            <a:off x="457200" y="685800"/>
            <a:ext cx="8229600" cy="5638800"/>
          </a:xfrm>
        </p:spPr>
        <p:txBody>
          <a:bodyPr>
            <a:noAutofit/>
          </a:bodyPr>
          <a:lstStyle/>
          <a:p>
            <a:pPr algn="just"/>
            <a:r>
              <a:rPr lang="en-US" sz="2400" dirty="0"/>
              <a:t>An </a:t>
            </a:r>
            <a:r>
              <a:rPr lang="en-US" sz="2400" b="1" i="1" dirty="0"/>
              <a:t>uninitialized variable</a:t>
            </a:r>
            <a:r>
              <a:rPr lang="en-US" sz="2400" dirty="0"/>
              <a:t>, or more generally, an </a:t>
            </a:r>
            <a:r>
              <a:rPr lang="en-US" sz="2400" b="1" i="1" dirty="0"/>
              <a:t>uninitialized data object</a:t>
            </a:r>
            <a:r>
              <a:rPr lang="en-US" sz="2400" dirty="0"/>
              <a:t>, is a data object that has been created but </a:t>
            </a:r>
            <a:r>
              <a:rPr lang="en-US" sz="2400"/>
              <a:t>not yet </a:t>
            </a:r>
            <a:r>
              <a:rPr lang="en-US" sz="2400" dirty="0"/>
              <a:t>assigned a value (i.e., an l-value with no corresponding </a:t>
            </a:r>
            <a:r>
              <a:rPr lang="en-US" sz="2400" dirty="0" err="1"/>
              <a:t>r-value</a:t>
            </a:r>
            <a:r>
              <a:rPr lang="en-US" sz="2400" dirty="0"/>
              <a:t>).</a:t>
            </a:r>
          </a:p>
          <a:p>
            <a:pPr algn="just"/>
            <a:r>
              <a:rPr lang="en-US" sz="2400" dirty="0"/>
              <a:t>Creation of a data object ordinarily involves only allocation of a block of storage. Without any further action, this block retains whatever bit pattern it happened to contain when the allocation was made. An explicit assignment is ordinarily required to bind a data object to a valid value.</a:t>
            </a:r>
          </a:p>
          <a:p>
            <a:pPr algn="just"/>
            <a:r>
              <a:rPr lang="en-US" sz="2400" dirty="0"/>
              <a:t>In some languages, initialization must be done explicitly with assignment statements. In other languages, the assignment of initial values is handled implicitly without use of the assignment operation.</a:t>
            </a:r>
          </a:p>
          <a:p>
            <a:pPr algn="just"/>
            <a:r>
              <a:rPr lang="en-US" sz="2400" dirty="0"/>
              <a:t>Uninitialized variables are a serious source of error because uninitialized data object contains of random bit pattern.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29</a:t>
            </a:fld>
            <a:endParaRPr lang="en-US"/>
          </a:p>
        </p:txBody>
      </p:sp>
    </p:spTree>
    <p:extLst>
      <p:ext uri="{BB962C8B-B14F-4D97-AF65-F5344CB8AC3E}">
        <p14:creationId xmlns:p14="http://schemas.microsoft.com/office/powerpoint/2010/main" val="262006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Data Objects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Data object is the run-time grouping of one or more pieces of data in a virtual computer.</a:t>
            </a:r>
          </a:p>
          <a:p>
            <a:pPr algn="just"/>
            <a:r>
              <a:rPr lang="en-US" sz="2400" b="1" dirty="0"/>
              <a:t>Two types of data objects:</a:t>
            </a:r>
          </a:p>
          <a:p>
            <a:pPr lvl="1" algn="just">
              <a:buFont typeface="Courier New" panose="02070309020205020404" pitchFamily="49" charset="0"/>
              <a:buChar char="o"/>
            </a:pPr>
            <a:r>
              <a:rPr lang="en-US" sz="2000" b="1" dirty="0"/>
              <a:t>Programmer defined –</a:t>
            </a:r>
            <a:r>
              <a:rPr lang="en-US" sz="2000" dirty="0"/>
              <a:t> The programmer explicitly creates and manipulates through declarations and statements in the program. For example, variables, constants, arrays, files etc.</a:t>
            </a:r>
          </a:p>
          <a:p>
            <a:pPr lvl="1" algn="just">
              <a:buFont typeface="Courier New" panose="02070309020205020404" pitchFamily="49" charset="0"/>
              <a:buChar char="o"/>
            </a:pPr>
            <a:r>
              <a:rPr lang="en-US" sz="2000" b="1" dirty="0"/>
              <a:t>System defined – </a:t>
            </a:r>
            <a:r>
              <a:rPr lang="en-US" sz="2000" dirty="0"/>
              <a:t>Virtual computer sets up for housekeeping during program execution and are not directly accessible to the programmer, such as, run-time storage stacks, subprogram activation records, file bussers, and free-space lists. These data objects are generated automatically as needed during program execution without explicit specification by the programmer.</a:t>
            </a:r>
          </a:p>
          <a:p>
            <a:pPr algn="just"/>
            <a:r>
              <a:rPr lang="en-US" sz="2400" dirty="0"/>
              <a:t>A data object is a container for data values – a place where data values are stored and retrieved. A data object is characterized by a set of attributes. Attributes determine number, type and logical organization of data values.</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a:t>
            </a:fld>
            <a:endParaRPr lang="en-US"/>
          </a:p>
        </p:txBody>
      </p:sp>
    </p:spTree>
    <p:extLst>
      <p:ext uri="{BB962C8B-B14F-4D97-AF65-F5344CB8AC3E}">
        <p14:creationId xmlns:p14="http://schemas.microsoft.com/office/powerpoint/2010/main" val="2972346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Data Objects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data value might be a single number, character or possibly a pointer to another data object. A data value is ordinarily represented by a particular pattern of bits in the storage of a computer.</a:t>
            </a:r>
          </a:p>
          <a:p>
            <a:pPr algn="just"/>
            <a:r>
              <a:rPr lang="en-US" sz="2400" dirty="0"/>
              <a:t>A data object is usually represented as storage in the computer memory whereas data value is represented by pattern of bits.</a:t>
            </a:r>
          </a:p>
          <a:p>
            <a:pPr algn="just"/>
            <a:r>
              <a:rPr lang="en-US" sz="2400" dirty="0"/>
              <a:t>Some data objects exist at the beginning of program execution and others are created dynamically during program execution. Some data objects are destroyed during execution; others persist until the program terminates. A data object is </a:t>
            </a:r>
            <a:r>
              <a:rPr lang="en-US" sz="2400" b="1" i="1" dirty="0"/>
              <a:t>elementary</a:t>
            </a:r>
            <a:r>
              <a:rPr lang="en-US" sz="2400" dirty="0"/>
              <a:t> if it contains a data value that is always manipulated as a unit it is </a:t>
            </a:r>
            <a:r>
              <a:rPr lang="en-US" sz="2400" b="1" i="1" dirty="0"/>
              <a:t>data structure</a:t>
            </a:r>
            <a:r>
              <a:rPr lang="en-US" sz="2400" dirty="0"/>
              <a:t> if it is an aggregate of other data objects.</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a:t>
            </a:fld>
            <a:endParaRPr lang="en-US"/>
          </a:p>
        </p:txBody>
      </p:sp>
    </p:spTree>
    <p:extLst>
      <p:ext uri="{BB962C8B-B14F-4D97-AF65-F5344CB8AC3E}">
        <p14:creationId xmlns:p14="http://schemas.microsoft.com/office/powerpoint/2010/main" val="260388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Data Objects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data object  participates in various bindings during its lifetime. The most important attributes and bindings of data objects are as follows:</a:t>
            </a:r>
          </a:p>
          <a:p>
            <a:pPr lvl="1" algn="just">
              <a:buFont typeface="Courier New" panose="02070309020205020404" pitchFamily="49" charset="0"/>
              <a:buChar char="o"/>
            </a:pPr>
            <a:r>
              <a:rPr lang="en-US" sz="2000" b="1" dirty="0"/>
              <a:t>Type.</a:t>
            </a:r>
            <a:r>
              <a:rPr lang="en-US" sz="2000" dirty="0"/>
              <a:t> Type associates the data object with the set of data values that the object may take.</a:t>
            </a:r>
          </a:p>
          <a:p>
            <a:pPr lvl="1" algn="just">
              <a:buFont typeface="Courier New" panose="02070309020205020404" pitchFamily="49" charset="0"/>
              <a:buChar char="o"/>
            </a:pPr>
            <a:r>
              <a:rPr lang="en-US" sz="2000" b="1" dirty="0"/>
              <a:t>Location. </a:t>
            </a:r>
            <a:r>
              <a:rPr lang="en-US" sz="2000" dirty="0"/>
              <a:t>The binding to a storage location in memory where the data object is represented ordinarily is not directly modifiable by the programmer but is set up and may be changed by the storage management routines of the virtual computer.</a:t>
            </a:r>
          </a:p>
          <a:p>
            <a:pPr lvl="1" algn="just">
              <a:buFont typeface="Courier New" panose="02070309020205020404" pitchFamily="49" charset="0"/>
              <a:buChar char="o"/>
            </a:pPr>
            <a:r>
              <a:rPr lang="en-US" sz="2000" b="1" dirty="0"/>
              <a:t>Value.</a:t>
            </a:r>
            <a:r>
              <a:rPr lang="en-US" sz="2000" dirty="0"/>
              <a:t> Binding as the result of assignment operation.</a:t>
            </a:r>
          </a:p>
          <a:p>
            <a:pPr lvl="1" algn="just">
              <a:buFont typeface="Courier New" panose="02070309020205020404" pitchFamily="49" charset="0"/>
              <a:buChar char="o"/>
            </a:pPr>
            <a:r>
              <a:rPr lang="en-US" sz="2000" b="1" dirty="0"/>
              <a:t>Name.</a:t>
            </a:r>
            <a:r>
              <a:rPr lang="en-US" sz="2000" dirty="0"/>
              <a:t> The binding to one or more names by which the object may be referenced during program execution is usually set up by declarations and modified by  subprogram calls and returns.</a:t>
            </a:r>
          </a:p>
          <a:p>
            <a:pPr lvl="1" algn="just">
              <a:buFont typeface="Courier New" panose="02070309020205020404" pitchFamily="49" charset="0"/>
              <a:buChar char="o"/>
            </a:pPr>
            <a:r>
              <a:rPr lang="en-US" sz="2000" b="1" dirty="0"/>
              <a:t>Component.</a:t>
            </a:r>
            <a:r>
              <a:rPr lang="en-US" sz="2000" dirty="0"/>
              <a:t> The binding of a data object to one or more data objects of which it is a component is often represented by a pointer value, and it may be modified by a change in the pointer.</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5</a:t>
            </a:fld>
            <a:endParaRPr lang="en-US"/>
          </a:p>
        </p:txBody>
      </p:sp>
    </p:spTree>
    <p:extLst>
      <p:ext uri="{BB962C8B-B14F-4D97-AF65-F5344CB8AC3E}">
        <p14:creationId xmlns:p14="http://schemas.microsoft.com/office/powerpoint/2010/main" val="2200943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Variables and Constants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data object that is defined and named by the programmer explicitly in a program is termed as a </a:t>
            </a:r>
            <a:r>
              <a:rPr lang="en-US" sz="2400" b="1" i="1" dirty="0"/>
              <a:t>variable</a:t>
            </a:r>
            <a:r>
              <a:rPr lang="en-US" sz="2400" dirty="0"/>
              <a:t>.</a:t>
            </a:r>
          </a:p>
          <a:p>
            <a:pPr algn="just"/>
            <a:r>
              <a:rPr lang="en-US" sz="2400" dirty="0"/>
              <a:t>A </a:t>
            </a:r>
            <a:r>
              <a:rPr lang="en-US" sz="2400" b="1" i="1" dirty="0"/>
              <a:t>simple variable</a:t>
            </a:r>
            <a:r>
              <a:rPr lang="en-US" sz="2400" dirty="0"/>
              <a:t> is an elementary data object with a name.</a:t>
            </a:r>
          </a:p>
          <a:p>
            <a:pPr algn="just"/>
            <a:r>
              <a:rPr lang="en-US" sz="2400" dirty="0"/>
              <a:t>The value (or values) of a variable is modifiable by assignment operations (i.e., the binding of data object to value may change during its lifetime).</a:t>
            </a:r>
          </a:p>
          <a:p>
            <a:pPr algn="just"/>
            <a:r>
              <a:rPr lang="en-US" sz="2400" dirty="0"/>
              <a:t>If there is no difference between upper and lower case letters in a name, the names are said to be </a:t>
            </a:r>
            <a:r>
              <a:rPr lang="en-US" sz="2400" b="1" dirty="0"/>
              <a:t>case </a:t>
            </a:r>
            <a:r>
              <a:rPr lang="en-US" sz="2400" b="1" i="1" dirty="0"/>
              <a:t>insensitive</a:t>
            </a:r>
            <a:r>
              <a:rPr lang="en-US" sz="2400" dirty="0"/>
              <a:t>. If they are different objects, the names are </a:t>
            </a:r>
            <a:r>
              <a:rPr lang="en-US" sz="2400" b="1" i="1" dirty="0"/>
              <a:t>case sensitive</a:t>
            </a:r>
            <a:r>
              <a:rPr lang="en-US" sz="2400" dirty="0"/>
              <a:t>.</a:t>
            </a:r>
          </a:p>
          <a:p>
            <a:pPr algn="just"/>
            <a:r>
              <a:rPr lang="en-US" sz="2400" dirty="0"/>
              <a:t>A </a:t>
            </a:r>
            <a:r>
              <a:rPr lang="en-US" sz="2400" b="1" i="1" dirty="0"/>
              <a:t>constant</a:t>
            </a:r>
            <a:r>
              <a:rPr lang="en-US" sz="2400" dirty="0"/>
              <a:t> is a data object with a name that is bound to a value(or values) permanently during its lifetime.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6</a:t>
            </a:fld>
            <a:endParaRPr lang="en-US"/>
          </a:p>
        </p:txBody>
      </p:sp>
    </p:spTree>
    <p:extLst>
      <p:ext uri="{BB962C8B-B14F-4D97-AF65-F5344CB8AC3E}">
        <p14:creationId xmlns:p14="http://schemas.microsoft.com/office/powerpoint/2010/main" val="409156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Variables and Constants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a:t>
            </a:r>
            <a:r>
              <a:rPr lang="en-US" sz="2400" b="1" i="1" dirty="0"/>
              <a:t>literal</a:t>
            </a:r>
            <a:r>
              <a:rPr lang="en-US" sz="2400" dirty="0"/>
              <a:t> (or </a:t>
            </a:r>
            <a:r>
              <a:rPr lang="en-US" sz="2400" b="1" i="1" dirty="0"/>
              <a:t>literal constant</a:t>
            </a:r>
            <a:r>
              <a:rPr lang="en-US" sz="2400" dirty="0"/>
              <a:t>) is a constant whose name is just the written representation of its value (e.g., 21).</a:t>
            </a:r>
          </a:p>
          <a:p>
            <a:pPr algn="just"/>
            <a:r>
              <a:rPr lang="en-US" sz="2400" dirty="0"/>
              <a:t>A </a:t>
            </a:r>
            <a:r>
              <a:rPr lang="en-US" sz="2400" b="1" i="1" dirty="0"/>
              <a:t>programmer-defined constant</a:t>
            </a:r>
            <a:r>
              <a:rPr lang="en-US" sz="2400" dirty="0"/>
              <a:t> or a </a:t>
            </a:r>
            <a:r>
              <a:rPr lang="en-US" sz="2400" b="1" i="1" dirty="0"/>
              <a:t>manifest constant</a:t>
            </a:r>
            <a:r>
              <a:rPr lang="en-US" sz="2400" dirty="0"/>
              <a:t> is a constant whose name is chosen by the programmer in a definition of the data object. </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7</a:t>
            </a:fld>
            <a:endParaRPr lang="en-US"/>
          </a:p>
        </p:txBody>
      </p:sp>
      <p:pic>
        <p:nvPicPr>
          <p:cNvPr id="5" name="Picture 4">
            <a:extLst>
              <a:ext uri="{FF2B5EF4-FFF2-40B4-BE49-F238E27FC236}">
                <a16:creationId xmlns:a16="http://schemas.microsoft.com/office/drawing/2014/main" id="{AACEF982-B4AD-44EC-A299-8CA47F27E668}"/>
              </a:ext>
            </a:extLst>
          </p:cNvPr>
          <p:cNvPicPr>
            <a:picLocks noChangeAspect="1"/>
          </p:cNvPicPr>
          <p:nvPr/>
        </p:nvPicPr>
        <p:blipFill>
          <a:blip r:embed="rId3"/>
          <a:stretch>
            <a:fillRect/>
          </a:stretch>
        </p:blipFill>
        <p:spPr>
          <a:xfrm>
            <a:off x="304800" y="2868312"/>
            <a:ext cx="8382000" cy="2618088"/>
          </a:xfrm>
          <a:prstGeom prst="rect">
            <a:avLst/>
          </a:prstGeom>
        </p:spPr>
      </p:pic>
    </p:spTree>
    <p:extLst>
      <p:ext uri="{BB962C8B-B14F-4D97-AF65-F5344CB8AC3E}">
        <p14:creationId xmlns:p14="http://schemas.microsoft.com/office/powerpoint/2010/main" val="36221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Persistence</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The lifetime of variables in a program are determined by the execution time of the program; however, the lifetime of the data often extends beyond that single execution.</a:t>
            </a:r>
          </a:p>
          <a:p>
            <a:pPr algn="just"/>
            <a:r>
              <a:rPr lang="en-US" sz="2400" dirty="0"/>
              <a:t>Data objects are created and exist during the execution of the program. Some data objects exist only while the program is running. They are called </a:t>
            </a:r>
            <a:r>
              <a:rPr lang="en-US" sz="2400" b="1" dirty="0"/>
              <a:t>transient data objects</a:t>
            </a:r>
            <a:r>
              <a:rPr lang="en-US" sz="2400" dirty="0"/>
              <a:t>.</a:t>
            </a:r>
          </a:p>
          <a:p>
            <a:pPr algn="just"/>
            <a:r>
              <a:rPr lang="en-US" sz="2400" dirty="0"/>
              <a:t>Other data objects continue to exist after the program terminates, e.g. data files. They are called </a:t>
            </a:r>
            <a:r>
              <a:rPr lang="en-US" sz="2400" b="1" dirty="0"/>
              <a:t>persistent data objects.</a:t>
            </a:r>
          </a:p>
          <a:p>
            <a:pPr algn="just"/>
            <a:r>
              <a:rPr lang="en-US" sz="2400" dirty="0"/>
              <a:t>In certain applications, they need a mechanism to indicate that an object is persistent. Languages that provide such mechanisms are called </a:t>
            </a:r>
            <a:r>
              <a:rPr lang="en-US" sz="2400" b="1" dirty="0"/>
              <a:t>persistent languages</a:t>
            </a:r>
            <a:r>
              <a:rPr lang="en-US" sz="2400" dirty="0"/>
              <a:t>.</a:t>
            </a:r>
            <a:endParaRPr lang="en-US" sz="2400" b="1"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8</a:t>
            </a:fld>
            <a:endParaRPr lang="en-US"/>
          </a:p>
        </p:txBody>
      </p:sp>
    </p:spTree>
    <p:extLst>
      <p:ext uri="{BB962C8B-B14F-4D97-AF65-F5344CB8AC3E}">
        <p14:creationId xmlns:p14="http://schemas.microsoft.com/office/powerpoint/2010/main" val="113073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Data Types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a:t>
            </a:r>
            <a:r>
              <a:rPr lang="en-US" sz="2400" b="1" i="1" dirty="0"/>
              <a:t>data type</a:t>
            </a:r>
            <a:r>
              <a:rPr lang="en-US" sz="2400" dirty="0"/>
              <a:t> is a class of data objects together with a set of operations for creating and manipulating them. For example, arrays, integers, files etc.</a:t>
            </a:r>
          </a:p>
          <a:p>
            <a:pPr algn="just"/>
            <a:r>
              <a:rPr lang="en-US" sz="2400" dirty="0"/>
              <a:t>Every language has a set of </a:t>
            </a:r>
            <a:r>
              <a:rPr lang="en-US" sz="2400" b="1" i="1" dirty="0"/>
              <a:t>primitive data types</a:t>
            </a:r>
            <a:r>
              <a:rPr lang="en-US" sz="2400" dirty="0"/>
              <a:t> that are build into the language. In addition, a language may provide facilities to allow the programmer to define new data types.</a:t>
            </a:r>
          </a:p>
          <a:p>
            <a:pPr algn="just"/>
            <a:r>
              <a:rPr lang="en-US" sz="2400" b="1" dirty="0"/>
              <a:t>Data type specification:</a:t>
            </a:r>
            <a:r>
              <a:rPr lang="en-US" sz="2400" dirty="0"/>
              <a:t> The basic elements are</a:t>
            </a:r>
          </a:p>
          <a:p>
            <a:pPr marL="850392" lvl="1" indent="-457200" algn="just">
              <a:buFont typeface="+mj-lt"/>
              <a:buAutoNum type="arabicPeriod"/>
            </a:pPr>
            <a:r>
              <a:rPr lang="en-US" sz="2200" dirty="0"/>
              <a:t>The </a:t>
            </a:r>
            <a:r>
              <a:rPr lang="en-US" sz="2200" b="1" i="1" dirty="0"/>
              <a:t>attributes</a:t>
            </a:r>
            <a:r>
              <a:rPr lang="en-US" sz="2200" dirty="0"/>
              <a:t> that distinguish data objects of that type. For example, number of dimensions, subscript range for each dimension, and data type of components of an array data type.</a:t>
            </a:r>
          </a:p>
          <a:p>
            <a:pPr marL="850392" lvl="1" indent="-457200" algn="just">
              <a:buFont typeface="+mj-lt"/>
              <a:buAutoNum type="arabicPeriod"/>
            </a:pPr>
            <a:r>
              <a:rPr lang="en-US" sz="2400" dirty="0"/>
              <a:t>The </a:t>
            </a:r>
            <a:r>
              <a:rPr lang="en-US" sz="2400" b="1" i="1" dirty="0"/>
              <a:t>value</a:t>
            </a:r>
            <a:r>
              <a:rPr lang="en-US" sz="2400" dirty="0"/>
              <a:t> that data objects of that type may have. For example, set of values that form valid data for array components.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9</a:t>
            </a:fld>
            <a:endParaRPr lang="en-US"/>
          </a:p>
        </p:txBody>
      </p:sp>
    </p:spTree>
    <p:extLst>
      <p:ext uri="{BB962C8B-B14F-4D97-AF65-F5344CB8AC3E}">
        <p14:creationId xmlns:p14="http://schemas.microsoft.com/office/powerpoint/2010/main" val="20727320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7030A0"/>
      </a:hlink>
      <a:folHlink>
        <a:srgbClr val="7030A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2">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9432</TotalTime>
  <Words>3503</Words>
  <Application>Microsoft Office PowerPoint</Application>
  <PresentationFormat>On-screen Show (4:3)</PresentationFormat>
  <Paragraphs>224</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Constantia</vt:lpstr>
      <vt:lpstr>Courier New</vt:lpstr>
      <vt:lpstr>Wingdings</vt:lpstr>
      <vt:lpstr>Wingdings 2</vt:lpstr>
      <vt:lpstr>Flow</vt:lpstr>
      <vt:lpstr>PowerPoint Presentation</vt:lpstr>
      <vt:lpstr>Introduction</vt:lpstr>
      <vt:lpstr>Data Objects</vt:lpstr>
      <vt:lpstr>Data Objects</vt:lpstr>
      <vt:lpstr>Data Objects</vt:lpstr>
      <vt:lpstr>Variables and Constants</vt:lpstr>
      <vt:lpstr>Variables and Constants</vt:lpstr>
      <vt:lpstr>Persistence</vt:lpstr>
      <vt:lpstr>Data Types</vt:lpstr>
      <vt:lpstr>Data Types</vt:lpstr>
      <vt:lpstr>Data Types</vt:lpstr>
      <vt:lpstr>Elementary Data Types</vt:lpstr>
      <vt:lpstr>Elementary Data Types</vt:lpstr>
      <vt:lpstr>Elementary Data Types</vt:lpstr>
      <vt:lpstr>Elementary Data Types</vt:lpstr>
      <vt:lpstr>Elementary Data Types</vt:lpstr>
      <vt:lpstr>Elementary Data Types</vt:lpstr>
      <vt:lpstr>Elementary Data Types</vt:lpstr>
      <vt:lpstr>Declarations</vt:lpstr>
      <vt:lpstr>Declarations</vt:lpstr>
      <vt:lpstr>Declarations</vt:lpstr>
      <vt:lpstr>Type Checking</vt:lpstr>
      <vt:lpstr>Type Checking</vt:lpstr>
      <vt:lpstr>Type Checking</vt:lpstr>
      <vt:lpstr>Type Checking</vt:lpstr>
      <vt:lpstr>Type Conversion and Coercion</vt:lpstr>
      <vt:lpstr>Type Conversion and Coercion</vt:lpstr>
      <vt:lpstr>Assignment and Initialization</vt:lpstr>
      <vt:lpstr>Assignment and Initialization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Program ABC College</dc:title>
  <dc:creator>Nawaraj</dc:creator>
  <cp:lastModifiedBy>Nawaraj Paudel</cp:lastModifiedBy>
  <cp:revision>1148</cp:revision>
  <dcterms:created xsi:type="dcterms:W3CDTF">2013-10-17T15:33:21Z</dcterms:created>
  <dcterms:modified xsi:type="dcterms:W3CDTF">2023-05-04T07:33:19Z</dcterms:modified>
</cp:coreProperties>
</file>