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6/21/2023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266429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3767089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149250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240241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82250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152313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3043161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2724633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292983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187571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38704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6/21/2023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6/21/2023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5</a:t>
            </a:r>
          </a:p>
          <a:p>
            <a:pPr algn="ctr"/>
            <a:r>
              <a:rPr lang="en-US" sz="4400" dirty="0"/>
              <a:t>Abstract Data Types</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a:solidFill>
                  <a:srgbClr val="002060"/>
                </a:solidFill>
              </a:rPr>
              <a:t>Type Equivalence</a:t>
            </a:r>
            <a:endParaRPr lang="en-US" sz="3600" dirty="0">
              <a:solidFill>
                <a:srgbClr val="002060"/>
              </a:solidFill>
            </a:endParaRP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Structure type equivalence is more flexible than name type equivalence, but it is more difficult to implement. Under name type equivalence, only the two type names must be compared to determine equivalence. Under structure type equivalence, however, the entire structures of the two types must be compared and this comparison is not always simple.</a:t>
            </a:r>
          </a:p>
          <a:p>
            <a:pPr algn="just"/>
            <a:r>
              <a:rPr lang="en-US" sz="2400" dirty="0"/>
              <a:t>In the C code below, a1 and a2 are name type equivalent whereas a1 and r1 are structure type equivalent.</a:t>
            </a:r>
          </a:p>
          <a:p>
            <a:pPr marL="280988" indent="0" algn="just">
              <a:buNone/>
            </a:pPr>
            <a:r>
              <a:rPr lang="en-US" sz="2400" dirty="0"/>
              <a:t>typedef int age;</a:t>
            </a:r>
          </a:p>
          <a:p>
            <a:pPr marL="280988" indent="0" algn="just">
              <a:buNone/>
            </a:pPr>
            <a:r>
              <a:rPr lang="en-US" sz="2400" dirty="0"/>
              <a:t>typedef int </a:t>
            </a:r>
            <a:r>
              <a:rPr lang="en-US" sz="2400" dirty="0" err="1"/>
              <a:t>roll_no</a:t>
            </a:r>
            <a:r>
              <a:rPr lang="en-US" sz="2400" dirty="0"/>
              <a:t>;</a:t>
            </a:r>
          </a:p>
          <a:p>
            <a:pPr marL="280988" indent="0" algn="just">
              <a:buNone/>
            </a:pPr>
            <a:r>
              <a:rPr lang="en-US" sz="2400" dirty="0"/>
              <a:t>age a1, a2;</a:t>
            </a:r>
          </a:p>
          <a:p>
            <a:pPr marL="280988" indent="0" algn="just">
              <a:buNone/>
            </a:pPr>
            <a:r>
              <a:rPr lang="en-US" sz="2400" dirty="0" err="1"/>
              <a:t>roll_no</a:t>
            </a:r>
            <a:r>
              <a:rPr lang="en-US" sz="2400" dirty="0"/>
              <a:t> r1, r2;</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241447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Storage Management</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Storage management is the process of assigning memory addresses to different data structures, such as variables, arrays, and objects. Assigning memory locations in a computer’s memory is one of the important tasks that is performed by compilers and operating systems.</a:t>
            </a:r>
          </a:p>
          <a:p>
            <a:pPr algn="just"/>
            <a:r>
              <a:rPr lang="en-US" sz="2400" dirty="0"/>
              <a:t>Choosing the right strategies for storage allocation is very important as a strategy can affect the performance of the compiler.</a:t>
            </a:r>
          </a:p>
          <a:p>
            <a:pPr algn="just"/>
            <a:r>
              <a:rPr lang="en-US" sz="2400" dirty="0"/>
              <a:t>There are several storage allocation strategies in compiler design are following:</a:t>
            </a:r>
          </a:p>
          <a:p>
            <a:pPr marL="850392" lvl="1" indent="-457200">
              <a:buFont typeface="+mj-lt"/>
              <a:buAutoNum type="arabicPeriod"/>
            </a:pPr>
            <a:r>
              <a:rPr lang="en-US" sz="2200" dirty="0"/>
              <a:t>Static Allocation</a:t>
            </a:r>
          </a:p>
          <a:p>
            <a:pPr marL="850392" lvl="1" indent="-457200">
              <a:buFont typeface="+mj-lt"/>
              <a:buAutoNum type="arabicPeriod"/>
            </a:pPr>
            <a:r>
              <a:rPr lang="en-US" sz="2200" dirty="0"/>
              <a:t>Stack-based Allocation</a:t>
            </a:r>
          </a:p>
          <a:p>
            <a:pPr marL="850392" lvl="1" indent="-457200">
              <a:buFont typeface="+mj-lt"/>
              <a:buAutoNum type="arabicPeriod"/>
            </a:pPr>
            <a:r>
              <a:rPr lang="en-US" sz="2200" dirty="0"/>
              <a:t>Heap-based Allocation</a:t>
            </a:r>
          </a:p>
          <a:p>
            <a:pPr algn="just"/>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401353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Storage Management</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Static Allocation:</a:t>
            </a:r>
          </a:p>
          <a:p>
            <a:pPr lvl="1" algn="just">
              <a:buFont typeface="Courier New" panose="02070309020205020404" pitchFamily="49" charset="0"/>
              <a:buChar char="o"/>
            </a:pPr>
            <a:r>
              <a:rPr lang="en-US" dirty="0"/>
              <a:t>In static allocation, all variables that are created will be </a:t>
            </a:r>
            <a:r>
              <a:rPr lang="en-US" b="1" dirty="0"/>
              <a:t>assigned to memory locations at compile time</a:t>
            </a:r>
            <a:r>
              <a:rPr lang="en-US" dirty="0"/>
              <a:t>, and the addresses of these variables will remain the same throughout the program’s execution.</a:t>
            </a:r>
          </a:p>
          <a:p>
            <a:pPr lvl="1" algn="just">
              <a:buFont typeface="Courier New" panose="02070309020205020404" pitchFamily="49" charset="0"/>
              <a:buChar char="o"/>
            </a:pPr>
            <a:r>
              <a:rPr lang="en-US" dirty="0"/>
              <a:t>This allocation is easy to understand and efficient, but this allocation is not flexible and scalable. For example, memory allocated to global variables in C and C++.</a:t>
            </a:r>
          </a:p>
          <a:p>
            <a:pPr algn="just"/>
            <a:r>
              <a:rPr lang="en-US" sz="2400" b="1" dirty="0"/>
              <a:t>Stack-based Allocation:</a:t>
            </a:r>
          </a:p>
          <a:p>
            <a:pPr lvl="1" algn="just">
              <a:buFont typeface="Courier New" panose="02070309020205020404" pitchFamily="49" charset="0"/>
              <a:buChar char="o"/>
            </a:pPr>
            <a:r>
              <a:rPr lang="en-US" sz="2200" dirty="0"/>
              <a:t>Here, a fixed-sized stack data structure is allocated to a memory location during the run-time execution.</a:t>
            </a:r>
          </a:p>
          <a:p>
            <a:pPr lvl="1" algn="just">
              <a:buFont typeface="Courier New" panose="02070309020205020404" pitchFamily="49" charset="0"/>
              <a:buChar char="o"/>
            </a:pPr>
            <a:r>
              <a:rPr lang="en-US" sz="2200" dirty="0"/>
              <a:t>A variable is assigned a memory location on the stack when they are declared and can be freed when the variable’s scope goes out. For example, memory allocated for variables declared in the functions in C and C++.</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151399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Storage Management</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Heap-based Allocation:</a:t>
            </a:r>
          </a:p>
          <a:p>
            <a:pPr lvl="1" algn="just">
              <a:buFont typeface="Courier New" panose="02070309020205020404" pitchFamily="49" charset="0"/>
              <a:buChar char="o"/>
            </a:pPr>
            <a:r>
              <a:rPr lang="en-US" sz="2200" dirty="0"/>
              <a:t>In this technique, memory will be </a:t>
            </a:r>
            <a:r>
              <a:rPr lang="en-US" sz="2200" b="1" dirty="0"/>
              <a:t>dynamically allocated in memory (heap) at run-time execution</a:t>
            </a:r>
            <a:r>
              <a:rPr lang="en-US" sz="2200" dirty="0"/>
              <a:t>.</a:t>
            </a:r>
          </a:p>
          <a:p>
            <a:pPr lvl="1" algn="just">
              <a:buFont typeface="Courier New" panose="02070309020205020404" pitchFamily="49" charset="0"/>
              <a:buChar char="o"/>
            </a:pPr>
            <a:r>
              <a:rPr lang="en-US" sz="2200" dirty="0"/>
              <a:t>The variables that use heap-based allocation are generally known as dynamic variables that can be changed anytime during the run-time.</a:t>
            </a:r>
          </a:p>
          <a:p>
            <a:pPr lvl="1" algn="just">
              <a:buFont typeface="Courier New" panose="02070309020205020404" pitchFamily="49" charset="0"/>
              <a:buChar char="o"/>
            </a:pPr>
            <a:r>
              <a:rPr lang="en-US" sz="2200" dirty="0"/>
              <a:t>C and C++ both support heap-based allocation, and dynamic data structures can be created using functions like “malloc()”, “</a:t>
            </a:r>
            <a:r>
              <a:rPr lang="en-US" sz="2200" dirty="0" err="1"/>
              <a:t>calloc</a:t>
            </a:r>
            <a:r>
              <a:rPr lang="en-US" sz="2200" dirty="0"/>
              <a:t>()”, “</a:t>
            </a:r>
            <a:r>
              <a:rPr lang="en-US" sz="2200" dirty="0" err="1"/>
              <a:t>realloc</a:t>
            </a:r>
            <a:r>
              <a:rPr lang="en-US" sz="2200" dirty="0"/>
              <a:t>()”, or “new” keywords.</a:t>
            </a:r>
          </a:p>
          <a:p>
            <a:pPr lvl="1" algn="just">
              <a:buFont typeface="Courier New" panose="02070309020205020404" pitchFamily="49" charset="0"/>
              <a:buChar char="o"/>
            </a:pPr>
            <a:r>
              <a:rPr lang="en-US" sz="2200" dirty="0"/>
              <a:t>Java also supports heap-based allocation through the use of new keywords.</a:t>
            </a:r>
          </a:p>
          <a:p>
            <a:pPr lvl="1" algn="just">
              <a:buFont typeface="Courier New" panose="02070309020205020404" pitchFamily="49" charset="0"/>
              <a:buChar char="o"/>
            </a:pP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428950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Data Type</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An </a:t>
            </a:r>
            <a:r>
              <a:rPr lang="en-US" sz="2400" b="1" i="1" dirty="0"/>
              <a:t>abstraction</a:t>
            </a:r>
            <a:r>
              <a:rPr lang="en-US" sz="2400" dirty="0"/>
              <a:t> is a view or representation of an entity that includes only the most significant attributes. </a:t>
            </a:r>
          </a:p>
          <a:p>
            <a:pPr algn="just"/>
            <a:r>
              <a:rPr lang="en-US" sz="2400" dirty="0"/>
              <a:t>In programming languages, abstraction is a weapon against the complexity of programming; its purpose is to simplify the programming process. It is an effective weapon because it allows programmers to focus on essential attributes, while ignoring subordinate attributes. </a:t>
            </a:r>
          </a:p>
          <a:p>
            <a:pPr algn="just"/>
            <a:r>
              <a:rPr lang="en-US" sz="2400" dirty="0"/>
              <a:t>The two fundamental kinds of abstraction in contemporary programming languages are </a:t>
            </a:r>
            <a:r>
              <a:rPr lang="en-US" sz="2400" b="1" i="1" dirty="0"/>
              <a:t>process abstraction</a:t>
            </a:r>
            <a:r>
              <a:rPr lang="en-US" sz="2400" dirty="0"/>
              <a:t> (hide details of how to perform a task)and </a:t>
            </a:r>
            <a:r>
              <a:rPr lang="en-US" sz="2400" b="1" i="1" dirty="0"/>
              <a:t>data abstraction </a:t>
            </a:r>
            <a:r>
              <a:rPr lang="en-US" sz="2400" dirty="0"/>
              <a:t>(hide details of data representation).</a:t>
            </a:r>
          </a:p>
          <a:p>
            <a:pPr algn="just"/>
            <a:r>
              <a:rPr lang="en-US" sz="2400" dirty="0"/>
              <a:t>For example, when a program needs to sort an array of numeric data of some type  we usually call a subprogram for the sorting process without knowing details of the algorithm and data representation.</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Data Type</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An </a:t>
            </a:r>
            <a:r>
              <a:rPr lang="en-US" sz="2400" b="1" i="1" dirty="0"/>
              <a:t>abstract data type</a:t>
            </a:r>
            <a:r>
              <a:rPr lang="en-US" sz="2400" dirty="0"/>
              <a:t> is an enclosure that includes only the data representation of one specific data type and the subprograms that provide the operations for that type. Through access controls, unnecessary details of the type can be hidden from outside the enclosure that use the type. Program units that use an abstract data type can declare variables of that type and use operations for that type.</a:t>
            </a:r>
          </a:p>
          <a:p>
            <a:pPr algn="just"/>
            <a:r>
              <a:rPr lang="en-US" sz="2400" b="1" dirty="0"/>
              <a:t>Built-in Types as Abstract Data Types:</a:t>
            </a:r>
          </a:p>
          <a:p>
            <a:pPr lvl="1" algn="just">
              <a:buFont typeface="Courier New" panose="02070309020205020404" pitchFamily="49" charset="0"/>
              <a:buChar char="o"/>
            </a:pPr>
            <a:r>
              <a:rPr lang="en-US" sz="2200" dirty="0"/>
              <a:t>All built-in data types are abstract data types, although they are rarely called that.</a:t>
            </a:r>
          </a:p>
          <a:p>
            <a:pPr lvl="1" algn="just">
              <a:buFont typeface="Courier New" panose="02070309020205020404" pitchFamily="49" charset="0"/>
              <a:buChar char="o"/>
            </a:pPr>
            <a:r>
              <a:rPr lang="en-US" sz="2200" dirty="0"/>
              <a:t>For example, consider a floating-point data type. A floating-point type provides the means to create variables to store floating-point data and also provides a set of arithmetic operations for manipulating objects of the type.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394022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Data Type</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The actual format of the floating-point data value in a memory cell is hidden from the user, and the only operations available are those provided by the language.</a:t>
            </a:r>
          </a:p>
          <a:p>
            <a:pPr lvl="1" algn="just">
              <a:buFont typeface="Courier New" panose="02070309020205020404" pitchFamily="49" charset="0"/>
              <a:buChar char="o"/>
            </a:pPr>
            <a:r>
              <a:rPr lang="en-US" sz="2200" dirty="0"/>
              <a:t>The user is not allowed to create new operations on data of the type, except those that can be constructed using the built-in operations.</a:t>
            </a:r>
          </a:p>
          <a:p>
            <a:pPr lvl="1" algn="just">
              <a:buFont typeface="Courier New" panose="02070309020205020404" pitchFamily="49" charset="0"/>
              <a:buChar char="o"/>
            </a:pPr>
            <a:r>
              <a:rPr lang="en-US" sz="2200" dirty="0"/>
              <a:t>The user cannot directly manipulate the parts of the actual representation of values because that representation is hidden.</a:t>
            </a:r>
          </a:p>
          <a:p>
            <a:pPr lvl="1" algn="just">
              <a:buFont typeface="Courier New" panose="02070309020205020404" pitchFamily="49" charset="0"/>
              <a:buChar char="o"/>
            </a:pPr>
            <a:r>
              <a:rPr lang="en-US" sz="2200" dirty="0"/>
              <a:t>The implementations may use different representations for particular data types.</a:t>
            </a:r>
          </a:p>
          <a:p>
            <a:pPr algn="just"/>
            <a:r>
              <a:rPr lang="en-US" sz="2400" b="1" dirty="0"/>
              <a:t>User-defined Types as Abstract Data Types:</a:t>
            </a:r>
          </a:p>
          <a:p>
            <a:pPr lvl="1" algn="just">
              <a:buFont typeface="Courier New" panose="02070309020205020404" pitchFamily="49" charset="0"/>
              <a:buChar char="o"/>
            </a:pPr>
            <a:r>
              <a:rPr lang="en-US" sz="2200" dirty="0"/>
              <a:t>A user-defined abstract data type should provide the same characteristics as those of language-defined types, such as floating point type.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370969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Data Type</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The representation of objects of the user defined type is hidden (through access controls) from the program units that use the type, so the only direct operations possible on those objects are those provided in the type’s definition.</a:t>
            </a:r>
          </a:p>
          <a:p>
            <a:pPr lvl="1" algn="just">
              <a:buFont typeface="Courier New" panose="02070309020205020404" pitchFamily="49" charset="0"/>
              <a:buChar char="o"/>
            </a:pPr>
            <a:r>
              <a:rPr lang="en-US" sz="2200" dirty="0"/>
              <a:t>The declarations of the type and the protocols of the operations on objects of the type, which provide the type’s interface, are contained in a single syntactic unit. The type’s interface does not depend on the representation of the objects or the implementation of the operations. Also, other program units are allowed to create variables of the defined type. </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213211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Information Hiding</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key concept in abstraction in </a:t>
            </a:r>
            <a:r>
              <a:rPr lang="en-US" sz="2400" b="1" i="1" dirty="0"/>
              <a:t>information hiding</a:t>
            </a:r>
            <a:r>
              <a:rPr lang="en-US" sz="2400" dirty="0"/>
              <a:t>. Information hiding hides the data representation from the user and the only provided operations are available.</a:t>
            </a:r>
          </a:p>
          <a:p>
            <a:pPr algn="just"/>
            <a:r>
              <a:rPr lang="en-US" sz="2400" b="1" dirty="0"/>
              <a:t>There are several benefits of information hiding:</a:t>
            </a:r>
          </a:p>
          <a:p>
            <a:pPr lvl="1" algn="just">
              <a:buFont typeface="Courier New" panose="02070309020205020404" pitchFamily="49" charset="0"/>
              <a:buChar char="o"/>
            </a:pPr>
            <a:r>
              <a:rPr lang="en-US" sz="2100" dirty="0"/>
              <a:t>Application code cannot manipulate the underlying representations of objects directly, either intentionally or by accident, thus increasing the integrity of such objects. Objects can be changed only through the provided operations.</a:t>
            </a:r>
          </a:p>
          <a:p>
            <a:pPr lvl="1" algn="just">
              <a:buFont typeface="Courier New" panose="02070309020205020404" pitchFamily="49" charset="0"/>
              <a:buChar char="o"/>
            </a:pPr>
            <a:r>
              <a:rPr lang="en-US" sz="2100" dirty="0"/>
              <a:t>It reduces the range of code and number of variables of which a programmer must be aware. The value of a particular variable can only be changed by code in a restricted range, making the code easier to understand and less challenging to find sources of incorrect changes.</a:t>
            </a:r>
          </a:p>
          <a:p>
            <a:pPr lvl="1" algn="just">
              <a:buFont typeface="Courier New" panose="02070309020205020404" pitchFamily="49" charset="0"/>
              <a:buChar char="o"/>
            </a:pPr>
            <a:r>
              <a:rPr lang="en-US" sz="2100" dirty="0"/>
              <a:t>Information hiding also makes name conflicts less likely, because the scope of variables is smaller.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spTree>
    <p:extLst>
      <p:ext uri="{BB962C8B-B14F-4D97-AF65-F5344CB8AC3E}">
        <p14:creationId xmlns:p14="http://schemas.microsoft.com/office/powerpoint/2010/main" val="425353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Encapsulation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When the size of a program reaches beyond a few thousand lines, two practical problems become evident.</a:t>
            </a:r>
          </a:p>
          <a:p>
            <a:pPr lvl="1" algn="just">
              <a:buFont typeface="Courier New" panose="02070309020205020404" pitchFamily="49" charset="0"/>
              <a:buChar char="o"/>
            </a:pPr>
            <a:r>
              <a:rPr lang="en-US" sz="2200" dirty="0"/>
              <a:t>First, having such a larger program appear as a single collection of subprograms or abstract data type definitions does not impose an adequate level of organization on the program to keep it intellectually manageable.</a:t>
            </a:r>
          </a:p>
          <a:p>
            <a:pPr lvl="1" algn="just">
              <a:buFont typeface="Courier New" panose="02070309020205020404" pitchFamily="49" charset="0"/>
              <a:buChar char="o"/>
            </a:pPr>
            <a:r>
              <a:rPr lang="en-US" sz="2200" dirty="0"/>
              <a:t>Second, cost of recompilation after each modification is significant. There is need to find ways to avoid recompilation of parts of a program that are not affected by </a:t>
            </a:r>
            <a:r>
              <a:rPr lang="en-US" sz="2000" dirty="0"/>
              <a:t>a change.</a:t>
            </a:r>
          </a:p>
          <a:p>
            <a:pPr algn="just"/>
            <a:r>
              <a:rPr lang="en-US" sz="2200" dirty="0"/>
              <a:t>The obvious solution to both of these problems is to organize programs into collections of logically related code and data, each of which can be compiled without recompilation of the rest of the program. An encapsulation is such a collection. Encapsulations are often placed in libraries and made available for reuse in programs other than those for which they were written.</a:t>
            </a:r>
            <a:endParaRPr lang="en-US" sz="21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408897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a:solidFill>
                  <a:srgbClr val="002060"/>
                </a:solidFill>
              </a:rPr>
              <a:t>Type Equivalence</a:t>
            </a:r>
            <a:endParaRPr lang="en-US" sz="3600" dirty="0">
              <a:solidFill>
                <a:srgbClr val="002060"/>
              </a:solidFill>
            </a:endParaRP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Two types are equivalent if an operand of one type in an expression is substituted for one of the other type, without coercion.</a:t>
            </a:r>
          </a:p>
          <a:p>
            <a:pPr algn="just"/>
            <a:r>
              <a:rPr lang="en-US" sz="2400" dirty="0"/>
              <a:t>Type equivalence is a strict form of type compatibility – compatibility without coercion. The central issue here is how type equivalence is defined.</a:t>
            </a:r>
          </a:p>
          <a:p>
            <a:pPr algn="just"/>
            <a:r>
              <a:rPr lang="en-US" sz="2400" dirty="0"/>
              <a:t>There are two approaches to defining type equivalence: </a:t>
            </a:r>
            <a:r>
              <a:rPr lang="en-US" sz="2400" b="1" dirty="0"/>
              <a:t>name type equivalence</a:t>
            </a:r>
            <a:r>
              <a:rPr lang="en-US" sz="2400" dirty="0"/>
              <a:t> and </a:t>
            </a:r>
            <a:r>
              <a:rPr lang="en-US" sz="2400" b="1" dirty="0"/>
              <a:t>structure type equivalence</a:t>
            </a:r>
            <a:r>
              <a:rPr lang="en-US" sz="2400" dirty="0"/>
              <a:t>. </a:t>
            </a:r>
            <a:r>
              <a:rPr lang="en-US" sz="2400" b="1" dirty="0"/>
              <a:t>Name type equivalence</a:t>
            </a:r>
            <a:r>
              <a:rPr lang="en-US" sz="2400" dirty="0"/>
              <a:t> means that two variables have equivalent types if they are defined either in the same declaration or in declarations that use the same type name. </a:t>
            </a:r>
            <a:r>
              <a:rPr lang="en-US" sz="2400" b="1" dirty="0"/>
              <a:t>Structure type equivalence</a:t>
            </a:r>
            <a:r>
              <a:rPr lang="en-US" sz="2400" dirty="0"/>
              <a:t> means that two variables have equivalent types if their types have identical structures.</a:t>
            </a:r>
            <a:endParaRPr lang="en-US" sz="21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81568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a:solidFill>
                  <a:srgbClr val="002060"/>
                </a:solidFill>
              </a:rPr>
              <a:t>Type Equivalence</a:t>
            </a:r>
            <a:endParaRPr lang="en-US" sz="3600" dirty="0">
              <a:solidFill>
                <a:srgbClr val="002060"/>
              </a:solidFill>
            </a:endParaRP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There are some variations of these two approaches, and many languages use combinations of them.</a:t>
            </a:r>
          </a:p>
          <a:p>
            <a:pPr algn="just"/>
            <a:r>
              <a:rPr lang="en-US" sz="2400" dirty="0"/>
              <a:t>Name type equivalence is easy to implement but is more restrictive. For example, under a strict interpretation, a variable whose type is a subrange of the integers would not be equivalent to an integer type variable. Another problem with name type equivalence arises when a structured or user-defined type is passed among subprograms through parameters. A subprogram cannot state the type of such formal parameters in local terms.</a:t>
            </a:r>
          </a:p>
          <a:p>
            <a:pPr algn="just"/>
            <a:r>
              <a:rPr lang="en-US" sz="2400" dirty="0"/>
              <a:t>Note that to use name type equivalence, all types must have names. Most languages allow users to define types that are anonymous – they do not have names. For a language to use name type equivalence, such types must implicitly be given internal type names by the compiler.</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27703654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9914</TotalTime>
  <Words>1301</Words>
  <Application>Microsoft Office PowerPoint</Application>
  <PresentationFormat>On-screen Show (4:3)</PresentationFormat>
  <Paragraphs>95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Constantia</vt:lpstr>
      <vt:lpstr>Courier New</vt:lpstr>
      <vt:lpstr>Wingdings 2</vt:lpstr>
      <vt:lpstr>Flow</vt:lpstr>
      <vt:lpstr>PowerPoint Presentation</vt:lpstr>
      <vt:lpstr>Abstract Data Type</vt:lpstr>
      <vt:lpstr>Abstract Data Type</vt:lpstr>
      <vt:lpstr>Abstract Data Type</vt:lpstr>
      <vt:lpstr>Abstract Data Type</vt:lpstr>
      <vt:lpstr>Information Hiding</vt:lpstr>
      <vt:lpstr>Encapsulation</vt:lpstr>
      <vt:lpstr>Type Equivalence</vt:lpstr>
      <vt:lpstr>Type Equivalence</vt:lpstr>
      <vt:lpstr>Type Equivalence</vt:lpstr>
      <vt:lpstr>Storage Management</vt:lpstr>
      <vt:lpstr>Storage Management</vt:lpstr>
      <vt:lpstr>Storage Management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1229</cp:revision>
  <dcterms:created xsi:type="dcterms:W3CDTF">2013-10-17T15:33:21Z</dcterms:created>
  <dcterms:modified xsi:type="dcterms:W3CDTF">2023-06-21T15:10:19Z</dcterms:modified>
</cp:coreProperties>
</file>