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67" r:id="rId4"/>
    <p:sldId id="268" r:id="rId5"/>
    <p:sldId id="274" r:id="rId6"/>
    <p:sldId id="269" r:id="rId7"/>
    <p:sldId id="270" r:id="rId8"/>
    <p:sldId id="271" r:id="rId9"/>
    <p:sldId id="272" r:id="rId10"/>
    <p:sldId id="273" r:id="rId11"/>
    <p:sldId id="275" r:id="rId12"/>
    <p:sldId id="276" r:id="rId13"/>
    <p:sldId id="27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5/15/2023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915493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46474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16295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4144415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392100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352511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3582295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341163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1930378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168433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3930555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5/15/2023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5/15/2023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solidFill>
                  <a:srgbClr val="FFFF00"/>
                </a:solidFill>
              </a:rPr>
              <a:t>Unit 7</a:t>
            </a:r>
          </a:p>
          <a:p>
            <a:pPr algn="ctr"/>
            <a:r>
              <a:rPr lang="en-US" sz="4400" dirty="0"/>
              <a:t>Sequence Control</a:t>
            </a:r>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Execution-Time Representation:</a:t>
            </a:r>
          </a:p>
          <a:p>
            <a:pPr marL="850392" lvl="1" indent="-457200" algn="just">
              <a:buFont typeface="+mj-lt"/>
              <a:buAutoNum type="arabicPeriod"/>
            </a:pPr>
            <a:r>
              <a:rPr lang="en-US" sz="2200" b="1" dirty="0"/>
              <a:t>Machine code sequences.</a:t>
            </a:r>
            <a:r>
              <a:rPr lang="en-US" sz="2200" dirty="0"/>
              <a:t> The expression is translated into actual machine code. The ordering of the instructions reflects the sequence-control structure of the original expression.</a:t>
            </a:r>
          </a:p>
          <a:p>
            <a:pPr marL="850392" lvl="1" indent="-457200" algn="just">
              <a:buFont typeface="+mj-lt"/>
              <a:buAutoNum type="arabicPeriod"/>
            </a:pPr>
            <a:r>
              <a:rPr lang="en-US" sz="2200" b="1" dirty="0"/>
              <a:t>Tree structures.</a:t>
            </a:r>
            <a:r>
              <a:rPr lang="en-US" sz="2200" dirty="0"/>
              <a:t> Expressions may be executed directly in their natural tree structure representation using software interpreter</a:t>
            </a:r>
          </a:p>
          <a:p>
            <a:pPr marL="850392" lvl="1" indent="-457200" algn="just">
              <a:buFont typeface="+mj-lt"/>
              <a:buAutoNum type="arabicPeriod"/>
            </a:pPr>
            <a:r>
              <a:rPr lang="en-US" sz="2200" b="1" dirty="0"/>
              <a:t>Prefix or postfix form.</a:t>
            </a:r>
            <a:r>
              <a:rPr lang="en-US" sz="2200" dirty="0"/>
              <a:t> Expressions in prefix or postfix form may be executed by the simple interpretation algorithm.</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250277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Evaluation of Tree Representation of Expressions: </a:t>
            </a:r>
            <a:r>
              <a:rPr lang="en-US" sz="2400" dirty="0"/>
              <a:t>Problems of order of evaluation in determining exactly the code to generate.</a:t>
            </a:r>
          </a:p>
          <a:p>
            <a:pPr lvl="1" algn="just">
              <a:buFont typeface="Courier New" panose="02070309020205020404" pitchFamily="49" charset="0"/>
              <a:buChar char="o"/>
            </a:pPr>
            <a:r>
              <a:rPr lang="en-US" sz="2200" b="1" dirty="0"/>
              <a:t>Problem 1. Uniform evaluation rules. </a:t>
            </a:r>
            <a:r>
              <a:rPr lang="en-US" sz="2200" dirty="0"/>
              <a:t>For each operation node in the expression tree, first evaluate (or generate code to evaluate) each of its operation and then apply the operation (or generate code to apply operation) to the evaluated operands. This is called  </a:t>
            </a:r>
            <a:r>
              <a:rPr lang="en-US" sz="2200" b="1" i="1" dirty="0"/>
              <a:t>eager evaluation rule</a:t>
            </a:r>
            <a:r>
              <a:rPr lang="en-US" sz="2200" dirty="0"/>
              <a:t> because we always evaluate operands first.</a:t>
            </a:r>
          </a:p>
          <a:p>
            <a:pPr marL="633413" lvl="1" indent="0" algn="just">
              <a:buNone/>
            </a:pPr>
            <a:r>
              <a:rPr lang="en-US" sz="2200" dirty="0"/>
              <a:t>In </a:t>
            </a:r>
            <a:r>
              <a:rPr lang="en-US" sz="2200" b="1" i="1" dirty="0"/>
              <a:t>lazy evaluation rule</a:t>
            </a:r>
            <a:r>
              <a:rPr lang="en-US" sz="2200" dirty="0"/>
              <a:t>, never evaluate operands before applying the operation. Pass the operands unevaluated and let the operation decide if evaluation is needed. It is impractical to implement in many cases as it requires substantial software simulation.</a:t>
            </a:r>
            <a:endParaRPr lang="en-US" sz="2200" b="1"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222048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lvl="1" algn="just">
              <a:buFont typeface="Courier New" panose="02070309020205020404" pitchFamily="49" charset="0"/>
              <a:buChar char="o"/>
            </a:pPr>
            <a:r>
              <a:rPr lang="en-US" sz="2200" b="1" dirty="0"/>
              <a:t>Problem 2. Side effects. </a:t>
            </a:r>
            <a:r>
              <a:rPr lang="en-US" sz="2200" dirty="0"/>
              <a:t>The use of operations may have side effects in expressions. Consider the expression</a:t>
            </a:r>
          </a:p>
          <a:p>
            <a:pPr marL="633413" lvl="1" indent="0" algn="just">
              <a:buNone/>
            </a:pPr>
            <a:r>
              <a:rPr lang="en-US" sz="2200" dirty="0"/>
              <a:t>c / </a:t>
            </a:r>
            <a:r>
              <a:rPr lang="en-US" sz="2200" dirty="0" err="1"/>
              <a:t>func</a:t>
            </a:r>
            <a:r>
              <a:rPr lang="en-US" sz="2200" dirty="0"/>
              <a:t>(y) + c</a:t>
            </a:r>
          </a:p>
          <a:p>
            <a:pPr marL="633413" lvl="1" indent="0" algn="just">
              <a:buNone/>
            </a:pPr>
            <a:r>
              <a:rPr lang="en-US" sz="2200" dirty="0" err="1"/>
              <a:t>r-value</a:t>
            </a:r>
            <a:r>
              <a:rPr lang="en-US" sz="2200" dirty="0"/>
              <a:t> of c must be fetched and </a:t>
            </a:r>
            <a:r>
              <a:rPr lang="en-US" sz="2200" dirty="0" err="1"/>
              <a:t>func</a:t>
            </a:r>
            <a:r>
              <a:rPr lang="en-US" sz="2200" dirty="0"/>
              <a:t>(y) must be evaluated before division. If fun(y) has the side effect of modifying the value of c, the order of evaluation is critical. </a:t>
            </a:r>
            <a:endParaRPr lang="en-US" sz="2200" b="1" dirty="0"/>
          </a:p>
          <a:p>
            <a:pPr lvl="1" algn="just">
              <a:buFont typeface="Courier New" panose="02070309020205020404" pitchFamily="49" charset="0"/>
              <a:buChar char="o"/>
            </a:pPr>
            <a:r>
              <a:rPr lang="en-US" sz="2200" b="1" dirty="0"/>
              <a:t>Problem 3. Error conditions. </a:t>
            </a:r>
            <a:r>
              <a:rPr lang="en-US" sz="2200" dirty="0"/>
              <a:t>Error conditions may arise in many primitive operations (overflow, divide by zero).</a:t>
            </a:r>
            <a:endParaRPr lang="en-US" sz="2200" b="1" dirty="0"/>
          </a:p>
          <a:p>
            <a:pPr lvl="1" algn="just">
              <a:buFont typeface="Courier New" panose="02070309020205020404" pitchFamily="49" charset="0"/>
              <a:buChar char="o"/>
            </a:pPr>
            <a:r>
              <a:rPr lang="en-US" sz="2200" b="1" dirty="0"/>
              <a:t>Problem 4. Short-circuit Boolean expressions. </a:t>
            </a:r>
            <a:r>
              <a:rPr lang="en-US" sz="2200" dirty="0"/>
              <a:t>It is often natural to use Boolean operations AND </a:t>
            </a:r>
            <a:r>
              <a:rPr lang="en-US" sz="2200" dirty="0" err="1"/>
              <a:t>and</a:t>
            </a:r>
            <a:r>
              <a:rPr lang="en-US" sz="2200" dirty="0"/>
              <a:t> OR to combine relational expressions. For example, consider the statements</a:t>
            </a:r>
          </a:p>
          <a:p>
            <a:pPr marL="633413" lvl="1" indent="0" algn="just">
              <a:buNone/>
            </a:pPr>
            <a:r>
              <a:rPr lang="en-US" sz="2200" dirty="0"/>
              <a:t>i</a:t>
            </a:r>
            <a:r>
              <a:rPr lang="en-US" sz="2000" dirty="0"/>
              <a:t>f ((X == 0) || ( Y/X &lt; Z) {……..}</a:t>
            </a:r>
          </a:p>
          <a:p>
            <a:pPr marL="633413" lvl="1" indent="0" algn="just">
              <a:buNone/>
            </a:pPr>
            <a:r>
              <a:rPr lang="en-US" sz="2000" dirty="0"/>
              <a:t>and</a:t>
            </a:r>
          </a:p>
          <a:p>
            <a:pPr marL="633413" lvl="1" indent="0" algn="just">
              <a:buNone/>
            </a:pPr>
            <a:r>
              <a:rPr lang="en-US" sz="2000" dirty="0"/>
              <a:t>do {……} while (( I &gt; UB) &amp;&amp; (A[I] &lt; B))</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84423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marL="633413" lvl="1" indent="0" algn="just">
              <a:buNone/>
            </a:pPr>
            <a:r>
              <a:rPr lang="en-US" sz="2000" dirty="0"/>
              <a:t>Evaluation of second operand of Boolean expression may lead to an error condition (division by zero, subscript range error).</a:t>
            </a:r>
          </a:p>
          <a:p>
            <a:pPr marL="633413" lvl="1" indent="0" algn="just">
              <a:buNone/>
            </a:pPr>
            <a:r>
              <a:rPr lang="en-US" sz="2000" dirty="0"/>
              <a:t>In C, the left expression is evaluated first and second expression is evaluated only when needed.</a:t>
            </a:r>
          </a:p>
          <a:p>
            <a:pPr marL="633413" lvl="1" indent="0" algn="just">
              <a:buNone/>
            </a:pPr>
            <a:r>
              <a:rPr lang="en-US" sz="2000" dirty="0"/>
              <a:t>In many languages, both operands are evaluated before Boolean expression is evaluated.</a:t>
            </a:r>
          </a:p>
          <a:p>
            <a:pPr marL="633413" lvl="1" indent="0" algn="just">
              <a:buNone/>
            </a:pPr>
            <a:r>
              <a:rPr lang="en-US" sz="2000" dirty="0"/>
              <a:t>Many programming errors arise from the expectation that the value of the left operand of a Boolean operation may short-circuit the rest of the evaluation if the value of the overall expression may be decided from the value of the left operand alone.</a:t>
            </a:r>
          </a:p>
          <a:p>
            <a:pPr marL="633413" lvl="1" indent="0" algn="just">
              <a:buNone/>
            </a:pPr>
            <a:r>
              <a:rPr lang="en-US" sz="2000" dirty="0"/>
              <a:t>ADA includes two special Boolean operations </a:t>
            </a:r>
            <a:r>
              <a:rPr lang="en-US" sz="2000" b="1" i="1" dirty="0"/>
              <a:t>and then</a:t>
            </a:r>
            <a:r>
              <a:rPr lang="en-US" sz="2000" dirty="0"/>
              <a:t> , </a:t>
            </a:r>
            <a:r>
              <a:rPr lang="en-US" sz="2000" b="1" i="1" dirty="0"/>
              <a:t>or else</a:t>
            </a:r>
          </a:p>
          <a:p>
            <a:pPr marL="633413" lvl="1" indent="0" algn="just">
              <a:buNone/>
            </a:pPr>
            <a:r>
              <a:rPr lang="en-US" sz="2000" dirty="0"/>
              <a:t>if ( X = 0) or else (Y/X &gt; Z) then……. can’t fail because of division by zero.</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231364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Introduction</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Sequence control is the control of the order of execution of the operations both primitive and user defined.</a:t>
            </a:r>
          </a:p>
          <a:p>
            <a:pPr algn="just"/>
            <a:r>
              <a:rPr lang="en-US" sz="2400" dirty="0"/>
              <a:t>Sequence-control structures may be conveniently categorized into four groups:</a:t>
            </a:r>
          </a:p>
          <a:p>
            <a:pPr marL="850392" lvl="1" indent="-457200" algn="just">
              <a:buFont typeface="+mj-lt"/>
              <a:buAutoNum type="arabicPeriod"/>
            </a:pPr>
            <a:r>
              <a:rPr lang="en-US" sz="2200" b="1" dirty="0"/>
              <a:t>Expressions. </a:t>
            </a:r>
            <a:r>
              <a:rPr lang="en-US" sz="2200" dirty="0"/>
              <a:t>Properties such as precedence and associativity rules and parentheses determine how expressions become evaluated.</a:t>
            </a:r>
          </a:p>
          <a:p>
            <a:pPr marL="850392" lvl="1" indent="-457200" algn="just">
              <a:buFont typeface="+mj-lt"/>
              <a:buAutoNum type="arabicPeriod"/>
            </a:pPr>
            <a:r>
              <a:rPr lang="en-US" sz="2200" b="1" dirty="0"/>
              <a:t>Statements.</a:t>
            </a:r>
            <a:r>
              <a:rPr lang="en-US" sz="2200" dirty="0"/>
              <a:t> Statements or groups of statements, such as conditional and iteration statements, determine how control flows from one segment of a program to another.</a:t>
            </a:r>
          </a:p>
          <a:p>
            <a:pPr marL="850392" lvl="1" indent="-457200" algn="just">
              <a:buFont typeface="+mj-lt"/>
              <a:buAutoNum type="arabicPeriod"/>
            </a:pPr>
            <a:r>
              <a:rPr lang="en-US" sz="2200" b="1" dirty="0"/>
              <a:t>Declarative programming.</a:t>
            </a:r>
            <a:r>
              <a:rPr lang="en-US" sz="2200" dirty="0"/>
              <a:t> An execution model that does not depend on the order of statements in the source program.</a:t>
            </a:r>
          </a:p>
          <a:p>
            <a:pPr marL="850392" lvl="1" indent="-457200" algn="just">
              <a:buFont typeface="+mj-lt"/>
              <a:buAutoNum type="arabicPeriod"/>
            </a:pPr>
            <a:r>
              <a:rPr lang="en-US" sz="2200" b="1" dirty="0"/>
              <a:t>Subprograms.</a:t>
            </a:r>
            <a:r>
              <a:rPr lang="en-US" sz="2200" dirty="0"/>
              <a:t> Transfer control from one segment of a program to another.</a:t>
            </a: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Introduction</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Sequence-control structures may be either </a:t>
            </a:r>
            <a:r>
              <a:rPr lang="en-US" sz="2400" b="1" dirty="0"/>
              <a:t>implicit</a:t>
            </a:r>
            <a:r>
              <a:rPr lang="en-US" sz="2400" dirty="0"/>
              <a:t> or </a:t>
            </a:r>
            <a:r>
              <a:rPr lang="en-US" sz="2400" b="1" dirty="0"/>
              <a:t>explicit</a:t>
            </a:r>
            <a:r>
              <a:rPr lang="en-US" sz="2400" dirty="0"/>
              <a:t>.</a:t>
            </a:r>
          </a:p>
          <a:p>
            <a:pPr lvl="1" algn="just">
              <a:buFont typeface="Courier New" panose="02070309020205020404" pitchFamily="49" charset="0"/>
              <a:buChar char="o"/>
            </a:pPr>
            <a:r>
              <a:rPr lang="en-US" sz="2200" b="1" dirty="0"/>
              <a:t>Implicit</a:t>
            </a:r>
            <a:r>
              <a:rPr lang="en-US" sz="2200" dirty="0"/>
              <a:t> sequence-control structures are those defined by the language to be in effect unless modified by the programmer through some explicit structure. For example, physical sequence of statements in a program control the sequence in which statements are executed, unless modified by an explicit sequence-control statement. Language defined hierarchy of operations controls the order of execution of operations in the expression when parentheses are absent.</a:t>
            </a:r>
          </a:p>
          <a:p>
            <a:pPr lvl="1" algn="just"/>
            <a:r>
              <a:rPr lang="en-US" sz="2200" b="1" dirty="0"/>
              <a:t>Explicit</a:t>
            </a:r>
            <a:r>
              <a:rPr lang="en-US" sz="2200" dirty="0"/>
              <a:t> sequence-control structures are those that the programmer may optionally use to modify the implicit sequence of operations defined by the language. For example, Using parentheses within expressions, and conditional and iteration statements.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4512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The sequence-control mechanism determines the order of operations within the expression.</a:t>
            </a:r>
          </a:p>
          <a:p>
            <a:pPr algn="just"/>
            <a:r>
              <a:rPr lang="en-US" sz="2400" b="1" dirty="0"/>
              <a:t>Precedence (or Hierarchy) and Associativity</a:t>
            </a:r>
          </a:p>
          <a:p>
            <a:pPr lvl="1" algn="just">
              <a:buFont typeface="Courier New" panose="02070309020205020404" pitchFamily="49" charset="0"/>
              <a:buChar char="o"/>
            </a:pPr>
            <a:r>
              <a:rPr lang="en-US" sz="2200" dirty="0"/>
              <a:t>In a parenthesized expression the main operation is clearly indicated.</a:t>
            </a:r>
          </a:p>
          <a:p>
            <a:pPr lvl="1" algn="just">
              <a:buFont typeface="Courier New" panose="02070309020205020404" pitchFamily="49" charset="0"/>
              <a:buChar char="o"/>
            </a:pPr>
            <a:r>
              <a:rPr lang="en-US" sz="2200" dirty="0"/>
              <a:t>However, we may have expressions without parentheses. In such cases, we need to know: </a:t>
            </a:r>
            <a:r>
              <a:rPr lang="en-US" sz="2200" i="1" dirty="0"/>
              <a:t>operator's precedence</a:t>
            </a:r>
            <a:r>
              <a:rPr lang="en-US" sz="2200" dirty="0"/>
              <a:t> and </a:t>
            </a:r>
            <a:r>
              <a:rPr lang="en-US" sz="2200" i="1" dirty="0"/>
              <a:t>operator's associativity</a:t>
            </a:r>
            <a:r>
              <a:rPr lang="en-US" sz="2200" dirty="0"/>
              <a:t>.</a:t>
            </a:r>
          </a:p>
          <a:p>
            <a:pPr lvl="1" algn="just">
              <a:buFont typeface="Courier New" panose="02070309020205020404" pitchFamily="49" charset="0"/>
              <a:buChar char="o"/>
            </a:pPr>
            <a:r>
              <a:rPr lang="en-US" sz="2200" dirty="0"/>
              <a:t>Precedence concerns the order of applying operations and associativity deals with the order of operations of same precedence.</a:t>
            </a:r>
          </a:p>
          <a:p>
            <a:pPr lvl="1" algn="just">
              <a:buFont typeface="Courier New" panose="02070309020205020404" pitchFamily="49" charset="0"/>
              <a:buChar char="o"/>
            </a:pPr>
            <a:r>
              <a:rPr lang="en-US" sz="2200" dirty="0"/>
              <a:t>Precedence and associativity are defined when the language is defined within the semantic rules for expressions.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247108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Tree Structure Representation:</a:t>
            </a:r>
          </a:p>
          <a:p>
            <a:pPr lvl="1" algn="just">
              <a:buFont typeface="Courier New" panose="02070309020205020404" pitchFamily="49" charset="0"/>
              <a:buChar char="o"/>
            </a:pPr>
            <a:r>
              <a:rPr lang="en-US" sz="2200" dirty="0"/>
              <a:t>An arithmetic expression can be represented in the form of an </a:t>
            </a:r>
            <a:r>
              <a:rPr lang="en-US" sz="2200" b="1" dirty="0"/>
              <a:t>expression tree</a:t>
            </a:r>
            <a:r>
              <a:rPr lang="en-US" sz="2200" dirty="0"/>
              <a:t>.</a:t>
            </a:r>
          </a:p>
          <a:p>
            <a:pPr lvl="1" algn="just">
              <a:buFont typeface="Courier New" panose="02070309020205020404" pitchFamily="49" charset="0"/>
              <a:buChar char="o"/>
            </a:pPr>
            <a:r>
              <a:rPr lang="en-US" sz="2200" dirty="0"/>
              <a:t>The basic sequence-control mechanism in expressions is </a:t>
            </a:r>
            <a:r>
              <a:rPr lang="en-US" sz="2200" b="1" dirty="0"/>
              <a:t>functional composition</a:t>
            </a:r>
            <a:r>
              <a:rPr lang="en-US" sz="2200" dirty="0"/>
              <a:t>:</a:t>
            </a:r>
          </a:p>
          <a:p>
            <a:pPr lvl="2" algn="just">
              <a:buFont typeface="Wingdings" panose="05000000000000000000" pitchFamily="2" charset="2"/>
              <a:buChar char="§"/>
            </a:pPr>
            <a:r>
              <a:rPr lang="en-US" sz="2000" dirty="0"/>
              <a:t>An operation and its operands are specified</a:t>
            </a:r>
          </a:p>
          <a:p>
            <a:pPr lvl="2" algn="just">
              <a:buFont typeface="Wingdings" panose="05000000000000000000" pitchFamily="2" charset="2"/>
              <a:buChar char="§"/>
            </a:pPr>
            <a:r>
              <a:rPr lang="en-US" sz="2000" dirty="0"/>
              <a:t>The operands may be either constants, data objects, or other operations, whose operands in tern may be constants, data objects, or still other operations</a:t>
            </a:r>
          </a:p>
          <a:p>
            <a:pPr lvl="1" algn="just">
              <a:buFont typeface="Courier New" panose="02070309020205020404" pitchFamily="49" charset="0"/>
              <a:buChar char="o"/>
            </a:pPr>
            <a:r>
              <a:rPr lang="en-US" sz="2200" dirty="0"/>
              <a:t>Functional composition gives an expression the characteristic structure of a tree, where the root node of the tree represents main operation, nodes between the root and the leaves represent intermediate-level operation, and the leaves represent data references (or constants).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3913811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lvl="1" algn="just">
              <a:buFont typeface="Courier New" panose="02070309020205020404" pitchFamily="49" charset="0"/>
              <a:buChar char="o"/>
            </a:pPr>
            <a:r>
              <a:rPr lang="en-US" sz="2200" dirty="0"/>
              <a:t>The tree representation clarifies the control structure of the expression. Clearly the results of data references or operations at lower levels in the tree serve as operands for operations at higher levels in the tree, and thus these data references and operations must be evaluated (executed) first..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6</a:t>
            </a:fld>
            <a:endParaRPr lang="en-US"/>
          </a:p>
        </p:txBody>
      </p:sp>
      <p:pic>
        <p:nvPicPr>
          <p:cNvPr id="5" name="Picture 4">
            <a:extLst>
              <a:ext uri="{FF2B5EF4-FFF2-40B4-BE49-F238E27FC236}">
                <a16:creationId xmlns:a16="http://schemas.microsoft.com/office/drawing/2014/main" id="{E809C563-97ED-4D3D-8B01-D96E152F69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4962" y="2743200"/>
            <a:ext cx="5934075" cy="3114675"/>
          </a:xfrm>
          <a:prstGeom prst="rect">
            <a:avLst/>
          </a:prstGeom>
          <a:noFill/>
          <a:ln>
            <a:noFill/>
          </a:ln>
        </p:spPr>
      </p:pic>
    </p:spTree>
    <p:extLst>
      <p:ext uri="{BB962C8B-B14F-4D97-AF65-F5344CB8AC3E}">
        <p14:creationId xmlns:p14="http://schemas.microsoft.com/office/powerpoint/2010/main" val="184043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Syntax for Expressions:</a:t>
            </a:r>
            <a:endParaRPr lang="en-US" sz="2200" dirty="0"/>
          </a:p>
          <a:p>
            <a:pPr lvl="1" algn="just">
              <a:buFont typeface="Courier New" panose="02070309020205020404" pitchFamily="49" charset="0"/>
              <a:buChar char="o"/>
            </a:pPr>
            <a:r>
              <a:rPr lang="en-US" sz="2200" b="1" dirty="0"/>
              <a:t>Prefix (Polish prefix) notation.</a:t>
            </a:r>
            <a:r>
              <a:rPr lang="en-US" sz="2200" dirty="0"/>
              <a:t> Named after polish mathematician Jan Lukasiewicz, refers to notation in which operator symbol is placed before its operands. For example, *XY, -AB, /*ab-cd</a:t>
            </a:r>
          </a:p>
          <a:p>
            <a:pPr marL="633413" lvl="1" indent="0" algn="just">
              <a:buNone/>
            </a:pPr>
            <a:r>
              <a:rPr lang="en-US" sz="2200" b="1" i="1" dirty="0"/>
              <a:t>Cambridge Polish</a:t>
            </a:r>
            <a:r>
              <a:rPr lang="en-US" sz="2200" dirty="0"/>
              <a:t> – variant of notation used in LISP, parentheses surround an operator and its arguments. For example, (/(*ab)(-cd))</a:t>
            </a:r>
          </a:p>
          <a:p>
            <a:pPr lvl="1" algn="just">
              <a:buFont typeface="Courier New" panose="02070309020205020404" pitchFamily="49" charset="0"/>
              <a:buChar char="o"/>
            </a:pPr>
            <a:r>
              <a:rPr lang="en-US" sz="2200" b="1" dirty="0"/>
              <a:t>Postfix or reverse polish. </a:t>
            </a:r>
            <a:r>
              <a:rPr lang="en-US" sz="2200" dirty="0"/>
              <a:t>Postfix refers to notation in which the operator symbol is placed after its two operands. For example, AB*, XY-</a:t>
            </a:r>
          </a:p>
          <a:p>
            <a:pPr lvl="1" algn="just">
              <a:buFont typeface="Courier New" panose="02070309020205020404" pitchFamily="49" charset="0"/>
              <a:buChar char="o"/>
            </a:pPr>
            <a:r>
              <a:rPr lang="en-US" sz="2200" b="1" dirty="0"/>
              <a:t>Infix notation.</a:t>
            </a:r>
            <a:r>
              <a:rPr lang="en-US" sz="2200" dirty="0"/>
              <a:t> It is most suitable for binary (dyadic) operation. The operator symbol is placed between the two operands.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391100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Semantics for Expressions:</a:t>
            </a:r>
            <a:endParaRPr lang="en-US" sz="2200" dirty="0"/>
          </a:p>
          <a:p>
            <a:pPr lvl="1" algn="just">
              <a:buFont typeface="Courier New" panose="02070309020205020404" pitchFamily="49" charset="0"/>
              <a:buChar char="o"/>
            </a:pPr>
            <a:r>
              <a:rPr lang="en-US" sz="2200" dirty="0"/>
              <a:t>Semantics determine the order of expression in which they are evaluated.</a:t>
            </a:r>
          </a:p>
          <a:p>
            <a:pPr lvl="1" algn="just">
              <a:buFont typeface="Courier New" panose="02070309020205020404" pitchFamily="49" charset="0"/>
              <a:buChar char="o"/>
            </a:pPr>
            <a:r>
              <a:rPr lang="en-US" sz="2200" b="1" dirty="0"/>
              <a:t>Evaluation of Prefix Expression.</a:t>
            </a:r>
            <a:r>
              <a:rPr lang="en-US" sz="2200" dirty="0"/>
              <a:t> If P is an expression evaluate using stack </a:t>
            </a:r>
          </a:p>
          <a:p>
            <a:pPr marL="979805" lvl="1" indent="-339725" algn="just">
              <a:buFont typeface="+mj-lt"/>
              <a:buAutoNum type="romanLcPeriod"/>
            </a:pPr>
            <a:r>
              <a:rPr lang="en-US" sz="2000" dirty="0"/>
              <a:t>If the next item in P is an operator, push it on the stack. set the arguments count to be number of operands needed by operator. (if number is n, operator is n-</a:t>
            </a:r>
            <a:r>
              <a:rPr lang="en-US" sz="2000" dirty="0" err="1"/>
              <a:t>ary</a:t>
            </a:r>
            <a:r>
              <a:rPr lang="en-US" sz="2000" dirty="0"/>
              <a:t> operator)</a:t>
            </a:r>
          </a:p>
          <a:p>
            <a:pPr marL="979805" lvl="1" indent="-339725" algn="just">
              <a:buFont typeface="+mj-lt"/>
              <a:buAutoNum type="romanLcPeriod"/>
            </a:pPr>
            <a:r>
              <a:rPr lang="en-US" sz="2000" dirty="0"/>
              <a:t>If the next item in P is an operand, push it on the stack</a:t>
            </a:r>
          </a:p>
          <a:p>
            <a:pPr marL="979805" lvl="1" indent="-339725" algn="just">
              <a:buFont typeface="+mj-lt"/>
              <a:buAutoNum type="romanLcPeriod"/>
            </a:pPr>
            <a:r>
              <a:rPr lang="en-US" sz="2000" dirty="0"/>
              <a:t>If the top n entries in the stack are operand entries needed for the last n-</a:t>
            </a:r>
            <a:r>
              <a:rPr lang="en-US" sz="2000" dirty="0" err="1"/>
              <a:t>ary</a:t>
            </a:r>
            <a:r>
              <a:rPr lang="en-US" sz="2000" dirty="0"/>
              <a:t> operator on the stack, apply the operator on those operands. Replace the operator and its n operands by the result of applying that operation on the n operands.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11018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lvl="1" algn="just">
              <a:buFont typeface="Courier New" panose="02070309020205020404" pitchFamily="49" charset="0"/>
              <a:buChar char="o"/>
            </a:pPr>
            <a:r>
              <a:rPr lang="en-US" sz="2200" b="1" dirty="0"/>
              <a:t>Evaluation of Postfix Expression.</a:t>
            </a:r>
            <a:r>
              <a:rPr lang="en-US" sz="2200" dirty="0"/>
              <a:t> If P is an expression evaluate using stack</a:t>
            </a:r>
          </a:p>
          <a:p>
            <a:pPr marL="979805" lvl="2" indent="-339725" algn="just">
              <a:buFont typeface="+mj-lt"/>
              <a:buAutoNum type="romanLcPeriod"/>
            </a:pPr>
            <a:r>
              <a:rPr lang="en-US" sz="2000" dirty="0"/>
              <a:t>If the next item in P is an operand, push it on the stack.</a:t>
            </a:r>
          </a:p>
          <a:p>
            <a:pPr marL="979805" lvl="2" indent="-339725" algn="just">
              <a:buFont typeface="+mj-lt"/>
              <a:buAutoNum type="romanLcPeriod"/>
            </a:pPr>
            <a:r>
              <a:rPr lang="en-US" sz="2000" dirty="0"/>
              <a:t>If the next item in P is an n-</a:t>
            </a:r>
            <a:r>
              <a:rPr lang="en-US" sz="2000" dirty="0" err="1"/>
              <a:t>ary</a:t>
            </a:r>
            <a:r>
              <a:rPr lang="en-US" sz="2000" dirty="0"/>
              <a:t> operator, its n arguments must be top n items on the stack. Replace these n items by the result of applying this operation using the n items as arguments. </a:t>
            </a:r>
          </a:p>
          <a:p>
            <a:pPr lvl="1" algn="just">
              <a:buFont typeface="Courier New" panose="02070309020205020404" pitchFamily="49" charset="0"/>
              <a:buChar char="o"/>
            </a:pPr>
            <a:r>
              <a:rPr lang="en-US" sz="2200" b="1" dirty="0"/>
              <a:t>Evaluation of Infix Expression.</a:t>
            </a:r>
            <a:r>
              <a:rPr lang="en-US" sz="2200" dirty="0"/>
              <a:t> Infix notation is common but its use in expression cause the problems:</a:t>
            </a:r>
          </a:p>
          <a:p>
            <a:pPr marL="979805" lvl="2" indent="-339725" algn="just">
              <a:buFont typeface="+mj-lt"/>
              <a:buAutoNum type="romanLcPeriod"/>
            </a:pPr>
            <a:r>
              <a:rPr lang="en-US" sz="2000" dirty="0"/>
              <a:t>Infix notation is suitable only for binary operations. A language cannot use only infix notation but must combine infix and postfix (or prefix) notations. The mixture makes translation complex.</a:t>
            </a:r>
          </a:p>
          <a:p>
            <a:pPr marL="979805" lvl="2" indent="-339725" algn="just">
              <a:buFont typeface="+mj-lt"/>
              <a:buAutoNum type="romanLcPeriod"/>
            </a:pPr>
            <a:r>
              <a:rPr lang="en-US" sz="2000" dirty="0"/>
              <a:t>If more than one infix operator is in an expression, the notation is ambiguous unless parentheses are used.</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5243450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10458</TotalTime>
  <Words>1411</Words>
  <Application>Microsoft Office PowerPoint</Application>
  <PresentationFormat>On-screen Show (4:3)</PresentationFormat>
  <Paragraphs>101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Constantia</vt:lpstr>
      <vt:lpstr>Courier New</vt:lpstr>
      <vt:lpstr>Wingdings</vt:lpstr>
      <vt:lpstr>Wingdings 2</vt:lpstr>
      <vt:lpstr>Flow</vt:lpstr>
      <vt:lpstr>PowerPoint Presentation</vt:lpstr>
      <vt:lpstr>Introduction</vt:lpstr>
      <vt:lpstr>Introduction</vt:lpstr>
      <vt:lpstr>Sequencing with Arithmetic Expressions</vt:lpstr>
      <vt:lpstr>Sequencing with Arithmetic Expressions</vt:lpstr>
      <vt:lpstr>Sequencing with Arithmetic Expressions</vt:lpstr>
      <vt:lpstr>Sequencing with Arithmetic Expressions</vt:lpstr>
      <vt:lpstr>Sequencing with Arithmetic Expressions</vt:lpstr>
      <vt:lpstr>Sequencing with Arithmetic Expressions</vt:lpstr>
      <vt:lpstr>Sequencing with Arithmetic Expressions</vt:lpstr>
      <vt:lpstr>Sequencing with Arithmetic Expressions</vt:lpstr>
      <vt:lpstr>Sequencing with Arithmetic Expressions</vt:lpstr>
      <vt:lpstr>Sequencing with Arithmetic Expressions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1315</cp:revision>
  <dcterms:created xsi:type="dcterms:W3CDTF">2013-10-17T15:33:21Z</dcterms:created>
  <dcterms:modified xsi:type="dcterms:W3CDTF">2023-05-15T06:29:25Z</dcterms:modified>
</cp:coreProperties>
</file>