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566C7-DD49-4AA6-AF9F-D31A3913371C}" type="datetimeFigureOut">
              <a:rPr lang="en-US" smtClean="0"/>
              <a:t>6/23/2022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A7A79-2B75-4909-BAC8-9F9E9D1E5E2C}" type="slidenum">
              <a:rPr lang="en-US" smtClean="0"/>
              <a:t>‹#›</a:t>
            </a:fld>
            <a:endParaRPr lang="en-US"/>
          </a:p>
        </p:txBody>
      </p:sp>
    </p:spTree>
    <p:extLst>
      <p:ext uri="{BB962C8B-B14F-4D97-AF65-F5344CB8AC3E}">
        <p14:creationId xmlns:p14="http://schemas.microsoft.com/office/powerpoint/2010/main" val="562662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7A0D86-4375-41AB-9C97-7A262A5BCA47}"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11903B-E227-48F1-9ED9-B552A03AA7E8}" type="slidenum">
              <a:rPr lang="en-US" smtClean="0"/>
              <a:t>‹#›</a:t>
            </a:fld>
            <a:endParaRPr lang="en-US"/>
          </a:p>
        </p:txBody>
      </p:sp>
    </p:spTree>
    <p:extLst>
      <p:ext uri="{BB962C8B-B14F-4D97-AF65-F5344CB8AC3E}">
        <p14:creationId xmlns:p14="http://schemas.microsoft.com/office/powerpoint/2010/main" val="3790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4537C4-9E3F-4F68-B6D9-1A0E6228CE78}"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379066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093C0-604D-4F8A-A48D-60F94C1A99FD}"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69273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55EC3-5AC6-4F89-B9C7-D270C55ED23D}"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124383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BD3C619-3E5F-489F-9D22-6245DFCD7E14}" type="datetime1">
              <a:rPr lang="en-US" smtClean="0"/>
              <a:t>6/23/2022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11903B-E227-48F1-9ED9-B552A03AA7E8}" type="slidenum">
              <a:rPr lang="en-US" smtClean="0"/>
              <a:t>‹#›</a:t>
            </a:fld>
            <a:endParaRPr lang="en-US"/>
          </a:p>
        </p:txBody>
      </p:sp>
    </p:spTree>
    <p:extLst>
      <p:ext uri="{BB962C8B-B14F-4D97-AF65-F5344CB8AC3E}">
        <p14:creationId xmlns:p14="http://schemas.microsoft.com/office/powerpoint/2010/main" val="317701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54F7B2-6715-4F8E-8705-1833C2EE6A23}" type="datetime1">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22812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9DE4F-D6BC-4847-8943-63F54271FC0B}" type="datetime1">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199298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054E2F-887A-448F-A83E-29365F5C0338}" type="datetime1">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186521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D6922-1FF4-4925-90AC-6900282D4E99}" type="datetime1">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10611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1D003-6EB8-4D23-912C-8772DDF1F357}" type="datetime1">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206765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EE779-BB3F-4540-9DFD-4179085750EF}" type="datetime1">
              <a:rPr lang="en-US" smtClean="0"/>
              <a:t>6/23/2022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403662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8749B42-CF9E-4D11-BA3C-7A9A18F4A147}" type="datetime1">
              <a:rPr lang="en-US" smtClean="0"/>
              <a:t>6/23/2022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11903B-E227-48F1-9ED9-B552A03AA7E8}" type="slidenum">
              <a:rPr lang="en-US" smtClean="0"/>
              <a:t>‹#›</a:t>
            </a:fld>
            <a:endParaRPr lang="en-US"/>
          </a:p>
        </p:txBody>
      </p:sp>
    </p:spTree>
    <p:extLst>
      <p:ext uri="{BB962C8B-B14F-4D97-AF65-F5344CB8AC3E}">
        <p14:creationId xmlns:p14="http://schemas.microsoft.com/office/powerpoint/2010/main" val="190413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EC6A-636C-42DF-8197-F560F50FB947}"/>
              </a:ext>
            </a:extLst>
          </p:cNvPr>
          <p:cNvSpPr>
            <a:spLocks noGrp="1"/>
          </p:cNvSpPr>
          <p:nvPr>
            <p:ph type="ctrTitle"/>
          </p:nvPr>
        </p:nvSpPr>
        <p:spPr/>
        <p:txBody>
          <a:bodyPr/>
          <a:lstStyle/>
          <a:p>
            <a:r>
              <a:rPr lang="en-US" dirty="0"/>
              <a:t>Searching</a:t>
            </a:r>
          </a:p>
        </p:txBody>
      </p:sp>
      <p:sp>
        <p:nvSpPr>
          <p:cNvPr id="3" name="Subtitle 2">
            <a:extLst>
              <a:ext uri="{FF2B5EF4-FFF2-40B4-BE49-F238E27FC236}">
                <a16:creationId xmlns:a16="http://schemas.microsoft.com/office/drawing/2014/main" id="{B5FCD639-47E7-4E40-BE43-3C4328C198D3}"/>
              </a:ext>
            </a:extLst>
          </p:cNvPr>
          <p:cNvSpPr>
            <a:spLocks noGrp="1"/>
          </p:cNvSpPr>
          <p:nvPr>
            <p:ph type="subTitle" idx="1"/>
          </p:nvPr>
        </p:nvSpPr>
        <p:spPr/>
        <p:txBody>
          <a:bodyPr>
            <a:normAutofit/>
          </a:bodyPr>
          <a:lstStyle/>
          <a:p>
            <a:r>
              <a:rPr lang="en-US" sz="2800" dirty="0"/>
              <a:t>Unit 2</a:t>
            </a:r>
          </a:p>
        </p:txBody>
      </p:sp>
      <p:sp>
        <p:nvSpPr>
          <p:cNvPr id="4" name="Slide Number Placeholder 3">
            <a:extLst>
              <a:ext uri="{FF2B5EF4-FFF2-40B4-BE49-F238E27FC236}">
                <a16:creationId xmlns:a16="http://schemas.microsoft.com/office/drawing/2014/main" id="{73556598-0C18-4383-AAB9-CC788EC4C1E1}"/>
              </a:ext>
            </a:extLst>
          </p:cNvPr>
          <p:cNvSpPr>
            <a:spLocks noGrp="1"/>
          </p:cNvSpPr>
          <p:nvPr>
            <p:ph type="sldNum" sz="quarter" idx="12"/>
          </p:nvPr>
        </p:nvSpPr>
        <p:spPr/>
        <p:txBody>
          <a:bodyPr/>
          <a:lstStyle/>
          <a:p>
            <a:fld id="{B411903B-E227-48F1-9ED9-B552A03AA7E8}" type="slidenum">
              <a:rPr lang="en-US" smtClean="0"/>
              <a:t>1</a:t>
            </a:fld>
            <a:endParaRPr lang="en-US"/>
          </a:p>
        </p:txBody>
      </p:sp>
    </p:spTree>
    <p:extLst>
      <p:ext uri="{BB962C8B-B14F-4D97-AF65-F5344CB8AC3E}">
        <p14:creationId xmlns:p14="http://schemas.microsoft.com/office/powerpoint/2010/main" val="13531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HITS Algorithm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058400" cy="5315161"/>
          </a:xfrm>
        </p:spPr>
        <p:txBody>
          <a:bodyPr>
            <a:noAutofit/>
          </a:bodyPr>
          <a:lstStyle/>
          <a:p>
            <a:pPr algn="just">
              <a:spcBef>
                <a:spcPts val="0"/>
              </a:spcBef>
              <a:spcAft>
                <a:spcPts val="600"/>
              </a:spcAft>
              <a:defRPr/>
            </a:pPr>
            <a:r>
              <a:rPr lang="en-US" sz="2800" dirty="0">
                <a:latin typeface="Calibri (Body)"/>
              </a:rPr>
              <a:t>In HITS algorithm, the first step is to retrieve the most relevant pages to the search query. This set is called the </a:t>
            </a:r>
            <a:r>
              <a:rPr lang="en-US" sz="2800" b="1" i="1" dirty="0">
                <a:latin typeface="Calibri (Body)"/>
              </a:rPr>
              <a:t>root set</a:t>
            </a:r>
            <a:r>
              <a:rPr lang="en-US" sz="2800" dirty="0">
                <a:latin typeface="Calibri (Body)"/>
              </a:rPr>
              <a:t> and can be obtained by taking the top pages returned by a text-based search algorithm. These are </a:t>
            </a:r>
            <a:r>
              <a:rPr lang="en-US" sz="2800" i="1" dirty="0">
                <a:latin typeface="Calibri (Body)"/>
              </a:rPr>
              <a:t>potential authorities</a:t>
            </a:r>
            <a:r>
              <a:rPr lang="en-US" sz="2800" dirty="0">
                <a:latin typeface="Calibri (Body)"/>
              </a:rPr>
              <a:t>.</a:t>
            </a:r>
          </a:p>
          <a:p>
            <a:pPr algn="just">
              <a:spcBef>
                <a:spcPts val="0"/>
              </a:spcBef>
              <a:spcAft>
                <a:spcPts val="600"/>
              </a:spcAft>
              <a:defRPr/>
            </a:pPr>
            <a:r>
              <a:rPr lang="en-US" sz="2800" dirty="0">
                <a:latin typeface="Calibri (Body)"/>
              </a:rPr>
              <a:t>Find all pages that link to a page in the root set. These are </a:t>
            </a:r>
            <a:r>
              <a:rPr lang="en-US" sz="2800" i="1" dirty="0">
                <a:latin typeface="Calibri (Body)"/>
              </a:rPr>
              <a:t>potential hubs</a:t>
            </a:r>
            <a:r>
              <a:rPr lang="en-US" sz="2800" dirty="0">
                <a:latin typeface="Calibri (Body)"/>
              </a:rPr>
              <a:t>.</a:t>
            </a:r>
          </a:p>
          <a:p>
            <a:pPr algn="just">
              <a:spcBef>
                <a:spcPts val="0"/>
              </a:spcBef>
              <a:spcAft>
                <a:spcPts val="600"/>
              </a:spcAft>
              <a:defRPr/>
            </a:pPr>
            <a:r>
              <a:rPr lang="en-US" sz="2800" dirty="0">
                <a:latin typeface="Calibri (Body)"/>
              </a:rPr>
              <a:t>A </a:t>
            </a:r>
            <a:r>
              <a:rPr lang="en-US" sz="2800" b="1" i="1" dirty="0">
                <a:latin typeface="Calibri (Body)"/>
              </a:rPr>
              <a:t>base set</a:t>
            </a:r>
            <a:r>
              <a:rPr lang="en-US" sz="2800" dirty="0">
                <a:latin typeface="Calibri (Body)"/>
              </a:rPr>
              <a:t> is generated by augmenting the root set with all the web pages that link to a page in the root set. </a:t>
            </a:r>
          </a:p>
          <a:p>
            <a:pPr algn="just">
              <a:spcBef>
                <a:spcPts val="0"/>
              </a:spcBef>
              <a:spcAft>
                <a:spcPts val="600"/>
              </a:spcAft>
              <a:defRPr/>
            </a:pPr>
            <a:r>
              <a:rPr lang="en-US" sz="2800" dirty="0">
                <a:latin typeface="Calibri (Body)"/>
              </a:rPr>
              <a:t>Consider all edges (hyperlinks) connecting nodes in the base set. This graph is now used to find the important web pages.</a:t>
            </a:r>
          </a:p>
          <a:p>
            <a:pPr algn="just">
              <a:spcBef>
                <a:spcPts val="0"/>
              </a:spcBef>
              <a:spcAft>
                <a:spcPts val="600"/>
              </a:spcAft>
              <a:defRPr/>
            </a:pPr>
            <a:r>
              <a:rPr lang="en-US" sz="2800" dirty="0">
                <a:latin typeface="Calibri (Body)"/>
              </a:rPr>
              <a:t>The difference between HITS and PageRank is that rather than taking the full network as in </a:t>
            </a:r>
            <a:r>
              <a:rPr lang="en-US" sz="2800" dirty="0" err="1">
                <a:latin typeface="Calibri (Body)"/>
              </a:rPr>
              <a:t>PageRak</a:t>
            </a:r>
            <a:r>
              <a:rPr lang="en-US" sz="2800" dirty="0">
                <a:latin typeface="Calibri (Body)"/>
              </a:rPr>
              <a:t>, we start with the subset of the network.</a:t>
            </a:r>
            <a:endParaRPr lang="en-US" sz="2400" dirty="0">
              <a:latin typeface="Calibri (Body)"/>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10</a:t>
            </a:fld>
            <a:endParaRPr lang="en-US"/>
          </a:p>
        </p:txBody>
      </p:sp>
    </p:spTree>
    <p:extLst>
      <p:ext uri="{BB962C8B-B14F-4D97-AF65-F5344CB8AC3E}">
        <p14:creationId xmlns:p14="http://schemas.microsoft.com/office/powerpoint/2010/main" val="12259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HITS Algorithm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058400" cy="5315161"/>
          </a:xfrm>
        </p:spPr>
        <p:txBody>
          <a:bodyPr>
            <a:noAutofit/>
          </a:bodyPr>
          <a:lstStyle/>
          <a:p>
            <a:pPr algn="just">
              <a:spcBef>
                <a:spcPts val="0"/>
              </a:spcBef>
              <a:spcAft>
                <a:spcPts val="600"/>
              </a:spcAft>
              <a:defRPr/>
            </a:pPr>
            <a:r>
              <a:rPr lang="en-US" sz="2800" b="1" dirty="0">
                <a:latin typeface="Calibri (Body)"/>
              </a:rPr>
              <a:t>Algorithm:</a:t>
            </a:r>
            <a:r>
              <a:rPr lang="en-US" sz="2800" dirty="0">
                <a:latin typeface="Calibri (Body)"/>
              </a:rPr>
              <a:t> This algorithm performs series of iterations and in each iteration, it keeps track of </a:t>
            </a:r>
            <a:r>
              <a:rPr lang="en-US" sz="2800" b="1" i="1" dirty="0">
                <a:latin typeface="Calibri (Body)"/>
              </a:rPr>
              <a:t>authority score</a:t>
            </a:r>
            <a:r>
              <a:rPr lang="en-US" sz="2800" dirty="0">
                <a:latin typeface="Calibri (Body)"/>
              </a:rPr>
              <a:t> and </a:t>
            </a:r>
            <a:r>
              <a:rPr lang="en-US" sz="2800" b="1" i="1" dirty="0">
                <a:latin typeface="Calibri (Body)"/>
              </a:rPr>
              <a:t>hub score</a:t>
            </a:r>
            <a:r>
              <a:rPr lang="en-US" sz="2800" dirty="0">
                <a:latin typeface="Calibri (Body)"/>
              </a:rPr>
              <a:t> of every node. The initial score of authority and hub for each page is 1.</a:t>
            </a:r>
            <a:endParaRPr lang="en-US" sz="2400" dirty="0">
              <a:latin typeface="Calibri (Body)"/>
            </a:endParaRPr>
          </a:p>
          <a:p>
            <a:pPr marL="731520" lvl="1" indent="-457200" algn="just">
              <a:spcBef>
                <a:spcPts val="0"/>
              </a:spcBef>
              <a:spcAft>
                <a:spcPts val="600"/>
              </a:spcAft>
              <a:buFont typeface="+mj-lt"/>
              <a:buAutoNum type="arabicPeriod"/>
              <a:defRPr/>
            </a:pPr>
            <a:r>
              <a:rPr lang="en-US" sz="2400" dirty="0">
                <a:latin typeface="Calibri (Body)"/>
              </a:rPr>
              <a:t>Apply the </a:t>
            </a:r>
            <a:r>
              <a:rPr lang="en-US" sz="2400" b="1" dirty="0">
                <a:latin typeface="Calibri (Body)"/>
              </a:rPr>
              <a:t>Authority Update Rule</a:t>
            </a:r>
            <a:r>
              <a:rPr lang="en-US" sz="2400" dirty="0">
                <a:latin typeface="Calibri (Body)"/>
              </a:rPr>
              <a:t>: each node’s </a:t>
            </a:r>
            <a:r>
              <a:rPr lang="en-US" sz="2400" i="1" dirty="0">
                <a:latin typeface="Calibri (Body)"/>
              </a:rPr>
              <a:t>authority score</a:t>
            </a:r>
            <a:r>
              <a:rPr lang="en-US" sz="2400" dirty="0">
                <a:latin typeface="Calibri (Body)"/>
              </a:rPr>
              <a:t> is the sum of </a:t>
            </a:r>
            <a:r>
              <a:rPr lang="en-US" sz="2400" i="1" dirty="0">
                <a:latin typeface="Calibri (Body)"/>
              </a:rPr>
              <a:t>hub scores</a:t>
            </a:r>
            <a:r>
              <a:rPr lang="en-US" sz="2400" dirty="0">
                <a:latin typeface="Calibri (Body)"/>
              </a:rPr>
              <a:t> of each node that points to it.</a:t>
            </a:r>
          </a:p>
          <a:p>
            <a:pPr marL="731520" lvl="1" indent="-457200" algn="just">
              <a:spcBef>
                <a:spcPts val="0"/>
              </a:spcBef>
              <a:spcAft>
                <a:spcPts val="600"/>
              </a:spcAft>
              <a:buFont typeface="+mj-lt"/>
              <a:buAutoNum type="arabicPeriod"/>
              <a:defRPr/>
            </a:pPr>
            <a:r>
              <a:rPr lang="en-US" sz="2400" dirty="0">
                <a:latin typeface="Calibri (Body)"/>
              </a:rPr>
              <a:t>Apply the </a:t>
            </a:r>
            <a:r>
              <a:rPr lang="en-US" sz="2400" b="1" dirty="0">
                <a:latin typeface="Calibri (Body)"/>
              </a:rPr>
              <a:t>Hub Update Rule</a:t>
            </a:r>
            <a:r>
              <a:rPr lang="en-US" sz="2400" dirty="0">
                <a:latin typeface="Calibri (Body)"/>
              </a:rPr>
              <a:t>: each node’s </a:t>
            </a:r>
            <a:r>
              <a:rPr lang="en-US" sz="2400" i="1" dirty="0">
                <a:latin typeface="Calibri (Body)"/>
              </a:rPr>
              <a:t>hub score</a:t>
            </a:r>
            <a:r>
              <a:rPr lang="en-US" sz="2400" dirty="0">
                <a:latin typeface="Calibri (Body)"/>
              </a:rPr>
              <a:t> is the sum of </a:t>
            </a:r>
            <a:r>
              <a:rPr lang="en-US" sz="2400" i="1" dirty="0">
                <a:latin typeface="Calibri (Body)"/>
              </a:rPr>
              <a:t>authority scores</a:t>
            </a:r>
            <a:r>
              <a:rPr lang="en-US" sz="2400" dirty="0">
                <a:latin typeface="Calibri (Body)"/>
              </a:rPr>
              <a:t> of each node that it points to.</a:t>
            </a:r>
          </a:p>
          <a:p>
            <a:pPr marL="731520" lvl="1" indent="-457200" algn="just">
              <a:spcBef>
                <a:spcPts val="0"/>
              </a:spcBef>
              <a:spcAft>
                <a:spcPts val="600"/>
              </a:spcAft>
              <a:buFont typeface="+mj-lt"/>
              <a:buAutoNum type="arabicPeriod"/>
              <a:defRPr/>
            </a:pPr>
            <a:r>
              <a:rPr lang="en-US" sz="2400" dirty="0">
                <a:latin typeface="Calibri (Body)"/>
              </a:rPr>
              <a:t>Normalize the scores by dividing each </a:t>
            </a:r>
            <a:r>
              <a:rPr lang="en-US" sz="2400" i="1" dirty="0">
                <a:latin typeface="Calibri (Body)"/>
              </a:rPr>
              <a:t>hub score</a:t>
            </a:r>
            <a:r>
              <a:rPr lang="en-US" sz="2400" dirty="0">
                <a:latin typeface="Calibri (Body)"/>
              </a:rPr>
              <a:t> by the sum of all hub scores, and dividing each </a:t>
            </a:r>
            <a:r>
              <a:rPr lang="en-US" sz="2400" i="1" dirty="0">
                <a:latin typeface="Calibri (Body)"/>
              </a:rPr>
              <a:t>authority score</a:t>
            </a:r>
            <a:r>
              <a:rPr lang="en-US" sz="2400" dirty="0">
                <a:latin typeface="Calibri (Body)"/>
              </a:rPr>
              <a:t> by the sum of all authority scores. If we do not normalize, these scores will grow after every iteration. </a:t>
            </a:r>
          </a:p>
          <a:p>
            <a:pPr marL="731520" lvl="1" indent="-457200" algn="just">
              <a:spcBef>
                <a:spcPts val="0"/>
              </a:spcBef>
              <a:spcAft>
                <a:spcPts val="600"/>
              </a:spcAft>
              <a:buFont typeface="+mj-lt"/>
              <a:buAutoNum type="arabicPeriod"/>
              <a:defRPr/>
            </a:pPr>
            <a:r>
              <a:rPr lang="en-US" sz="2400" dirty="0">
                <a:latin typeface="Calibri (Body)"/>
              </a:rPr>
              <a:t>Repeat the process k times.</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11</a:t>
            </a:fld>
            <a:endParaRPr lang="en-US"/>
          </a:p>
        </p:txBody>
      </p:sp>
    </p:spTree>
    <p:extLst>
      <p:ext uri="{BB962C8B-B14F-4D97-AF65-F5344CB8AC3E}">
        <p14:creationId xmlns:p14="http://schemas.microsoft.com/office/powerpoint/2010/main" val="144795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HITS Algorithm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058400" cy="5315161"/>
          </a:xfrm>
        </p:spPr>
        <p:txBody>
          <a:bodyPr>
            <a:noAutofit/>
          </a:bodyPr>
          <a:lstStyle/>
          <a:p>
            <a:pPr lvl="1" algn="just">
              <a:spcBef>
                <a:spcPts val="0"/>
              </a:spcBef>
              <a:spcAft>
                <a:spcPts val="600"/>
              </a:spcAft>
              <a:buFont typeface="Wingdings" panose="05000000000000000000" pitchFamily="2" charset="2"/>
              <a:buChar char="v"/>
              <a:defRPr/>
            </a:pPr>
            <a:r>
              <a:rPr lang="en-US" sz="2400" b="1" dirty="0">
                <a:latin typeface="Calibri (Body)"/>
              </a:rPr>
              <a:t>Example:</a:t>
            </a:r>
            <a:r>
              <a:rPr lang="en-US" sz="2400" dirty="0">
                <a:latin typeface="Calibri (Body)"/>
              </a:rPr>
              <a:t> Consider the graph with base set as given below.</a:t>
            </a:r>
          </a:p>
          <a:p>
            <a:pPr marL="274320" lvl="1" indent="0" algn="just">
              <a:spcBef>
                <a:spcPts val="0"/>
              </a:spcBef>
              <a:spcAft>
                <a:spcPts val="600"/>
              </a:spcAft>
              <a:buNone/>
              <a:defRPr/>
            </a:pPr>
            <a:r>
              <a:rPr lang="en-US" sz="2000" b="1" dirty="0">
                <a:latin typeface="Calibri (Body)"/>
              </a:rPr>
              <a:t>    Initially:</a:t>
            </a:r>
          </a:p>
          <a:p>
            <a:pPr marL="274320" lvl="1" indent="0" algn="just">
              <a:spcBef>
                <a:spcPts val="0"/>
              </a:spcBef>
              <a:spcAft>
                <a:spcPts val="600"/>
              </a:spcAft>
              <a:buNone/>
              <a:defRPr/>
            </a:pPr>
            <a:r>
              <a:rPr lang="en-US" sz="2000" dirty="0">
                <a:latin typeface="Calibri (Body)"/>
              </a:rPr>
              <a:t>	auth(A) = auth(B) = auth(C) = auth(D) = 1</a:t>
            </a:r>
          </a:p>
          <a:p>
            <a:pPr marL="274320" lvl="1" indent="0" algn="just">
              <a:spcBef>
                <a:spcPts val="0"/>
              </a:spcBef>
              <a:spcAft>
                <a:spcPts val="600"/>
              </a:spcAft>
              <a:buNone/>
              <a:defRPr/>
            </a:pPr>
            <a:r>
              <a:rPr lang="en-US" sz="2000" dirty="0">
                <a:latin typeface="Calibri (Body)"/>
              </a:rPr>
              <a:t>	hub(A) = hub(B) = hub(C) = hub(D) = 1</a:t>
            </a:r>
          </a:p>
          <a:p>
            <a:pPr marL="274320" lvl="1" indent="0" algn="just">
              <a:spcBef>
                <a:spcPts val="0"/>
              </a:spcBef>
              <a:spcAft>
                <a:spcPts val="600"/>
              </a:spcAft>
              <a:buNone/>
              <a:defRPr/>
            </a:pPr>
            <a:r>
              <a:rPr lang="en-US" sz="2000" b="1" dirty="0">
                <a:latin typeface="Calibri (Body)"/>
              </a:rPr>
              <a:t>    After first iteration:</a:t>
            </a:r>
          </a:p>
          <a:p>
            <a:pPr marL="274320" lvl="1" indent="0" algn="just">
              <a:spcBef>
                <a:spcPts val="0"/>
              </a:spcBef>
              <a:spcAft>
                <a:spcPts val="600"/>
              </a:spcAft>
              <a:buNone/>
              <a:defRPr/>
            </a:pPr>
            <a:r>
              <a:rPr lang="en-US" sz="2000" b="1" dirty="0">
                <a:latin typeface="Calibri (Body)"/>
              </a:rPr>
              <a:t>	</a:t>
            </a:r>
            <a:r>
              <a:rPr lang="en-US" sz="2000" b="1" i="1" dirty="0">
                <a:latin typeface="Calibri (Body)"/>
              </a:rPr>
              <a:t>After applying update rules for authority and hub:</a:t>
            </a:r>
          </a:p>
          <a:p>
            <a:pPr marL="274320" lvl="1" indent="0" algn="just">
              <a:spcBef>
                <a:spcPts val="0"/>
              </a:spcBef>
              <a:spcAft>
                <a:spcPts val="600"/>
              </a:spcAft>
              <a:buNone/>
              <a:defRPr/>
            </a:pPr>
            <a:r>
              <a:rPr lang="en-US" sz="2000" b="1" i="1" dirty="0">
                <a:latin typeface="Calibri (Body)"/>
              </a:rPr>
              <a:t>	</a:t>
            </a:r>
            <a:r>
              <a:rPr lang="en-US" sz="2000" dirty="0">
                <a:latin typeface="Calibri (Body)"/>
              </a:rPr>
              <a:t>	auth(A) = 3, auth(B) = 1, auth(C) = 2, auth(D) = 0</a:t>
            </a:r>
          </a:p>
          <a:p>
            <a:pPr marL="274320" lvl="1" indent="0" algn="just">
              <a:spcBef>
                <a:spcPts val="0"/>
              </a:spcBef>
              <a:spcAft>
                <a:spcPts val="600"/>
              </a:spcAft>
              <a:buNone/>
              <a:defRPr/>
            </a:pPr>
            <a:r>
              <a:rPr lang="en-US" sz="2000" dirty="0">
                <a:latin typeface="Calibri (Body)"/>
              </a:rPr>
              <a:t>		hub(A) = 0, hub(B) = 2, hub(C) = 1, hub(D) = 3</a:t>
            </a:r>
          </a:p>
          <a:p>
            <a:pPr marL="274320" lvl="1" indent="0" algn="just">
              <a:spcBef>
                <a:spcPts val="0"/>
              </a:spcBef>
              <a:spcAft>
                <a:spcPts val="600"/>
              </a:spcAft>
              <a:buNone/>
              <a:defRPr/>
            </a:pPr>
            <a:r>
              <a:rPr lang="en-US" sz="2000" b="1" dirty="0">
                <a:latin typeface="Calibri (Body)"/>
              </a:rPr>
              <a:t>	</a:t>
            </a:r>
            <a:r>
              <a:rPr lang="en-US" sz="2000" b="1" i="1" dirty="0">
                <a:latin typeface="Calibri (Body)"/>
              </a:rPr>
              <a:t>After applying normalization:</a:t>
            </a:r>
          </a:p>
          <a:p>
            <a:pPr marL="274320" lvl="1" indent="0" algn="just">
              <a:spcBef>
                <a:spcPts val="0"/>
              </a:spcBef>
              <a:spcAft>
                <a:spcPts val="600"/>
              </a:spcAft>
              <a:buNone/>
              <a:defRPr/>
            </a:pPr>
            <a:r>
              <a:rPr lang="en-US" sz="2000" i="1" dirty="0">
                <a:latin typeface="Calibri (Body)"/>
              </a:rPr>
              <a:t>	</a:t>
            </a:r>
            <a:r>
              <a:rPr lang="en-US" sz="2000" dirty="0">
                <a:latin typeface="Calibri (Body)"/>
              </a:rPr>
              <a:t>	auth(A) = 3/6, auth(B) = 1/6, auth(C) = 2/6, auth(D) = 0</a:t>
            </a:r>
          </a:p>
          <a:p>
            <a:pPr marL="274320" lvl="1" indent="0" algn="just">
              <a:spcBef>
                <a:spcPts val="0"/>
              </a:spcBef>
              <a:spcAft>
                <a:spcPts val="600"/>
              </a:spcAft>
              <a:buNone/>
              <a:defRPr/>
            </a:pPr>
            <a:r>
              <a:rPr lang="en-US" sz="2000" dirty="0">
                <a:latin typeface="Calibri (Body)"/>
              </a:rPr>
              <a:t>		hub(A) = 0, hub(B) = 2/6, hub(C) = 1/6, hub(D) = 3/6</a:t>
            </a:r>
            <a:endParaRPr lang="en-US" sz="2400" dirty="0">
              <a:latin typeface="Calibri (Body)"/>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12</a:t>
            </a:fld>
            <a:endParaRPr lang="en-US"/>
          </a:p>
        </p:txBody>
      </p:sp>
      <p:grpSp>
        <p:nvGrpSpPr>
          <p:cNvPr id="5" name="Group 18">
            <a:extLst>
              <a:ext uri="{FF2B5EF4-FFF2-40B4-BE49-F238E27FC236}">
                <a16:creationId xmlns:a16="http://schemas.microsoft.com/office/drawing/2014/main" id="{71CAB85F-7AA6-4E9A-9936-F01B6D68DAE7}"/>
              </a:ext>
            </a:extLst>
          </p:cNvPr>
          <p:cNvGrpSpPr>
            <a:grpSpLocks/>
          </p:cNvGrpSpPr>
          <p:nvPr/>
        </p:nvGrpSpPr>
        <p:grpSpPr bwMode="auto">
          <a:xfrm>
            <a:off x="7863460" y="1533589"/>
            <a:ext cx="1807008" cy="1445138"/>
            <a:chOff x="4876800" y="3276600"/>
            <a:chExt cx="1811594" cy="1560871"/>
          </a:xfrm>
        </p:grpSpPr>
        <p:sp>
          <p:nvSpPr>
            <p:cNvPr id="6" name="Oval 2">
              <a:extLst>
                <a:ext uri="{FF2B5EF4-FFF2-40B4-BE49-F238E27FC236}">
                  <a16:creationId xmlns:a16="http://schemas.microsoft.com/office/drawing/2014/main" id="{A837449B-E37C-40F3-8567-08495EC7AB44}"/>
                </a:ext>
              </a:extLst>
            </p:cNvPr>
            <p:cNvSpPr>
              <a:spLocks noChangeArrowheads="1"/>
            </p:cNvSpPr>
            <p:nvPr/>
          </p:nvSpPr>
          <p:spPr bwMode="auto">
            <a:xfrm>
              <a:off x="4876800" y="3276600"/>
              <a:ext cx="457200" cy="4572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a:solidFill>
                    <a:schemeClr val="tx1"/>
                  </a:solidFill>
                  <a:latin typeface="Tahoma" panose="020B0604030504040204" pitchFamily="34" charset="0"/>
                </a:rPr>
                <a:t>A</a:t>
              </a:r>
            </a:p>
          </p:txBody>
        </p:sp>
        <p:sp>
          <p:nvSpPr>
            <p:cNvPr id="7" name="Oval 6">
              <a:extLst>
                <a:ext uri="{FF2B5EF4-FFF2-40B4-BE49-F238E27FC236}">
                  <a16:creationId xmlns:a16="http://schemas.microsoft.com/office/drawing/2014/main" id="{D03505A4-0EDD-415B-B340-29EBF7BAC2C3}"/>
                </a:ext>
              </a:extLst>
            </p:cNvPr>
            <p:cNvSpPr>
              <a:spLocks noChangeArrowheads="1"/>
            </p:cNvSpPr>
            <p:nvPr/>
          </p:nvSpPr>
          <p:spPr bwMode="auto">
            <a:xfrm>
              <a:off x="6231194" y="3276600"/>
              <a:ext cx="457200" cy="4572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a:solidFill>
                    <a:schemeClr val="tx1"/>
                  </a:solidFill>
                  <a:latin typeface="Tahoma" panose="020B0604030504040204" pitchFamily="34" charset="0"/>
                </a:rPr>
                <a:t>B</a:t>
              </a:r>
            </a:p>
          </p:txBody>
        </p:sp>
        <p:sp>
          <p:nvSpPr>
            <p:cNvPr id="8" name="Oval 7">
              <a:extLst>
                <a:ext uri="{FF2B5EF4-FFF2-40B4-BE49-F238E27FC236}">
                  <a16:creationId xmlns:a16="http://schemas.microsoft.com/office/drawing/2014/main" id="{B6524C72-4BF9-47E3-ACC7-042F95CFCCA0}"/>
                </a:ext>
              </a:extLst>
            </p:cNvPr>
            <p:cNvSpPr>
              <a:spLocks noChangeArrowheads="1"/>
            </p:cNvSpPr>
            <p:nvPr/>
          </p:nvSpPr>
          <p:spPr bwMode="auto">
            <a:xfrm>
              <a:off x="4876800" y="4376584"/>
              <a:ext cx="457200" cy="4572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a:solidFill>
                    <a:schemeClr val="tx1"/>
                  </a:solidFill>
                  <a:latin typeface="Tahoma" panose="020B0604030504040204" pitchFamily="34" charset="0"/>
                </a:rPr>
                <a:t>D</a:t>
              </a:r>
            </a:p>
          </p:txBody>
        </p:sp>
        <p:sp>
          <p:nvSpPr>
            <p:cNvPr id="9" name="Oval 8">
              <a:extLst>
                <a:ext uri="{FF2B5EF4-FFF2-40B4-BE49-F238E27FC236}">
                  <a16:creationId xmlns:a16="http://schemas.microsoft.com/office/drawing/2014/main" id="{D512368E-94BD-461F-82BD-FFD280B54194}"/>
                </a:ext>
              </a:extLst>
            </p:cNvPr>
            <p:cNvSpPr>
              <a:spLocks noChangeArrowheads="1"/>
            </p:cNvSpPr>
            <p:nvPr/>
          </p:nvSpPr>
          <p:spPr bwMode="auto">
            <a:xfrm>
              <a:off x="6231194" y="4380271"/>
              <a:ext cx="457200" cy="4572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a:solidFill>
                    <a:schemeClr val="tx1"/>
                  </a:solidFill>
                  <a:latin typeface="Tahoma" panose="020B0604030504040204" pitchFamily="34" charset="0"/>
                </a:rPr>
                <a:t>C</a:t>
              </a:r>
            </a:p>
          </p:txBody>
        </p:sp>
        <p:cxnSp>
          <p:nvCxnSpPr>
            <p:cNvPr id="10" name="Straight Arrow Connector 4">
              <a:extLst>
                <a:ext uri="{FF2B5EF4-FFF2-40B4-BE49-F238E27FC236}">
                  <a16:creationId xmlns:a16="http://schemas.microsoft.com/office/drawing/2014/main" id="{CEDB0B2C-F073-4C3D-BA63-9A70DA88371B}"/>
                </a:ext>
              </a:extLst>
            </p:cNvPr>
            <p:cNvCxnSpPr>
              <a:cxnSpLocks noChangeShapeType="1"/>
              <a:stCxn id="7" idx="4"/>
            </p:cNvCxnSpPr>
            <p:nvPr/>
          </p:nvCxnSpPr>
          <p:spPr bwMode="auto">
            <a:xfrm>
              <a:off x="6459794" y="3733800"/>
              <a:ext cx="0" cy="642784"/>
            </a:xfrm>
            <a:prstGeom prst="straightConnector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1" name="Straight Arrow Connector 9">
              <a:extLst>
                <a:ext uri="{FF2B5EF4-FFF2-40B4-BE49-F238E27FC236}">
                  <a16:creationId xmlns:a16="http://schemas.microsoft.com/office/drawing/2014/main" id="{8382BACA-A0BD-482C-B2F1-E8077C029932}"/>
                </a:ext>
              </a:extLst>
            </p:cNvPr>
            <p:cNvCxnSpPr>
              <a:cxnSpLocks noChangeShapeType="1"/>
              <a:stCxn id="7" idx="2"/>
            </p:cNvCxnSpPr>
            <p:nvPr/>
          </p:nvCxnSpPr>
          <p:spPr bwMode="auto">
            <a:xfrm flipH="1">
              <a:off x="5334000" y="3505200"/>
              <a:ext cx="897194" cy="0"/>
            </a:xfrm>
            <a:prstGeom prst="straightConnector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4A518E91-FFF0-4230-BA6B-55CF5D1CDCC7}"/>
                </a:ext>
              </a:extLst>
            </p:cNvPr>
            <p:cNvCxnSpPr>
              <a:cxnSpLocks noChangeShapeType="1"/>
              <a:stCxn id="9" idx="1"/>
              <a:endCxn id="6" idx="5"/>
            </p:cNvCxnSpPr>
            <p:nvPr/>
          </p:nvCxnSpPr>
          <p:spPr bwMode="auto">
            <a:xfrm flipH="1" flipV="1">
              <a:off x="5267045" y="3666845"/>
              <a:ext cx="1031104" cy="780381"/>
            </a:xfrm>
            <a:prstGeom prst="straightConnector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3" name="Straight Arrow Connector 13">
              <a:extLst>
                <a:ext uri="{FF2B5EF4-FFF2-40B4-BE49-F238E27FC236}">
                  <a16:creationId xmlns:a16="http://schemas.microsoft.com/office/drawing/2014/main" id="{1D5C582C-6222-402C-9F97-14F9DA89FEB7}"/>
                </a:ext>
              </a:extLst>
            </p:cNvPr>
            <p:cNvCxnSpPr>
              <a:cxnSpLocks noChangeShapeType="1"/>
              <a:stCxn id="8" idx="0"/>
            </p:cNvCxnSpPr>
            <p:nvPr/>
          </p:nvCxnSpPr>
          <p:spPr bwMode="auto">
            <a:xfrm flipV="1">
              <a:off x="5105400" y="3733800"/>
              <a:ext cx="0" cy="642784"/>
            </a:xfrm>
            <a:prstGeom prst="straightConnector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4" name="Straight Arrow Connector 15">
              <a:extLst>
                <a:ext uri="{FF2B5EF4-FFF2-40B4-BE49-F238E27FC236}">
                  <a16:creationId xmlns:a16="http://schemas.microsoft.com/office/drawing/2014/main" id="{D95E9795-D7C2-4398-8E77-FF27FE88580E}"/>
                </a:ext>
              </a:extLst>
            </p:cNvPr>
            <p:cNvCxnSpPr>
              <a:cxnSpLocks noChangeShapeType="1"/>
              <a:stCxn id="8" idx="6"/>
            </p:cNvCxnSpPr>
            <p:nvPr/>
          </p:nvCxnSpPr>
          <p:spPr bwMode="auto">
            <a:xfrm>
              <a:off x="5334000" y="4605184"/>
              <a:ext cx="897194" cy="0"/>
            </a:xfrm>
            <a:prstGeom prst="straightConnector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5" name="Straight Arrow Connector 17">
              <a:extLst>
                <a:ext uri="{FF2B5EF4-FFF2-40B4-BE49-F238E27FC236}">
                  <a16:creationId xmlns:a16="http://schemas.microsoft.com/office/drawing/2014/main" id="{CFF5FB02-F79E-45E1-B0A5-22456FEE9A4E}"/>
                </a:ext>
              </a:extLst>
            </p:cNvPr>
            <p:cNvCxnSpPr>
              <a:cxnSpLocks noChangeShapeType="1"/>
              <a:stCxn id="8" idx="7"/>
              <a:endCxn id="7" idx="3"/>
            </p:cNvCxnSpPr>
            <p:nvPr/>
          </p:nvCxnSpPr>
          <p:spPr bwMode="auto">
            <a:xfrm flipV="1">
              <a:off x="5267045" y="3666845"/>
              <a:ext cx="1031104" cy="776694"/>
            </a:xfrm>
            <a:prstGeom prst="straightConnector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9622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HITS Algorithm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058400" cy="5315161"/>
          </a:xfrm>
        </p:spPr>
        <p:txBody>
          <a:bodyPr>
            <a:noAutofit/>
          </a:bodyPr>
          <a:lstStyle/>
          <a:p>
            <a:pPr marL="274320" lvl="1" indent="0" algn="just">
              <a:spcBef>
                <a:spcPts val="0"/>
              </a:spcBef>
              <a:spcAft>
                <a:spcPts val="600"/>
              </a:spcAft>
              <a:buNone/>
              <a:defRPr/>
            </a:pPr>
            <a:r>
              <a:rPr lang="en-US" sz="2000" b="1" dirty="0">
                <a:latin typeface="Calibri (Body)"/>
              </a:rPr>
              <a:t>    After second iteration:</a:t>
            </a:r>
          </a:p>
          <a:p>
            <a:pPr marL="274320" lvl="1" indent="0" algn="just">
              <a:spcBef>
                <a:spcPts val="0"/>
              </a:spcBef>
              <a:spcAft>
                <a:spcPts val="600"/>
              </a:spcAft>
              <a:buNone/>
              <a:defRPr/>
            </a:pPr>
            <a:r>
              <a:rPr lang="en-US" sz="2000" b="1" dirty="0">
                <a:latin typeface="Calibri (Body)"/>
              </a:rPr>
              <a:t>	</a:t>
            </a:r>
            <a:r>
              <a:rPr lang="en-US" sz="2000" b="1" i="1" dirty="0">
                <a:latin typeface="Calibri (Body)"/>
              </a:rPr>
              <a:t>After applying update rules for authority and hub:</a:t>
            </a:r>
          </a:p>
          <a:p>
            <a:pPr marL="274320" lvl="1" indent="0" algn="just">
              <a:spcBef>
                <a:spcPts val="0"/>
              </a:spcBef>
              <a:spcAft>
                <a:spcPts val="600"/>
              </a:spcAft>
              <a:buNone/>
              <a:defRPr/>
            </a:pPr>
            <a:r>
              <a:rPr lang="en-US" sz="2000" b="1" i="1" dirty="0">
                <a:latin typeface="Calibri (Body)"/>
              </a:rPr>
              <a:t>	</a:t>
            </a:r>
            <a:r>
              <a:rPr lang="en-US" sz="2000" dirty="0">
                <a:latin typeface="Calibri (Body)"/>
              </a:rPr>
              <a:t>	auth(A) = 1, auth(B) = 3/6, auth(C) = 5/6, auth(D) = 0</a:t>
            </a:r>
          </a:p>
          <a:p>
            <a:pPr marL="274320" lvl="1" indent="0" algn="just">
              <a:spcBef>
                <a:spcPts val="0"/>
              </a:spcBef>
              <a:spcAft>
                <a:spcPts val="600"/>
              </a:spcAft>
              <a:buNone/>
              <a:defRPr/>
            </a:pPr>
            <a:r>
              <a:rPr lang="en-US" sz="2000" dirty="0">
                <a:latin typeface="Calibri (Body)"/>
              </a:rPr>
              <a:t>		hub(A) = 0, hub(B) = 5/6, hub(C) = 3/6, hub(D) = 1</a:t>
            </a:r>
          </a:p>
          <a:p>
            <a:pPr marL="274320" lvl="1" indent="0" algn="just">
              <a:spcBef>
                <a:spcPts val="0"/>
              </a:spcBef>
              <a:spcAft>
                <a:spcPts val="600"/>
              </a:spcAft>
              <a:buNone/>
              <a:defRPr/>
            </a:pPr>
            <a:r>
              <a:rPr lang="en-US" sz="2000" b="1" dirty="0">
                <a:latin typeface="Calibri (Body)"/>
              </a:rPr>
              <a:t>	</a:t>
            </a:r>
            <a:r>
              <a:rPr lang="en-US" sz="2000" b="1" i="1" dirty="0">
                <a:latin typeface="Calibri (Body)"/>
              </a:rPr>
              <a:t>After applying normalization:</a:t>
            </a:r>
          </a:p>
          <a:p>
            <a:pPr marL="274320" lvl="1" indent="0" algn="just">
              <a:spcBef>
                <a:spcPts val="0"/>
              </a:spcBef>
              <a:spcAft>
                <a:spcPts val="600"/>
              </a:spcAft>
              <a:buNone/>
              <a:defRPr/>
            </a:pPr>
            <a:r>
              <a:rPr lang="en-US" sz="2000" i="1" dirty="0">
                <a:latin typeface="Calibri (Body)"/>
              </a:rPr>
              <a:t>	</a:t>
            </a:r>
            <a:r>
              <a:rPr lang="en-US" sz="2000" dirty="0">
                <a:latin typeface="Calibri (Body)"/>
              </a:rPr>
              <a:t>	auth(A) = 6/14, auth(B) = 3/14, auth(C) = 5/14, auth(D) = 0</a:t>
            </a:r>
          </a:p>
          <a:p>
            <a:pPr marL="274320" lvl="1" indent="0" algn="just">
              <a:spcBef>
                <a:spcPts val="0"/>
              </a:spcBef>
              <a:spcAft>
                <a:spcPts val="600"/>
              </a:spcAft>
              <a:buNone/>
              <a:defRPr/>
            </a:pPr>
            <a:r>
              <a:rPr lang="en-US" sz="2000" dirty="0">
                <a:latin typeface="Calibri (Body)"/>
              </a:rPr>
              <a:t>		hub(A) = 0, hub(B) = 2/14, hub(C) = 1/14, hub(D) = 3/14</a:t>
            </a:r>
          </a:p>
          <a:p>
            <a:pPr marL="274320" lvl="1" indent="0" algn="just">
              <a:spcBef>
                <a:spcPts val="0"/>
              </a:spcBef>
              <a:spcAft>
                <a:spcPts val="600"/>
              </a:spcAft>
              <a:buNone/>
              <a:defRPr/>
            </a:pPr>
            <a:r>
              <a:rPr lang="en-US" sz="2000" dirty="0">
                <a:latin typeface="Calibri (Body)"/>
              </a:rPr>
              <a:t>After certain iterations, authority and hub scores for </a:t>
            </a:r>
            <a:r>
              <a:rPr lang="en-US" sz="2000">
                <a:latin typeface="Calibri (Body)"/>
              </a:rPr>
              <a:t>each node </a:t>
            </a:r>
            <a:r>
              <a:rPr lang="en-US" sz="2000" dirty="0">
                <a:latin typeface="Calibri (Body)"/>
              </a:rPr>
              <a:t>will converge to a unique value. And the node with highest authority will have highest priority.</a:t>
            </a:r>
            <a:endParaRPr lang="en-US" sz="2400" dirty="0">
              <a:latin typeface="Calibri (Body)"/>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13</a:t>
            </a:fld>
            <a:endParaRPr lang="en-US"/>
          </a:p>
        </p:txBody>
      </p:sp>
    </p:spTree>
    <p:extLst>
      <p:ext uri="{BB962C8B-B14F-4D97-AF65-F5344CB8AC3E}">
        <p14:creationId xmlns:p14="http://schemas.microsoft.com/office/powerpoint/2010/main" val="177556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HITS Algorithm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058400" cy="5315161"/>
          </a:xfrm>
        </p:spPr>
        <p:txBody>
          <a:bodyPr>
            <a:noAutofit/>
          </a:bodyPr>
          <a:lstStyle/>
          <a:p>
            <a:pPr lvl="1" algn="just">
              <a:spcBef>
                <a:spcPts val="0"/>
              </a:spcBef>
              <a:spcAft>
                <a:spcPts val="600"/>
              </a:spcAft>
              <a:buFont typeface="Wingdings" panose="05000000000000000000" pitchFamily="2" charset="2"/>
              <a:buChar char="v"/>
              <a:defRPr/>
            </a:pPr>
            <a:r>
              <a:rPr lang="en-US" sz="2400" dirty="0">
                <a:latin typeface="Calibri (Body)"/>
              </a:rPr>
              <a:t>We can also use matrices to find authority and hub scores. Let M be the adjacency matrix of the graph. Let h</a:t>
            </a:r>
            <a:r>
              <a:rPr lang="en-US" sz="2400" baseline="-25000" dirty="0">
                <a:latin typeface="Calibri (Body)"/>
              </a:rPr>
              <a:t>i</a:t>
            </a:r>
            <a:r>
              <a:rPr lang="en-US" sz="2400" dirty="0">
                <a:latin typeface="Calibri (Body)"/>
              </a:rPr>
              <a:t> be vector of hub scores after </a:t>
            </a:r>
            <a:r>
              <a:rPr lang="en-US" sz="2400" dirty="0" err="1">
                <a:latin typeface="Calibri (Body)"/>
              </a:rPr>
              <a:t>i</a:t>
            </a:r>
            <a:r>
              <a:rPr lang="en-US" sz="2400" dirty="0">
                <a:latin typeface="Calibri (Body)"/>
              </a:rPr>
              <a:t> iterations and a</a:t>
            </a:r>
            <a:r>
              <a:rPr lang="en-US" sz="2400" baseline="-25000" dirty="0">
                <a:latin typeface="Calibri (Body)"/>
              </a:rPr>
              <a:t>i</a:t>
            </a:r>
            <a:r>
              <a:rPr lang="en-US" sz="2400" dirty="0">
                <a:latin typeface="Calibri (Body)"/>
              </a:rPr>
              <a:t> be vector of authority score after </a:t>
            </a:r>
            <a:r>
              <a:rPr lang="en-US" sz="2400" dirty="0" err="1">
                <a:latin typeface="Calibri (Body)"/>
              </a:rPr>
              <a:t>i</a:t>
            </a:r>
            <a:r>
              <a:rPr lang="en-US" sz="2400" dirty="0">
                <a:latin typeface="Calibri (Body)"/>
              </a:rPr>
              <a:t> iterations. Then, we can calculate authority and hub score after iteration </a:t>
            </a:r>
            <a:r>
              <a:rPr lang="en-US" sz="2400" dirty="0" err="1">
                <a:latin typeface="Calibri (Body)"/>
              </a:rPr>
              <a:t>i</a:t>
            </a:r>
            <a:r>
              <a:rPr lang="en-US" sz="2400" dirty="0">
                <a:latin typeface="Calibri (Body)"/>
              </a:rPr>
              <a:t> using</a:t>
            </a:r>
          </a:p>
          <a:p>
            <a:pPr marL="274320" lvl="1" indent="0" algn="just">
              <a:spcBef>
                <a:spcPts val="0"/>
              </a:spcBef>
              <a:spcAft>
                <a:spcPts val="600"/>
              </a:spcAft>
              <a:buNone/>
              <a:defRPr/>
            </a:pPr>
            <a:r>
              <a:rPr lang="en-US" sz="2400" dirty="0">
                <a:latin typeface="Calibri (Body)"/>
              </a:rPr>
              <a:t>	a</a:t>
            </a:r>
            <a:r>
              <a:rPr lang="en-US" sz="2400" baseline="-25000" dirty="0">
                <a:latin typeface="Calibri (Body)"/>
              </a:rPr>
              <a:t>i</a:t>
            </a:r>
            <a:r>
              <a:rPr lang="en-US" sz="2400" dirty="0">
                <a:latin typeface="Calibri (Body)"/>
              </a:rPr>
              <a:t> = M</a:t>
            </a:r>
            <a:r>
              <a:rPr lang="en-US" sz="2400" baseline="30000" dirty="0">
                <a:latin typeface="Calibri (Body)"/>
              </a:rPr>
              <a:t>T</a:t>
            </a:r>
            <a:r>
              <a:rPr lang="en-US" sz="2400" dirty="0">
                <a:latin typeface="Calibri (Body)"/>
              </a:rPr>
              <a:t>h</a:t>
            </a:r>
            <a:r>
              <a:rPr lang="en-US" sz="2400" baseline="-25000" dirty="0">
                <a:latin typeface="Calibri (Body)"/>
              </a:rPr>
              <a:t>i-1</a:t>
            </a:r>
          </a:p>
          <a:p>
            <a:pPr marL="274320" lvl="1" indent="0" algn="just">
              <a:spcBef>
                <a:spcPts val="0"/>
              </a:spcBef>
              <a:spcAft>
                <a:spcPts val="600"/>
              </a:spcAft>
              <a:buNone/>
              <a:defRPr/>
            </a:pPr>
            <a:r>
              <a:rPr lang="en-US" sz="2400" dirty="0">
                <a:latin typeface="Calibri (Body)"/>
              </a:rPr>
              <a:t>	h</a:t>
            </a:r>
            <a:r>
              <a:rPr lang="en-US" sz="2400" baseline="-25000" dirty="0">
                <a:latin typeface="Calibri (Body)"/>
              </a:rPr>
              <a:t>i</a:t>
            </a:r>
            <a:r>
              <a:rPr lang="en-US" sz="2400" dirty="0">
                <a:latin typeface="Calibri (Body)"/>
              </a:rPr>
              <a:t> = Ma</a:t>
            </a:r>
            <a:r>
              <a:rPr lang="en-US" sz="2400" baseline="-25000" dirty="0">
                <a:latin typeface="Calibri (Body)"/>
              </a:rPr>
              <a:t>i-1</a:t>
            </a:r>
          </a:p>
          <a:p>
            <a:pPr marL="512763" indent="0">
              <a:buNone/>
            </a:pPr>
            <a:r>
              <a:rPr lang="en-US" sz="2400" dirty="0">
                <a:latin typeface="Calibri (Body)"/>
              </a:rPr>
              <a:t>As the values may increase beyond bounds, normalization is done such that maximum value is 1.</a:t>
            </a:r>
          </a:p>
          <a:p>
            <a:pPr marL="0" indent="0" algn="just">
              <a:spcBef>
                <a:spcPts val="0"/>
              </a:spcBef>
              <a:spcAft>
                <a:spcPts val="600"/>
              </a:spcAft>
              <a:buNone/>
              <a:defRPr/>
            </a:pPr>
            <a:r>
              <a:rPr lang="en-US" sz="2600" b="1" u="sng" dirty="0">
                <a:latin typeface="Calibri (Body)"/>
              </a:rPr>
              <a:t>Exercise</a:t>
            </a:r>
            <a:r>
              <a:rPr lang="en-US" sz="2600" b="1" dirty="0">
                <a:latin typeface="Calibri (Body)"/>
              </a:rPr>
              <a:t>:</a:t>
            </a:r>
            <a:r>
              <a:rPr lang="en-US" sz="2600" dirty="0">
                <a:latin typeface="Calibri (Body)"/>
              </a:rPr>
              <a:t> Use both PageRank and HITS algorithm in the graph below up to iteration 2.</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14</a:t>
            </a:fld>
            <a:endParaRPr lang="en-US"/>
          </a:p>
        </p:txBody>
      </p:sp>
      <p:grpSp>
        <p:nvGrpSpPr>
          <p:cNvPr id="39" name="Group 38">
            <a:extLst>
              <a:ext uri="{FF2B5EF4-FFF2-40B4-BE49-F238E27FC236}">
                <a16:creationId xmlns:a16="http://schemas.microsoft.com/office/drawing/2014/main" id="{FB8CAEDB-00FB-4917-9A1B-B5E95F6AC0F2}"/>
              </a:ext>
            </a:extLst>
          </p:cNvPr>
          <p:cNvGrpSpPr/>
          <p:nvPr/>
        </p:nvGrpSpPr>
        <p:grpSpPr>
          <a:xfrm>
            <a:off x="5106405" y="4498457"/>
            <a:ext cx="3088410" cy="1794905"/>
            <a:chOff x="5147970" y="4456892"/>
            <a:chExt cx="3088410" cy="1794905"/>
          </a:xfrm>
        </p:grpSpPr>
        <p:sp>
          <p:nvSpPr>
            <p:cNvPr id="6" name="Oval 2">
              <a:extLst>
                <a:ext uri="{FF2B5EF4-FFF2-40B4-BE49-F238E27FC236}">
                  <a16:creationId xmlns:a16="http://schemas.microsoft.com/office/drawing/2014/main" id="{BC1F4782-4E7A-4783-A52F-6C72CDD09FA5}"/>
                </a:ext>
              </a:extLst>
            </p:cNvPr>
            <p:cNvSpPr>
              <a:spLocks noChangeArrowheads="1"/>
            </p:cNvSpPr>
            <p:nvPr/>
          </p:nvSpPr>
          <p:spPr bwMode="auto">
            <a:xfrm>
              <a:off x="5147970" y="4456892"/>
              <a:ext cx="456043" cy="4233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a:solidFill>
                    <a:schemeClr val="tx1"/>
                  </a:solidFill>
                  <a:latin typeface="Tahoma" panose="020B0604030504040204" pitchFamily="34" charset="0"/>
                </a:rPr>
                <a:t>A</a:t>
              </a:r>
            </a:p>
          </p:txBody>
        </p:sp>
        <p:sp>
          <p:nvSpPr>
            <p:cNvPr id="7" name="Oval 6">
              <a:extLst>
                <a:ext uri="{FF2B5EF4-FFF2-40B4-BE49-F238E27FC236}">
                  <a16:creationId xmlns:a16="http://schemas.microsoft.com/office/drawing/2014/main" id="{9DF770EC-DAE9-41E5-A3A3-25411C4A0263}"/>
                </a:ext>
              </a:extLst>
            </p:cNvPr>
            <p:cNvSpPr>
              <a:spLocks noChangeArrowheads="1"/>
            </p:cNvSpPr>
            <p:nvPr/>
          </p:nvSpPr>
          <p:spPr bwMode="auto">
            <a:xfrm>
              <a:off x="6498935" y="4456892"/>
              <a:ext cx="456043" cy="4233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a:solidFill>
                    <a:schemeClr val="tx1"/>
                  </a:solidFill>
                  <a:latin typeface="Tahoma" panose="020B0604030504040204" pitchFamily="34" charset="0"/>
                </a:rPr>
                <a:t>B</a:t>
              </a:r>
            </a:p>
          </p:txBody>
        </p:sp>
        <p:sp>
          <p:nvSpPr>
            <p:cNvPr id="8" name="Oval 7">
              <a:extLst>
                <a:ext uri="{FF2B5EF4-FFF2-40B4-BE49-F238E27FC236}">
                  <a16:creationId xmlns:a16="http://schemas.microsoft.com/office/drawing/2014/main" id="{EE073BDB-2889-4E8A-BB6D-26F3E901C8D6}"/>
                </a:ext>
              </a:extLst>
            </p:cNvPr>
            <p:cNvSpPr>
              <a:spLocks noChangeArrowheads="1"/>
            </p:cNvSpPr>
            <p:nvPr/>
          </p:nvSpPr>
          <p:spPr bwMode="auto">
            <a:xfrm>
              <a:off x="5147970" y="5477077"/>
              <a:ext cx="456043" cy="4233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dirty="0">
                  <a:solidFill>
                    <a:schemeClr val="tx1"/>
                  </a:solidFill>
                  <a:latin typeface="Tahoma" panose="020B0604030504040204" pitchFamily="34" charset="0"/>
                </a:rPr>
                <a:t>F</a:t>
              </a:r>
            </a:p>
          </p:txBody>
        </p:sp>
        <p:sp>
          <p:nvSpPr>
            <p:cNvPr id="9" name="Oval 8">
              <a:extLst>
                <a:ext uri="{FF2B5EF4-FFF2-40B4-BE49-F238E27FC236}">
                  <a16:creationId xmlns:a16="http://schemas.microsoft.com/office/drawing/2014/main" id="{A151D5E5-AEBF-4E24-AECF-78A94D8170DA}"/>
                </a:ext>
              </a:extLst>
            </p:cNvPr>
            <p:cNvSpPr>
              <a:spLocks noChangeArrowheads="1"/>
            </p:cNvSpPr>
            <p:nvPr/>
          </p:nvSpPr>
          <p:spPr bwMode="auto">
            <a:xfrm>
              <a:off x="6498935" y="5229343"/>
              <a:ext cx="456043" cy="4233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dirty="0">
                  <a:solidFill>
                    <a:schemeClr val="tx1"/>
                  </a:solidFill>
                  <a:latin typeface="Tahoma" panose="020B0604030504040204" pitchFamily="34" charset="0"/>
                </a:rPr>
                <a:t>E</a:t>
              </a:r>
            </a:p>
          </p:txBody>
        </p:sp>
        <p:sp>
          <p:nvSpPr>
            <p:cNvPr id="17" name="Oval 2">
              <a:extLst>
                <a:ext uri="{FF2B5EF4-FFF2-40B4-BE49-F238E27FC236}">
                  <a16:creationId xmlns:a16="http://schemas.microsoft.com/office/drawing/2014/main" id="{C62B2EF4-6BC3-4D25-B5F9-54E6CC9C47B1}"/>
                </a:ext>
              </a:extLst>
            </p:cNvPr>
            <p:cNvSpPr>
              <a:spLocks noChangeArrowheads="1"/>
            </p:cNvSpPr>
            <p:nvPr/>
          </p:nvSpPr>
          <p:spPr bwMode="auto">
            <a:xfrm>
              <a:off x="7752625" y="4512307"/>
              <a:ext cx="456043" cy="4233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dirty="0">
                  <a:solidFill>
                    <a:schemeClr val="tx1"/>
                  </a:solidFill>
                  <a:latin typeface="Tahoma" panose="020B0604030504040204" pitchFamily="34" charset="0"/>
                </a:rPr>
                <a:t>C</a:t>
              </a:r>
            </a:p>
          </p:txBody>
        </p:sp>
        <p:sp>
          <p:nvSpPr>
            <p:cNvPr id="18" name="Oval 2">
              <a:extLst>
                <a:ext uri="{FF2B5EF4-FFF2-40B4-BE49-F238E27FC236}">
                  <a16:creationId xmlns:a16="http://schemas.microsoft.com/office/drawing/2014/main" id="{05E903F0-1DD8-4AF3-BE57-B5D4B0BF61B7}"/>
                </a:ext>
              </a:extLst>
            </p:cNvPr>
            <p:cNvSpPr>
              <a:spLocks noChangeArrowheads="1"/>
            </p:cNvSpPr>
            <p:nvPr/>
          </p:nvSpPr>
          <p:spPr bwMode="auto">
            <a:xfrm>
              <a:off x="7780337" y="5828497"/>
              <a:ext cx="456043" cy="4233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dirty="0">
                  <a:solidFill>
                    <a:schemeClr val="tx1"/>
                  </a:solidFill>
                  <a:latin typeface="Tahoma" panose="020B0604030504040204" pitchFamily="34" charset="0"/>
                </a:rPr>
                <a:t>D</a:t>
              </a:r>
            </a:p>
          </p:txBody>
        </p:sp>
        <p:cxnSp>
          <p:nvCxnSpPr>
            <p:cNvPr id="20" name="Straight Arrow Connector 19">
              <a:extLst>
                <a:ext uri="{FF2B5EF4-FFF2-40B4-BE49-F238E27FC236}">
                  <a16:creationId xmlns:a16="http://schemas.microsoft.com/office/drawing/2014/main" id="{442F2BB0-BE34-4F28-9A5B-91EE717A2698}"/>
                </a:ext>
              </a:extLst>
            </p:cNvPr>
            <p:cNvCxnSpPr>
              <a:stCxn id="6" idx="5"/>
              <a:endCxn id="9" idx="1"/>
            </p:cNvCxnSpPr>
            <p:nvPr/>
          </p:nvCxnSpPr>
          <p:spPr>
            <a:xfrm>
              <a:off x="5537227" y="4818201"/>
              <a:ext cx="1028494" cy="473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3812997-C273-45DD-8108-2671EF2161AC}"/>
                </a:ext>
              </a:extLst>
            </p:cNvPr>
            <p:cNvCxnSpPr>
              <a:stCxn id="8" idx="7"/>
              <a:endCxn id="7" idx="3"/>
            </p:cNvCxnSpPr>
            <p:nvPr/>
          </p:nvCxnSpPr>
          <p:spPr>
            <a:xfrm flipV="1">
              <a:off x="5537227" y="4818201"/>
              <a:ext cx="1028494" cy="720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77C95B4-E54E-43E9-AB34-B70144728120}"/>
                </a:ext>
              </a:extLst>
            </p:cNvPr>
            <p:cNvCxnSpPr>
              <a:stCxn id="6" idx="6"/>
              <a:endCxn id="7" idx="2"/>
            </p:cNvCxnSpPr>
            <p:nvPr/>
          </p:nvCxnSpPr>
          <p:spPr>
            <a:xfrm>
              <a:off x="5604013" y="4668542"/>
              <a:ext cx="89492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D879560-8477-44D8-AF48-039BB814FDE2}"/>
                </a:ext>
              </a:extLst>
            </p:cNvPr>
            <p:cNvCxnSpPr>
              <a:stCxn id="7" idx="4"/>
              <a:endCxn id="9" idx="0"/>
            </p:cNvCxnSpPr>
            <p:nvPr/>
          </p:nvCxnSpPr>
          <p:spPr>
            <a:xfrm>
              <a:off x="6726957" y="4880192"/>
              <a:ext cx="0" cy="3491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D452044-6E8C-49A6-B5C1-0E33B6FFA493}"/>
                </a:ext>
              </a:extLst>
            </p:cNvPr>
            <p:cNvCxnSpPr>
              <a:endCxn id="17" idx="2"/>
            </p:cNvCxnSpPr>
            <p:nvPr/>
          </p:nvCxnSpPr>
          <p:spPr>
            <a:xfrm>
              <a:off x="6954978" y="4668542"/>
              <a:ext cx="797647" cy="554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370EA53F-A83D-4F5B-9DF3-F4CB986972FF}"/>
                </a:ext>
              </a:extLst>
            </p:cNvPr>
            <p:cNvCxnSpPr>
              <a:stCxn id="9" idx="7"/>
              <a:endCxn id="17" idx="3"/>
            </p:cNvCxnSpPr>
            <p:nvPr/>
          </p:nvCxnSpPr>
          <p:spPr>
            <a:xfrm flipV="1">
              <a:off x="6888192" y="4873616"/>
              <a:ext cx="931219" cy="417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A5D440D-8C42-4FC7-922E-6C007D4AFF5B}"/>
                </a:ext>
              </a:extLst>
            </p:cNvPr>
            <p:cNvCxnSpPr>
              <a:stCxn id="9" idx="5"/>
              <a:endCxn id="18" idx="1"/>
            </p:cNvCxnSpPr>
            <p:nvPr/>
          </p:nvCxnSpPr>
          <p:spPr>
            <a:xfrm>
              <a:off x="6888192" y="5590652"/>
              <a:ext cx="958931" cy="2998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6CCA5A7-7486-47CA-9C64-DD37AF08EA57}"/>
                </a:ext>
              </a:extLst>
            </p:cNvPr>
            <p:cNvCxnSpPr>
              <a:stCxn id="18" idx="0"/>
              <a:endCxn id="17" idx="4"/>
            </p:cNvCxnSpPr>
            <p:nvPr/>
          </p:nvCxnSpPr>
          <p:spPr>
            <a:xfrm flipH="1" flipV="1">
              <a:off x="7980647" y="4935607"/>
              <a:ext cx="27712" cy="892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46C2A9D-BA44-4143-A3B5-ABFE07596D43}"/>
                </a:ext>
              </a:extLst>
            </p:cNvPr>
            <p:cNvCxnSpPr>
              <a:stCxn id="8" idx="6"/>
              <a:endCxn id="9" idx="2"/>
            </p:cNvCxnSpPr>
            <p:nvPr/>
          </p:nvCxnSpPr>
          <p:spPr>
            <a:xfrm flipV="1">
              <a:off x="5604013" y="5440993"/>
              <a:ext cx="894922" cy="2477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0285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Introduction</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058400" cy="5315161"/>
          </a:xfrm>
        </p:spPr>
        <p:txBody>
          <a:bodyPr>
            <a:noAutofit/>
          </a:bodyPr>
          <a:lstStyle/>
          <a:p>
            <a:pPr algn="just">
              <a:spcBef>
                <a:spcPts val="0"/>
              </a:spcBef>
              <a:spcAft>
                <a:spcPts val="600"/>
              </a:spcAft>
              <a:defRPr/>
            </a:pPr>
            <a:r>
              <a:rPr lang="en-US" sz="2800" dirty="0">
                <a:latin typeface="Calibri (Body)"/>
                <a:cs typeface="Calibri" panose="020F0502020204030204" pitchFamily="34" charset="0"/>
              </a:rPr>
              <a:t>Let’s say that you have a list of documents and you’re interested in reading about those that are related to the phrase “World heritage sites”.</a:t>
            </a:r>
          </a:p>
          <a:p>
            <a:pPr algn="just">
              <a:spcBef>
                <a:spcPts val="0"/>
              </a:spcBef>
              <a:spcAft>
                <a:spcPts val="600"/>
              </a:spcAft>
              <a:defRPr/>
            </a:pPr>
            <a:r>
              <a:rPr lang="en-US" sz="2800" dirty="0">
                <a:latin typeface="Calibri (Body)"/>
                <a:cs typeface="Calibri" panose="020F0502020204030204" pitchFamily="34" charset="0"/>
              </a:rPr>
              <a:t>A bruit force and naïve solution would be to read each document and keep only those in which you can find the term “World heritage sites.” </a:t>
            </a:r>
          </a:p>
          <a:p>
            <a:pPr algn="just">
              <a:spcBef>
                <a:spcPts val="0"/>
              </a:spcBef>
              <a:spcAft>
                <a:spcPts val="600"/>
              </a:spcAft>
              <a:defRPr/>
            </a:pPr>
            <a:r>
              <a:rPr lang="en-US" sz="2800" dirty="0">
                <a:latin typeface="Calibri (Body)"/>
                <a:cs typeface="Calibri" panose="020F0502020204030204" pitchFamily="34" charset="0"/>
              </a:rPr>
              <a:t>You could even count how many times you found each of the words in your search term within each of the documents and sort them according to that count in descending order. </a:t>
            </a:r>
          </a:p>
          <a:p>
            <a:pPr algn="just">
              <a:spcBef>
                <a:spcPts val="0"/>
              </a:spcBef>
              <a:spcAft>
                <a:spcPts val="600"/>
              </a:spcAft>
              <a:defRPr/>
            </a:pPr>
            <a:r>
              <a:rPr lang="en-US" sz="2800" b="1" dirty="0">
                <a:latin typeface="Calibri (Body)"/>
                <a:cs typeface="Calibri" panose="020F0502020204030204" pitchFamily="34" charset="0"/>
              </a:rPr>
              <a:t>Information retrieval</a:t>
            </a:r>
            <a:r>
              <a:rPr lang="en-US" sz="2800" dirty="0">
                <a:latin typeface="Calibri (Body)"/>
                <a:cs typeface="Calibri" panose="020F0502020204030204" pitchFamily="34" charset="0"/>
              </a:rPr>
              <a:t> (IR) or simply </a:t>
            </a:r>
            <a:r>
              <a:rPr lang="en-US" sz="2800" b="1" dirty="0">
                <a:latin typeface="Calibri (Body)"/>
                <a:cs typeface="Calibri" panose="020F0502020204030204" pitchFamily="34" charset="0"/>
              </a:rPr>
              <a:t>searching</a:t>
            </a:r>
            <a:r>
              <a:rPr lang="en-US" sz="2800" dirty="0">
                <a:latin typeface="Calibri (Body)"/>
                <a:cs typeface="Calibri" panose="020F0502020204030204" pitchFamily="34" charset="0"/>
              </a:rPr>
              <a:t> is finding material (usually documents) of an unstructured nature (usually text) that satisfies an information need from within large collections (usually stored on computers).</a:t>
            </a:r>
            <a:endParaRPr lang="en-US" sz="2400" dirty="0">
              <a:latin typeface="Calibri (Body)"/>
              <a:cs typeface="Calibri" panose="020F0502020204030204" pitchFamily="34" charset="0"/>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2</a:t>
            </a:fld>
            <a:endParaRPr lang="en-US"/>
          </a:p>
        </p:txBody>
      </p:sp>
    </p:spTree>
    <p:extLst>
      <p:ext uri="{BB962C8B-B14F-4D97-AF65-F5344CB8AC3E}">
        <p14:creationId xmlns:p14="http://schemas.microsoft.com/office/powerpoint/2010/main" val="213270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Introduction</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058400" cy="5207650"/>
          </a:xfrm>
        </p:spPr>
        <p:txBody>
          <a:bodyPr>
            <a:noAutofit/>
          </a:bodyPr>
          <a:lstStyle/>
          <a:p>
            <a:pPr algn="just">
              <a:spcBef>
                <a:spcPts val="0"/>
              </a:spcBef>
              <a:spcAft>
                <a:spcPts val="600"/>
              </a:spcAft>
              <a:defRPr/>
            </a:pPr>
            <a:r>
              <a:rPr lang="en-US" sz="2800" dirty="0">
                <a:latin typeface="Calibri (Body)"/>
              </a:rPr>
              <a:t>The naïve IR solution is full of problems. For example, as soon as you increase the number of documents, or their size, its performance will become unacceptable.</a:t>
            </a:r>
          </a:p>
          <a:p>
            <a:pPr algn="just">
              <a:spcBef>
                <a:spcPts val="0"/>
              </a:spcBef>
              <a:spcAft>
                <a:spcPts val="600"/>
              </a:spcAft>
              <a:defRPr/>
            </a:pPr>
            <a:r>
              <a:rPr lang="en-US" sz="2800" dirty="0">
                <a:latin typeface="Calibri (Body)"/>
              </a:rPr>
              <a:t>There are  sophisticated and robust libraries available that offer scalability and high performance. The most successful IR library in the Java programming language is </a:t>
            </a:r>
            <a:r>
              <a:rPr lang="en-US" sz="2800" b="1" dirty="0">
                <a:latin typeface="Calibri (Body)"/>
              </a:rPr>
              <a:t>Lucene</a:t>
            </a:r>
            <a:r>
              <a:rPr lang="en-US" sz="2800" dirty="0">
                <a:latin typeface="Calibri (Body)"/>
              </a:rPr>
              <a:t>. Lucene can help you solve the IR problem by indexing all your documents and letting you search through them at lightning speeds.</a:t>
            </a:r>
          </a:p>
          <a:p>
            <a:pPr algn="just">
              <a:spcBef>
                <a:spcPts val="0"/>
              </a:spcBef>
              <a:spcAft>
                <a:spcPts val="600"/>
              </a:spcAft>
              <a:defRPr/>
            </a:pPr>
            <a:r>
              <a:rPr lang="en-US" sz="2800" dirty="0">
                <a:latin typeface="Calibri (Body)"/>
              </a:rPr>
              <a:t>State-of-the-art searching even goes well beyond indexing such as link analysis, user click analysis, and natural-language processing. These techniques strengthen the searching functionality.</a:t>
            </a:r>
            <a:endParaRPr lang="en-US" sz="2400" dirty="0">
              <a:latin typeface="Calibri (Body)"/>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3</a:t>
            </a:fld>
            <a:endParaRPr lang="en-US"/>
          </a:p>
        </p:txBody>
      </p:sp>
    </p:spTree>
    <p:extLst>
      <p:ext uri="{BB962C8B-B14F-4D97-AF65-F5344CB8AC3E}">
        <p14:creationId xmlns:p14="http://schemas.microsoft.com/office/powerpoint/2010/main" val="340414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Link Analysis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058400" cy="4653467"/>
          </a:xfrm>
        </p:spPr>
        <p:txBody>
          <a:bodyPr>
            <a:noAutofit/>
          </a:bodyPr>
          <a:lstStyle/>
          <a:p>
            <a:pPr algn="just">
              <a:spcBef>
                <a:spcPts val="0"/>
              </a:spcBef>
              <a:spcAft>
                <a:spcPts val="600"/>
              </a:spcAft>
              <a:defRPr/>
            </a:pPr>
            <a:r>
              <a:rPr lang="en-US" sz="2800" dirty="0">
                <a:latin typeface="Calibri (Body)"/>
              </a:rPr>
              <a:t>The </a:t>
            </a:r>
            <a:r>
              <a:rPr lang="en-US" sz="2800" b="1" dirty="0">
                <a:latin typeface="Calibri (Body)"/>
              </a:rPr>
              <a:t>PageRank algorithm</a:t>
            </a:r>
            <a:r>
              <a:rPr lang="en-US" sz="2800" dirty="0">
                <a:latin typeface="Calibri (Body)"/>
              </a:rPr>
              <a:t> is a link analysis algorithm that makes google special. This algorithm was introduced in 1998, at the seventh international World Wide Web conference (WWW98), by Sergey Brin and Larry Page in a paper titled “The anatomy of a large-scale hypertextual Web search engine.”</a:t>
            </a:r>
          </a:p>
          <a:p>
            <a:pPr algn="just">
              <a:spcBef>
                <a:spcPts val="0"/>
              </a:spcBef>
              <a:spcAft>
                <a:spcPts val="600"/>
              </a:spcAft>
              <a:defRPr/>
            </a:pPr>
            <a:r>
              <a:rPr lang="en-US" sz="2800" dirty="0">
                <a:latin typeface="Calibri (Body)"/>
              </a:rPr>
              <a:t>Around the same time, Jon Kleinberg at IBM had discovered another link analysis algorithm, the </a:t>
            </a:r>
            <a:r>
              <a:rPr lang="en-US" sz="2800" b="1" dirty="0">
                <a:latin typeface="Calibri (Body)"/>
              </a:rPr>
              <a:t>Hypertext Induced Topic Search (HITS) algorithm</a:t>
            </a:r>
            <a:r>
              <a:rPr lang="en-US" sz="2800" dirty="0">
                <a:latin typeface="Calibri (Body)"/>
              </a:rPr>
              <a:t>. HITS didn’t have the degree of commercial success that PageRank did. </a:t>
            </a:r>
            <a:r>
              <a:rPr lang="en-US" sz="2800" b="1" dirty="0">
                <a:latin typeface="Calibri (Body)"/>
              </a:rPr>
              <a:t>HITS </a:t>
            </a:r>
            <a:r>
              <a:rPr lang="en-US" sz="2800" dirty="0">
                <a:latin typeface="Calibri (Body)"/>
              </a:rPr>
              <a:t>is now part of the </a:t>
            </a:r>
            <a:r>
              <a:rPr lang="en-US" sz="2800" b="1" dirty="0">
                <a:latin typeface="Calibri (Body)"/>
              </a:rPr>
              <a:t>Ask</a:t>
            </a:r>
            <a:r>
              <a:rPr lang="en-US" sz="2800" dirty="0">
                <a:latin typeface="Calibri (Body)"/>
              </a:rPr>
              <a:t> search engine (www.Ask.com).</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4</a:t>
            </a:fld>
            <a:endParaRPr lang="en-US"/>
          </a:p>
        </p:txBody>
      </p:sp>
    </p:spTree>
    <p:extLst>
      <p:ext uri="{BB962C8B-B14F-4D97-AF65-F5344CB8AC3E}">
        <p14:creationId xmlns:p14="http://schemas.microsoft.com/office/powerpoint/2010/main" val="308681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PageRank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058400" cy="4653467"/>
              </a:xfrm>
            </p:spPr>
            <p:txBody>
              <a:bodyPr>
                <a:noAutofit/>
              </a:bodyPr>
              <a:lstStyle/>
              <a:p>
                <a:pPr algn="just">
                  <a:spcBef>
                    <a:spcPts val="0"/>
                  </a:spcBef>
                  <a:spcAft>
                    <a:spcPts val="600"/>
                  </a:spcAft>
                  <a:defRPr/>
                </a:pPr>
                <a:r>
                  <a:rPr lang="en-US" sz="2800" dirty="0">
                    <a:latin typeface="Calibri (Body)"/>
                  </a:rPr>
                  <a:t>The key idea of PageRank algorithm is to consider hyperlinks from one page to another as recommendations or endorsements.</a:t>
                </a:r>
              </a:p>
              <a:p>
                <a:pPr algn="just">
                  <a:spcBef>
                    <a:spcPts val="0"/>
                  </a:spcBef>
                  <a:spcAft>
                    <a:spcPts val="600"/>
                  </a:spcAft>
                  <a:defRPr/>
                </a:pPr>
                <a:r>
                  <a:rPr lang="en-US" sz="2800" dirty="0">
                    <a:latin typeface="Calibri (Body)"/>
                  </a:rPr>
                  <a:t>So, the more endorsement a page has the higher its importance should be. In other words, if a web page is pointed to by other, important pages, then it’s also an important page.</a:t>
                </a:r>
              </a:p>
              <a:p>
                <a:pPr algn="just">
                  <a:spcBef>
                    <a:spcPts val="0"/>
                  </a:spcBef>
                  <a:spcAft>
                    <a:spcPts val="600"/>
                  </a:spcAft>
                  <a:defRPr/>
                </a:pPr>
                <a:r>
                  <a:rPr lang="en-US" sz="2800" b="1" dirty="0">
                    <a:latin typeface="Calibri (Body)"/>
                  </a:rPr>
                  <a:t>Simplified Algorithm:</a:t>
                </a:r>
                <a:endParaRPr lang="en-US" sz="2400" b="1" dirty="0">
                  <a:latin typeface="Calibri (Body)"/>
                </a:endParaRPr>
              </a:p>
              <a:p>
                <a:pPr lvl="1" algn="just">
                  <a:spcBef>
                    <a:spcPts val="0"/>
                  </a:spcBef>
                  <a:spcAft>
                    <a:spcPts val="600"/>
                  </a:spcAft>
                  <a:buFont typeface="Wingdings" panose="05000000000000000000" pitchFamily="2" charset="2"/>
                  <a:buChar char="v"/>
                  <a:defRPr/>
                </a:pPr>
                <a:r>
                  <a:rPr lang="en-US" sz="2400" dirty="0">
                    <a:latin typeface="Calibri (Body)"/>
                  </a:rPr>
                  <a:t> The page rank value of any page </a:t>
                </a:r>
                <a:r>
                  <a:rPr lang="en-US" sz="2400" i="1" dirty="0">
                    <a:latin typeface="Calibri (Body)"/>
                  </a:rPr>
                  <a:t>u</a:t>
                </a:r>
                <a:r>
                  <a:rPr lang="en-US" sz="2400" dirty="0">
                    <a:latin typeface="Calibri (Body)"/>
                  </a:rPr>
                  <a:t> can be expressed as:</a:t>
                </a:r>
              </a:p>
              <a:p>
                <a:pPr marL="623888" lvl="1" indent="0" algn="just">
                  <a:spcBef>
                    <a:spcPts val="0"/>
                  </a:spcBef>
                  <a:spcAft>
                    <a:spcPts val="600"/>
                  </a:spcAft>
                  <a:buNone/>
                  <a:defRPr/>
                </a:pPr>
                <a14:m>
                  <m:oMath xmlns:m="http://schemas.openxmlformats.org/officeDocument/2006/math">
                    <m:r>
                      <a:rPr lang="en-US" sz="2400" b="0" i="1" smtClean="0">
                        <a:latin typeface="Cambria Math" panose="02040503050406030204" pitchFamily="18" charset="0"/>
                      </a:rPr>
                      <m:t>𝑃𝑅</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r>
                      <a:rPr lang="en-US" sz="2400" b="0" i="1" smtClean="0">
                        <a:latin typeface="Cambria Math" panose="02040503050406030204" pitchFamily="18" charset="0"/>
                      </a:rPr>
                      <m:t>= </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𝑣</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𝐵</m:t>
                            </m:r>
                          </m:e>
                          <m:sub>
                            <m:r>
                              <a:rPr lang="en-US" sz="2400" b="0" i="1" smtClean="0">
                                <a:latin typeface="Cambria Math" panose="02040503050406030204" pitchFamily="18" charset="0"/>
                                <a:ea typeface="Cambria Math" panose="02040503050406030204" pitchFamily="18" charset="0"/>
                              </a:rPr>
                              <m:t>𝑢</m:t>
                            </m:r>
                          </m:sub>
                        </m:sSub>
                      </m:sub>
                      <m:sup/>
                      <m:e>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𝑃𝑅</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num>
                              <m:den>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den>
                            </m:f>
                          </m:e>
                        </m:box>
                      </m:e>
                    </m:nary>
                  </m:oMath>
                </a14:m>
                <a:r>
                  <a:rPr lang="en-US" sz="2400" dirty="0">
                    <a:latin typeface="Calibri (Body)"/>
                  </a:rPr>
                  <a:t> </a:t>
                </a:r>
              </a:p>
              <a:p>
                <a:pPr marL="623888" indent="0" algn="just">
                  <a:spcBef>
                    <a:spcPts val="0"/>
                  </a:spcBef>
                  <a:spcAft>
                    <a:spcPts val="600"/>
                  </a:spcAft>
                  <a:buNone/>
                  <a:defRPr/>
                </a:pPr>
                <a:r>
                  <a:rPr lang="en-US" sz="2400" dirty="0">
                    <a:latin typeface="Calibri (Body)"/>
                  </a:rPr>
                  <a:t>i.e., the PageRank value for a page </a:t>
                </a:r>
                <a:r>
                  <a:rPr lang="en-US" sz="2400" i="1" dirty="0">
                    <a:latin typeface="Calibri (Body)"/>
                  </a:rPr>
                  <a:t>u</a:t>
                </a:r>
                <a:r>
                  <a:rPr lang="en-US" sz="2400" dirty="0">
                    <a:latin typeface="Calibri (Body)"/>
                  </a:rPr>
                  <a:t> is dependent on the PageRank values for each page </a:t>
                </a:r>
                <a:r>
                  <a:rPr lang="en-US" sz="2400" i="1" dirty="0">
                    <a:latin typeface="Calibri (Body)"/>
                  </a:rPr>
                  <a:t>v</a:t>
                </a:r>
                <a:r>
                  <a:rPr lang="en-US" sz="2400" dirty="0">
                    <a:latin typeface="Calibri (Body)"/>
                  </a:rPr>
                  <a:t> contained in the set </a:t>
                </a:r>
                <a:r>
                  <a:rPr lang="en-US" sz="2400" i="1" dirty="0">
                    <a:latin typeface="Calibri (Body)"/>
                  </a:rPr>
                  <a:t>B</a:t>
                </a:r>
                <a:r>
                  <a:rPr lang="en-US" sz="2400" i="1" baseline="-25000" dirty="0">
                    <a:latin typeface="Calibri (Body)"/>
                  </a:rPr>
                  <a:t>u</a:t>
                </a:r>
                <a:r>
                  <a:rPr lang="en-US" sz="2400" dirty="0">
                    <a:latin typeface="Calibri (Body)"/>
                  </a:rPr>
                  <a:t> (the set containing all pages linking to page </a:t>
                </a:r>
                <a:r>
                  <a:rPr lang="en-US" sz="2400" i="1" dirty="0">
                    <a:latin typeface="Calibri (Body)"/>
                  </a:rPr>
                  <a:t>u</a:t>
                </a:r>
                <a:r>
                  <a:rPr lang="en-US" sz="2400" dirty="0">
                    <a:latin typeface="Calibri (Body)"/>
                  </a:rPr>
                  <a:t>) divided by the number </a:t>
                </a:r>
                <a:r>
                  <a:rPr lang="en-US" sz="2400" i="1" dirty="0">
                    <a:latin typeface="Calibri (Body)"/>
                  </a:rPr>
                  <a:t>L(v)</a:t>
                </a:r>
                <a:r>
                  <a:rPr lang="en-US" sz="2400" dirty="0">
                    <a:latin typeface="Calibri (Body)"/>
                  </a:rPr>
                  <a:t> of links from page </a:t>
                </a:r>
                <a:r>
                  <a:rPr lang="en-US" sz="2400" i="1" dirty="0">
                    <a:latin typeface="Calibri (Body)"/>
                  </a:rPr>
                  <a:t>v</a:t>
                </a:r>
                <a:r>
                  <a:rPr lang="en-US" sz="2400" dirty="0">
                    <a:latin typeface="Calibri (Body)"/>
                  </a:rPr>
                  <a:t>.</a:t>
                </a:r>
              </a:p>
            </p:txBody>
          </p:sp>
        </mc:Choice>
        <mc:Fallback xmlns="">
          <p:sp>
            <p:nvSpPr>
              <p:cNvPr id="3" name="Content Placeholder 2">
                <a:extLst>
                  <a:ext uri="{FF2B5EF4-FFF2-40B4-BE49-F238E27FC236}">
                    <a16:creationId xmlns:a16="http://schemas.microsoft.com/office/drawing/2014/main" id="{3CD62660-E16A-4EBD-9504-9BA35A4EA62D}"/>
                  </a:ext>
                </a:extLst>
              </p:cNvPr>
              <p:cNvSpPr>
                <a:spLocks noGrp="1" noRot="1" noChangeAspect="1" noMove="1" noResize="1" noEditPoints="1" noAdjustHandles="1" noChangeArrowheads="1" noChangeShapeType="1" noTextEdit="1"/>
              </p:cNvSpPr>
              <p:nvPr>
                <p:ph idx="1"/>
              </p:nvPr>
            </p:nvSpPr>
            <p:spPr>
              <a:xfrm>
                <a:off x="1069848" y="957623"/>
                <a:ext cx="10058400" cy="4653467"/>
              </a:xfrm>
              <a:blipFill>
                <a:blip r:embed="rId2"/>
                <a:stretch>
                  <a:fillRect l="-848" t="-2097" r="-12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5</a:t>
            </a:fld>
            <a:endParaRPr lang="en-US"/>
          </a:p>
        </p:txBody>
      </p:sp>
    </p:spTree>
    <p:extLst>
      <p:ext uri="{BB962C8B-B14F-4D97-AF65-F5344CB8AC3E}">
        <p14:creationId xmlns:p14="http://schemas.microsoft.com/office/powerpoint/2010/main" val="365711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PageRank Algorithm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058400" cy="5315161"/>
          </a:xfrm>
        </p:spPr>
        <p:txBody>
          <a:bodyPr>
            <a:noAutofit/>
          </a:bodyPr>
          <a:lstStyle/>
          <a:p>
            <a:pPr lvl="1" algn="just">
              <a:spcBef>
                <a:spcPts val="0"/>
              </a:spcBef>
              <a:spcAft>
                <a:spcPts val="600"/>
              </a:spcAft>
              <a:buFont typeface="Wingdings" panose="05000000000000000000" pitchFamily="2" charset="2"/>
              <a:buChar char="v"/>
              <a:defRPr/>
            </a:pPr>
            <a:r>
              <a:rPr lang="en-US" sz="2400" dirty="0">
                <a:latin typeface="Calibri (Body)"/>
              </a:rPr>
              <a:t>Links from a page to itself are ignored. Multiple outbound links from one page to another page are treated as a single link. PageRank is initialized to the same value for all pages. Hence, the initial value of page rank for each page is 1/n where n is the number of pages.</a:t>
            </a:r>
          </a:p>
          <a:p>
            <a:pPr lvl="1" algn="just">
              <a:spcBef>
                <a:spcPts val="0"/>
              </a:spcBef>
              <a:spcAft>
                <a:spcPts val="600"/>
              </a:spcAft>
              <a:buFont typeface="Wingdings" panose="05000000000000000000" pitchFamily="2" charset="2"/>
              <a:buChar char="v"/>
              <a:defRPr/>
            </a:pPr>
            <a:r>
              <a:rPr lang="en-US" sz="2400" dirty="0">
                <a:latin typeface="Calibri (Body)"/>
              </a:rPr>
              <a:t>The PageRank transferred from a given page to the targets of its outbound links upon the next iteration is divided equally among all outbound links.</a:t>
            </a:r>
          </a:p>
          <a:p>
            <a:pPr lvl="1" algn="just">
              <a:spcBef>
                <a:spcPts val="0"/>
              </a:spcBef>
              <a:spcAft>
                <a:spcPts val="600"/>
              </a:spcAft>
              <a:buFont typeface="Wingdings" panose="05000000000000000000" pitchFamily="2" charset="2"/>
              <a:buChar char="v"/>
              <a:defRPr/>
            </a:pPr>
            <a:r>
              <a:rPr lang="en-US" sz="2400" b="1" dirty="0">
                <a:latin typeface="Calibri (Body)"/>
              </a:rPr>
              <a:t>Example:</a:t>
            </a:r>
            <a:r>
              <a:rPr lang="en-US" sz="2400" dirty="0">
                <a:latin typeface="Calibri (Body)"/>
              </a:rPr>
              <a:t> </a:t>
            </a:r>
          </a:p>
          <a:p>
            <a:pPr lvl="2" algn="just">
              <a:spcBef>
                <a:spcPts val="0"/>
              </a:spcBef>
              <a:spcAft>
                <a:spcPts val="0"/>
              </a:spcAft>
              <a:buFont typeface="Courier New" panose="02070309020205020404" pitchFamily="49" charset="0"/>
              <a:buChar char="o"/>
              <a:defRPr/>
            </a:pPr>
            <a:r>
              <a:rPr lang="en-US" sz="2000" dirty="0">
                <a:latin typeface="Calibri (Body)"/>
              </a:rPr>
              <a:t>Assume a small universe of four web pages: </a:t>
            </a:r>
            <a:r>
              <a:rPr lang="en-US" sz="2000" b="1" dirty="0">
                <a:latin typeface="Calibri (Body)"/>
              </a:rPr>
              <a:t>A</a:t>
            </a:r>
            <a:r>
              <a:rPr lang="en-US" sz="2000" dirty="0">
                <a:latin typeface="Calibri (Body)"/>
              </a:rPr>
              <a:t>, </a:t>
            </a:r>
            <a:r>
              <a:rPr lang="en-US" sz="2000" b="1" dirty="0">
                <a:latin typeface="Calibri (Body)"/>
              </a:rPr>
              <a:t>B</a:t>
            </a:r>
            <a:r>
              <a:rPr lang="en-US" sz="2000" dirty="0">
                <a:latin typeface="Calibri (Body)"/>
              </a:rPr>
              <a:t>, </a:t>
            </a:r>
            <a:r>
              <a:rPr lang="en-US" sz="2000" b="1" dirty="0">
                <a:latin typeface="Calibri (Body)"/>
              </a:rPr>
              <a:t>C</a:t>
            </a:r>
            <a:r>
              <a:rPr lang="en-US" sz="2000" dirty="0">
                <a:latin typeface="Calibri (Body)"/>
              </a:rPr>
              <a:t>, and </a:t>
            </a:r>
            <a:r>
              <a:rPr lang="en-US" sz="2000" b="1" dirty="0">
                <a:latin typeface="Calibri (Body)"/>
              </a:rPr>
              <a:t>D</a:t>
            </a:r>
            <a:r>
              <a:rPr lang="en-US" sz="2000" dirty="0">
                <a:latin typeface="Calibri (Body)"/>
              </a:rPr>
              <a:t>. Suppose that page B had a link to pages C and A, page C had a link to page A, and page D had links to all three pages. </a:t>
            </a:r>
          </a:p>
          <a:p>
            <a:pPr lvl="1" algn="just">
              <a:spcBef>
                <a:spcPts val="0"/>
              </a:spcBef>
              <a:spcAft>
                <a:spcPts val="600"/>
              </a:spcAft>
              <a:buFont typeface="Wingdings" panose="05000000000000000000" pitchFamily="2" charset="2"/>
              <a:buChar char="v"/>
              <a:defRPr/>
            </a:pPr>
            <a:endParaRPr lang="en-US" sz="2400" dirty="0">
              <a:latin typeface="Calibri (Body)"/>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6</a:t>
            </a:fld>
            <a:endParaRPr lang="en-US"/>
          </a:p>
        </p:txBody>
      </p:sp>
      <p:grpSp>
        <p:nvGrpSpPr>
          <p:cNvPr id="5" name="Group 18">
            <a:extLst>
              <a:ext uri="{FF2B5EF4-FFF2-40B4-BE49-F238E27FC236}">
                <a16:creationId xmlns:a16="http://schemas.microsoft.com/office/drawing/2014/main" id="{C998B498-529D-4B89-B80F-33D83AD6DC52}"/>
              </a:ext>
            </a:extLst>
          </p:cNvPr>
          <p:cNvGrpSpPr>
            <a:grpSpLocks/>
          </p:cNvGrpSpPr>
          <p:nvPr/>
        </p:nvGrpSpPr>
        <p:grpSpPr bwMode="auto">
          <a:xfrm>
            <a:off x="5147969" y="4387627"/>
            <a:ext cx="1812925" cy="1560513"/>
            <a:chOff x="4876800" y="3276600"/>
            <a:chExt cx="1811594" cy="1560871"/>
          </a:xfrm>
        </p:grpSpPr>
        <p:sp>
          <p:nvSpPr>
            <p:cNvPr id="6" name="Oval 2">
              <a:extLst>
                <a:ext uri="{FF2B5EF4-FFF2-40B4-BE49-F238E27FC236}">
                  <a16:creationId xmlns:a16="http://schemas.microsoft.com/office/drawing/2014/main" id="{A3B630D3-15CD-4A89-A452-B37D704F75B3}"/>
                </a:ext>
              </a:extLst>
            </p:cNvPr>
            <p:cNvSpPr>
              <a:spLocks noChangeArrowheads="1"/>
            </p:cNvSpPr>
            <p:nvPr/>
          </p:nvSpPr>
          <p:spPr bwMode="auto">
            <a:xfrm>
              <a:off x="4876800" y="3276600"/>
              <a:ext cx="457200" cy="4572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a:solidFill>
                    <a:schemeClr val="tx1"/>
                  </a:solidFill>
                  <a:latin typeface="Tahoma" panose="020B0604030504040204" pitchFamily="34" charset="0"/>
                </a:rPr>
                <a:t>A</a:t>
              </a:r>
            </a:p>
          </p:txBody>
        </p:sp>
        <p:sp>
          <p:nvSpPr>
            <p:cNvPr id="7" name="Oval 6">
              <a:extLst>
                <a:ext uri="{FF2B5EF4-FFF2-40B4-BE49-F238E27FC236}">
                  <a16:creationId xmlns:a16="http://schemas.microsoft.com/office/drawing/2014/main" id="{1459874E-9BDA-4279-A9FF-455A759A9FA5}"/>
                </a:ext>
              </a:extLst>
            </p:cNvPr>
            <p:cNvSpPr>
              <a:spLocks noChangeArrowheads="1"/>
            </p:cNvSpPr>
            <p:nvPr/>
          </p:nvSpPr>
          <p:spPr bwMode="auto">
            <a:xfrm>
              <a:off x="6231194" y="3276600"/>
              <a:ext cx="457200" cy="4572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a:solidFill>
                    <a:schemeClr val="tx1"/>
                  </a:solidFill>
                  <a:latin typeface="Tahoma" panose="020B0604030504040204" pitchFamily="34" charset="0"/>
                </a:rPr>
                <a:t>B</a:t>
              </a:r>
            </a:p>
          </p:txBody>
        </p:sp>
        <p:sp>
          <p:nvSpPr>
            <p:cNvPr id="8" name="Oval 7">
              <a:extLst>
                <a:ext uri="{FF2B5EF4-FFF2-40B4-BE49-F238E27FC236}">
                  <a16:creationId xmlns:a16="http://schemas.microsoft.com/office/drawing/2014/main" id="{D9A96C7E-4C57-41F9-9A25-96A0D70851E6}"/>
                </a:ext>
              </a:extLst>
            </p:cNvPr>
            <p:cNvSpPr>
              <a:spLocks noChangeArrowheads="1"/>
            </p:cNvSpPr>
            <p:nvPr/>
          </p:nvSpPr>
          <p:spPr bwMode="auto">
            <a:xfrm>
              <a:off x="4876800" y="4376584"/>
              <a:ext cx="457200" cy="4572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a:solidFill>
                    <a:schemeClr val="tx1"/>
                  </a:solidFill>
                  <a:latin typeface="Tahoma" panose="020B0604030504040204" pitchFamily="34" charset="0"/>
                </a:rPr>
                <a:t>D</a:t>
              </a:r>
            </a:p>
          </p:txBody>
        </p:sp>
        <p:sp>
          <p:nvSpPr>
            <p:cNvPr id="9" name="Oval 8">
              <a:extLst>
                <a:ext uri="{FF2B5EF4-FFF2-40B4-BE49-F238E27FC236}">
                  <a16:creationId xmlns:a16="http://schemas.microsoft.com/office/drawing/2014/main" id="{86C8A019-004C-44AE-8E17-88D4E91F8B20}"/>
                </a:ext>
              </a:extLst>
            </p:cNvPr>
            <p:cNvSpPr>
              <a:spLocks noChangeArrowheads="1"/>
            </p:cNvSpPr>
            <p:nvPr/>
          </p:nvSpPr>
          <p:spPr bwMode="auto">
            <a:xfrm>
              <a:off x="6231194" y="4380271"/>
              <a:ext cx="457200" cy="457200"/>
            </a:xfrm>
            <a:prstGeom prst="ellipse">
              <a:avLst/>
            </a:prstGeom>
            <a:solidFill>
              <a:schemeClr val="bg1"/>
            </a:solidFill>
            <a:ln w="12700" algn="ctr">
              <a:solidFill>
                <a:schemeClr val="tx1"/>
              </a:solidFill>
              <a:round/>
              <a:headEnd type="none" w="sm" len="sm"/>
              <a:tailEnd type="none" w="sm" len="sm"/>
            </a:ln>
          </p:spPr>
          <p:txBody>
            <a:bodyPr lIns="0" tIns="0" rIns="0" bIns="0"/>
            <a:lstStyle>
              <a:lvl1pPr>
                <a:spcBef>
                  <a:spcPct val="20000"/>
                </a:spcBef>
                <a:buClr>
                  <a:schemeClr val="tx2"/>
                </a:buClr>
                <a:buSzPct val="79000"/>
                <a:buFont typeface="Wingdings" panose="05000000000000000000" pitchFamily="2" charset="2"/>
                <a:buChar char="n"/>
                <a:defRPr sz="3600">
                  <a:solidFill>
                    <a:srgbClr val="001D70"/>
                  </a:solidFill>
                  <a:latin typeface="Calibri" panose="020F0502020204030204" pitchFamily="34" charset="0"/>
                </a:defRPr>
              </a:lvl1pPr>
              <a:lvl2pPr marL="742950" indent="-285750">
                <a:spcBef>
                  <a:spcPct val="20000"/>
                </a:spcBef>
                <a:buClr>
                  <a:schemeClr val="tx2"/>
                </a:buClr>
                <a:buSzPct val="79000"/>
                <a:buFont typeface="Wingdings" panose="05000000000000000000" pitchFamily="2" charset="2"/>
                <a:buChar char="v"/>
                <a:defRPr sz="2800">
                  <a:solidFill>
                    <a:srgbClr val="001D70"/>
                  </a:solidFill>
                  <a:latin typeface="Calibri" panose="020F0502020204030204" pitchFamily="34" charset="0"/>
                </a:defRPr>
              </a:lvl2pPr>
              <a:lvl3pPr marL="1143000" indent="-228600">
                <a:spcBef>
                  <a:spcPct val="20000"/>
                </a:spcBef>
                <a:buClr>
                  <a:schemeClr val="tx2"/>
                </a:buClr>
                <a:buSzPct val="79000"/>
                <a:buFont typeface="Wingdings" panose="05000000000000000000" pitchFamily="2" charset="2"/>
                <a:buChar char="n"/>
                <a:defRPr sz="2400">
                  <a:solidFill>
                    <a:srgbClr val="001D70"/>
                  </a:solidFill>
                  <a:latin typeface="Calibri" panose="020F0502020204030204" pitchFamily="34" charset="0"/>
                </a:defRPr>
              </a:lvl3pPr>
              <a:lvl4pPr marL="1600200" indent="-228600">
                <a:spcBef>
                  <a:spcPct val="20000"/>
                </a:spcBef>
                <a:buClr>
                  <a:schemeClr val="tx2"/>
                </a:buClr>
                <a:buSzPct val="79000"/>
                <a:buFont typeface="Wingdings" panose="05000000000000000000" pitchFamily="2" charset="2"/>
                <a:buChar char="v"/>
                <a:defRPr sz="2000">
                  <a:solidFill>
                    <a:srgbClr val="001D70"/>
                  </a:solidFill>
                  <a:latin typeface="Calibri" panose="020F0502020204030204" pitchFamily="34" charset="0"/>
                </a:defRPr>
              </a:lvl4pPr>
              <a:lvl5pPr marL="2057400" indent="-228600">
                <a:spcBef>
                  <a:spcPct val="20000"/>
                </a:spcBef>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5pPr>
              <a:lvl6pPr marL="25146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6pPr>
              <a:lvl7pPr marL="29718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7pPr>
              <a:lvl8pPr marL="34290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8pPr>
              <a:lvl9pPr marL="3886200" indent="-228600" eaLnBrk="0" fontAlgn="base" hangingPunct="0">
                <a:spcBef>
                  <a:spcPct val="20000"/>
                </a:spcBef>
                <a:spcAft>
                  <a:spcPct val="0"/>
                </a:spcAft>
                <a:buClr>
                  <a:schemeClr val="tx2"/>
                </a:buClr>
                <a:buSzPct val="79000"/>
                <a:buFont typeface="Wingdings" panose="05000000000000000000" pitchFamily="2" charset="2"/>
                <a:buChar char="n"/>
                <a:defRPr sz="2000">
                  <a:solidFill>
                    <a:srgbClr val="001D70"/>
                  </a:solidFill>
                  <a:latin typeface="Calibri" panose="020F0502020204030204" pitchFamily="34" charset="0"/>
                </a:defRPr>
              </a:lvl9pPr>
            </a:lstStyle>
            <a:p>
              <a:pPr algn="ctr" eaLnBrk="1" hangingPunct="1">
                <a:spcBef>
                  <a:spcPct val="0"/>
                </a:spcBef>
                <a:buClrTx/>
                <a:buSzTx/>
                <a:buFontTx/>
                <a:buNone/>
              </a:pPr>
              <a:r>
                <a:rPr lang="en-US" altLang="en-US" sz="2400">
                  <a:solidFill>
                    <a:schemeClr val="tx1"/>
                  </a:solidFill>
                  <a:latin typeface="Tahoma" panose="020B0604030504040204" pitchFamily="34" charset="0"/>
                </a:rPr>
                <a:t>C</a:t>
              </a:r>
            </a:p>
          </p:txBody>
        </p:sp>
        <p:cxnSp>
          <p:nvCxnSpPr>
            <p:cNvPr id="10" name="Straight Arrow Connector 4">
              <a:extLst>
                <a:ext uri="{FF2B5EF4-FFF2-40B4-BE49-F238E27FC236}">
                  <a16:creationId xmlns:a16="http://schemas.microsoft.com/office/drawing/2014/main" id="{03A5BF00-8435-4FA6-B0B6-47F5F97669CE}"/>
                </a:ext>
              </a:extLst>
            </p:cNvPr>
            <p:cNvCxnSpPr>
              <a:cxnSpLocks noChangeShapeType="1"/>
              <a:stCxn id="7" idx="4"/>
            </p:cNvCxnSpPr>
            <p:nvPr/>
          </p:nvCxnSpPr>
          <p:spPr bwMode="auto">
            <a:xfrm>
              <a:off x="6459794" y="3733800"/>
              <a:ext cx="0" cy="642784"/>
            </a:xfrm>
            <a:prstGeom prst="straightConnector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1" name="Straight Arrow Connector 9">
              <a:extLst>
                <a:ext uri="{FF2B5EF4-FFF2-40B4-BE49-F238E27FC236}">
                  <a16:creationId xmlns:a16="http://schemas.microsoft.com/office/drawing/2014/main" id="{3416C387-350B-4A4F-B2A1-08B8884E91FC}"/>
                </a:ext>
              </a:extLst>
            </p:cNvPr>
            <p:cNvCxnSpPr>
              <a:cxnSpLocks noChangeShapeType="1"/>
              <a:stCxn id="7" idx="2"/>
            </p:cNvCxnSpPr>
            <p:nvPr/>
          </p:nvCxnSpPr>
          <p:spPr bwMode="auto">
            <a:xfrm flipH="1">
              <a:off x="5334000" y="3505200"/>
              <a:ext cx="897194" cy="0"/>
            </a:xfrm>
            <a:prstGeom prst="straightConnector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85347EE7-CACA-4A60-8DD9-C79D277C04CD}"/>
                </a:ext>
              </a:extLst>
            </p:cNvPr>
            <p:cNvCxnSpPr>
              <a:cxnSpLocks noChangeShapeType="1"/>
              <a:stCxn id="9" idx="1"/>
              <a:endCxn id="6" idx="5"/>
            </p:cNvCxnSpPr>
            <p:nvPr/>
          </p:nvCxnSpPr>
          <p:spPr bwMode="auto">
            <a:xfrm flipH="1" flipV="1">
              <a:off x="5267045" y="3666845"/>
              <a:ext cx="1031104" cy="780381"/>
            </a:xfrm>
            <a:prstGeom prst="straightConnector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3" name="Straight Arrow Connector 13">
              <a:extLst>
                <a:ext uri="{FF2B5EF4-FFF2-40B4-BE49-F238E27FC236}">
                  <a16:creationId xmlns:a16="http://schemas.microsoft.com/office/drawing/2014/main" id="{18A009B6-F623-41F4-9938-8387463AA933}"/>
                </a:ext>
              </a:extLst>
            </p:cNvPr>
            <p:cNvCxnSpPr>
              <a:cxnSpLocks noChangeShapeType="1"/>
              <a:stCxn id="8" idx="0"/>
            </p:cNvCxnSpPr>
            <p:nvPr/>
          </p:nvCxnSpPr>
          <p:spPr bwMode="auto">
            <a:xfrm flipV="1">
              <a:off x="5105400" y="3733800"/>
              <a:ext cx="0" cy="642784"/>
            </a:xfrm>
            <a:prstGeom prst="straightConnector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4" name="Straight Arrow Connector 15">
              <a:extLst>
                <a:ext uri="{FF2B5EF4-FFF2-40B4-BE49-F238E27FC236}">
                  <a16:creationId xmlns:a16="http://schemas.microsoft.com/office/drawing/2014/main" id="{9F7952FC-84E0-49EE-BB46-BE716B043D24}"/>
                </a:ext>
              </a:extLst>
            </p:cNvPr>
            <p:cNvCxnSpPr>
              <a:cxnSpLocks noChangeShapeType="1"/>
              <a:stCxn id="8" idx="6"/>
            </p:cNvCxnSpPr>
            <p:nvPr/>
          </p:nvCxnSpPr>
          <p:spPr bwMode="auto">
            <a:xfrm>
              <a:off x="5334000" y="4605184"/>
              <a:ext cx="897194" cy="0"/>
            </a:xfrm>
            <a:prstGeom prst="straightConnector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5" name="Straight Arrow Connector 17">
              <a:extLst>
                <a:ext uri="{FF2B5EF4-FFF2-40B4-BE49-F238E27FC236}">
                  <a16:creationId xmlns:a16="http://schemas.microsoft.com/office/drawing/2014/main" id="{AC37506C-5921-4EBD-B4D0-9003A66E2BC2}"/>
                </a:ext>
              </a:extLst>
            </p:cNvPr>
            <p:cNvCxnSpPr>
              <a:cxnSpLocks noChangeShapeType="1"/>
              <a:stCxn id="8" idx="7"/>
              <a:endCxn id="7" idx="3"/>
            </p:cNvCxnSpPr>
            <p:nvPr/>
          </p:nvCxnSpPr>
          <p:spPr bwMode="auto">
            <a:xfrm flipV="1">
              <a:off x="5267045" y="3666845"/>
              <a:ext cx="1031104" cy="776694"/>
            </a:xfrm>
            <a:prstGeom prst="straightConnector1">
              <a:avLst/>
            </a:prstGeom>
            <a:noFill/>
            <a:ln w="127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6805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PageRank Algorithm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058400" cy="4653467"/>
          </a:xfrm>
        </p:spPr>
        <p:txBody>
          <a:bodyPr>
            <a:noAutofit/>
          </a:bodyPr>
          <a:lstStyle/>
          <a:p>
            <a:pPr lvl="2" algn="just">
              <a:spcBef>
                <a:spcPts val="0"/>
              </a:spcBef>
              <a:spcAft>
                <a:spcPts val="0"/>
              </a:spcAft>
              <a:buFont typeface="Courier New" panose="02070309020205020404" pitchFamily="49" charset="0"/>
              <a:buChar char="o"/>
              <a:defRPr/>
            </a:pPr>
            <a:r>
              <a:rPr lang="en-US" sz="2000" dirty="0">
                <a:latin typeface="Calibri (Body)"/>
              </a:rPr>
              <a:t>The initial page rank value for each page, PR(A) = PR(B) = PR(C) = PR(D) = 1/4 = 0.25. </a:t>
            </a:r>
          </a:p>
          <a:p>
            <a:pPr lvl="2" algn="just">
              <a:spcBef>
                <a:spcPts val="0"/>
              </a:spcBef>
              <a:spcAft>
                <a:spcPts val="0"/>
              </a:spcAft>
              <a:buFont typeface="Courier New" panose="02070309020205020404" pitchFamily="49" charset="0"/>
              <a:buChar char="o"/>
              <a:defRPr/>
            </a:pPr>
            <a:r>
              <a:rPr lang="en-US" sz="2000" dirty="0">
                <a:latin typeface="Calibri (Body)"/>
              </a:rPr>
              <a:t>Thus, in the first iteration, since page B has two outbound links, it would transfer half of its existing value (0.125) to page A, Page C would transfer all of its existing value (0.25) to page A and since, page D has three outbound links, it would transfer one third of its existing value (approximately 0.083) to page A. Hence, the completion of this iteration, page A will have a PageRank of approximately 0.458. That is,</a:t>
            </a:r>
          </a:p>
          <a:p>
            <a:pPr marL="914400" lvl="2" indent="0" algn="just">
              <a:spcBef>
                <a:spcPts val="0"/>
              </a:spcBef>
              <a:spcAft>
                <a:spcPts val="0"/>
              </a:spcAft>
              <a:buNone/>
              <a:defRPr/>
            </a:pPr>
            <a:r>
              <a:rPr lang="en-US" sz="2000" dirty="0">
                <a:latin typeface="Calibri (Body)"/>
              </a:rPr>
              <a:t>    PR(A) = PR(B)/L(B) + PR(C)/L(C) + PR(D)/L(D)</a:t>
            </a:r>
          </a:p>
          <a:p>
            <a:pPr marL="914400" lvl="2" indent="0" algn="just">
              <a:spcBef>
                <a:spcPts val="0"/>
              </a:spcBef>
              <a:spcAft>
                <a:spcPts val="0"/>
              </a:spcAft>
              <a:buNone/>
              <a:defRPr/>
            </a:pPr>
            <a:r>
              <a:rPr lang="en-US" sz="2000" dirty="0">
                <a:latin typeface="Calibri (Body)"/>
              </a:rPr>
              <a:t>	= 0.25/2 + 0.25/1 + 0.25/3</a:t>
            </a:r>
          </a:p>
          <a:p>
            <a:pPr marL="914400" lvl="2" indent="0" algn="just">
              <a:spcBef>
                <a:spcPts val="0"/>
              </a:spcBef>
              <a:spcAft>
                <a:spcPts val="0"/>
              </a:spcAft>
              <a:buNone/>
              <a:defRPr/>
            </a:pPr>
            <a:r>
              <a:rPr lang="en-US" sz="2000" dirty="0">
                <a:latin typeface="Calibri (Body)"/>
              </a:rPr>
              <a:t>	= 0.125 + 0.25 + 0.083 = 0.458</a:t>
            </a:r>
          </a:p>
          <a:p>
            <a:pPr lvl="2" algn="just">
              <a:spcBef>
                <a:spcPts val="0"/>
              </a:spcBef>
              <a:spcAft>
                <a:spcPts val="0"/>
              </a:spcAft>
              <a:buFont typeface="Courier New" panose="02070309020205020404" pitchFamily="49" charset="0"/>
              <a:buChar char="o"/>
              <a:defRPr/>
            </a:pPr>
            <a:r>
              <a:rPr lang="en-US" sz="2000" dirty="0">
                <a:latin typeface="Calibri (Body)"/>
              </a:rPr>
              <a:t>Similarly, we can calculate page rank values of other remaining pages in the first iteration. Hence, the page rank value of page B will be 0.083, the page rank value of page C will be 0.208, and the page rank value of page D will be 0.</a:t>
            </a:r>
          </a:p>
          <a:p>
            <a:pPr lvl="2" algn="just">
              <a:spcBef>
                <a:spcPts val="0"/>
              </a:spcBef>
              <a:spcAft>
                <a:spcPts val="0"/>
              </a:spcAft>
              <a:buFont typeface="Courier New" panose="02070309020205020404" pitchFamily="49" charset="0"/>
              <a:buChar char="o"/>
              <a:defRPr/>
            </a:pPr>
            <a:r>
              <a:rPr lang="en-US" sz="2000" dirty="0">
                <a:latin typeface="Calibri (Body)"/>
              </a:rPr>
              <a:t>We repeat this process until the difference between two successive page rank values is small enough. This smallness is also known as the </a:t>
            </a:r>
            <a:r>
              <a:rPr lang="en-US" sz="2000" b="1" dirty="0">
                <a:latin typeface="Calibri (Body)"/>
              </a:rPr>
              <a:t>convergence criterion</a:t>
            </a:r>
            <a:r>
              <a:rPr lang="en-US" sz="2000" dirty="0">
                <a:latin typeface="Calibri (Body)"/>
              </a:rPr>
              <a:t> or </a:t>
            </a:r>
            <a:r>
              <a:rPr lang="en-US" sz="2000" b="1" dirty="0">
                <a:latin typeface="Calibri (Body)"/>
              </a:rPr>
              <a:t>threshold</a:t>
            </a:r>
            <a:r>
              <a:rPr lang="en-US" sz="2000" dirty="0">
                <a:latin typeface="Calibri (Body)"/>
              </a:rPr>
              <a:t>.</a:t>
            </a:r>
          </a:p>
          <a:p>
            <a:pPr lvl="2" algn="just">
              <a:spcBef>
                <a:spcPts val="0"/>
              </a:spcBef>
              <a:spcAft>
                <a:spcPts val="0"/>
              </a:spcAft>
              <a:buFont typeface="Courier New" panose="02070309020205020404" pitchFamily="49" charset="0"/>
              <a:buChar char="o"/>
              <a:defRPr/>
            </a:pPr>
            <a:r>
              <a:rPr lang="en-US" sz="2000" dirty="0">
                <a:latin typeface="Calibri (Body)"/>
              </a:rPr>
              <a:t>The difference between page rank values in two successive iterations is calculated by adding the absolute value of the difference between the new and the old PageRank values.</a:t>
            </a:r>
          </a:p>
          <a:p>
            <a:pPr lvl="2" algn="just">
              <a:spcBef>
                <a:spcPts val="0"/>
              </a:spcBef>
              <a:spcAft>
                <a:spcPts val="0"/>
              </a:spcAft>
              <a:buFont typeface="Courier New" panose="02070309020205020404" pitchFamily="49" charset="0"/>
              <a:buChar char="o"/>
              <a:defRPr/>
            </a:pPr>
            <a:endParaRPr lang="en-US" sz="2000" dirty="0">
              <a:latin typeface="Calibri (Body)"/>
            </a:endParaRPr>
          </a:p>
          <a:p>
            <a:pPr lvl="2" algn="just">
              <a:spcBef>
                <a:spcPts val="0"/>
              </a:spcBef>
              <a:spcAft>
                <a:spcPts val="0"/>
              </a:spcAft>
              <a:buFont typeface="Courier New" panose="02070309020205020404" pitchFamily="49" charset="0"/>
              <a:buChar char="o"/>
              <a:defRPr/>
            </a:pPr>
            <a:endParaRPr lang="en-US" sz="2000" dirty="0">
              <a:latin typeface="Calibri (Body)"/>
            </a:endParaRPr>
          </a:p>
          <a:p>
            <a:pPr lvl="1" algn="just">
              <a:spcBef>
                <a:spcPts val="0"/>
              </a:spcBef>
              <a:spcAft>
                <a:spcPts val="600"/>
              </a:spcAft>
              <a:buFont typeface="Wingdings" panose="05000000000000000000" pitchFamily="2" charset="2"/>
              <a:buChar char="v"/>
              <a:defRPr/>
            </a:pPr>
            <a:endParaRPr lang="en-US" sz="2400" dirty="0">
              <a:latin typeface="Calibri (Body)"/>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7</a:t>
            </a:fld>
            <a:endParaRPr lang="en-US"/>
          </a:p>
        </p:txBody>
      </p:sp>
    </p:spTree>
    <p:extLst>
      <p:ext uri="{BB962C8B-B14F-4D97-AF65-F5344CB8AC3E}">
        <p14:creationId xmlns:p14="http://schemas.microsoft.com/office/powerpoint/2010/main" val="247538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PageRank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2"/>
                <a:ext cx="10058400" cy="5315161"/>
              </a:xfrm>
            </p:spPr>
            <p:txBody>
              <a:bodyPr>
                <a:noAutofit/>
              </a:bodyPr>
              <a:lstStyle/>
              <a:p>
                <a:pPr algn="just">
                  <a:spcBef>
                    <a:spcPts val="0"/>
                  </a:spcBef>
                  <a:spcAft>
                    <a:spcPts val="600"/>
                  </a:spcAft>
                  <a:defRPr/>
                </a:pPr>
                <a:r>
                  <a:rPr lang="en-US" sz="2800" b="1" dirty="0">
                    <a:latin typeface="Calibri (Body)"/>
                  </a:rPr>
                  <a:t>Damping Factor:</a:t>
                </a:r>
                <a:endParaRPr lang="en-US" sz="2400" b="1" dirty="0">
                  <a:latin typeface="Calibri (Body)"/>
                </a:endParaRPr>
              </a:p>
              <a:p>
                <a:pPr lvl="1" algn="just">
                  <a:spcBef>
                    <a:spcPts val="0"/>
                  </a:spcBef>
                  <a:spcAft>
                    <a:spcPts val="600"/>
                  </a:spcAft>
                  <a:buFont typeface="Wingdings" panose="05000000000000000000" pitchFamily="2" charset="2"/>
                  <a:buChar char="v"/>
                  <a:defRPr/>
                </a:pPr>
                <a:r>
                  <a:rPr lang="en-US" sz="2400" dirty="0">
                    <a:latin typeface="Calibri (Body)"/>
                  </a:rPr>
                  <a:t>Sometimes our surfer may get bored, or interrupted, and may jump to another page without following the linked structure of the web pages. To account for these arbitrary jumps, we use damping factor.</a:t>
                </a:r>
              </a:p>
              <a:p>
                <a:pPr lvl="1" algn="just">
                  <a:spcBef>
                    <a:spcPts val="0"/>
                  </a:spcBef>
                  <a:spcAft>
                    <a:spcPts val="600"/>
                  </a:spcAft>
                  <a:buFont typeface="Wingdings" panose="05000000000000000000" pitchFamily="2" charset="2"/>
                  <a:buChar char="v"/>
                  <a:defRPr/>
                </a:pPr>
                <a:r>
                  <a:rPr lang="en-US" sz="2400" dirty="0">
                    <a:latin typeface="Calibri (Body)"/>
                  </a:rPr>
                  <a:t>This parameter determines the amount of time that our surfer will surf by following the links versus jumping arbitrarily from one page to another page. The value of damping factor will be generally set around 0.85.</a:t>
                </a:r>
              </a:p>
              <a:p>
                <a:pPr lvl="1" algn="just">
                  <a:spcBef>
                    <a:spcPts val="0"/>
                  </a:spcBef>
                  <a:spcAft>
                    <a:spcPts val="600"/>
                  </a:spcAft>
                  <a:buFont typeface="Wingdings" panose="05000000000000000000" pitchFamily="2" charset="2"/>
                  <a:buChar char="v"/>
                  <a:defRPr/>
                </a:pPr>
                <a:r>
                  <a:rPr lang="en-US" sz="2400" dirty="0">
                    <a:latin typeface="Calibri (Body)"/>
                  </a:rPr>
                  <a:t>As the value of damping factor approaches to zero, it is assumed that our surfer is choosing his next destination at random, not on the basis of links. As the value of damping factor approaches to one, a surfer closely follows the links. Now, the page rank value of any page u can be expressed as:</a:t>
                </a:r>
              </a:p>
              <a:p>
                <a:pPr marL="274320" lvl="1" indent="0" algn="just">
                  <a:spcBef>
                    <a:spcPts val="0"/>
                  </a:spcBef>
                  <a:spcAft>
                    <a:spcPts val="600"/>
                  </a:spcAft>
                  <a:buNone/>
                  <a:defRPr/>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𝑃𝑅</m:t>
                      </m:r>
                      <m:d>
                        <m:dPr>
                          <m:ctrlPr>
                            <a:rPr lang="en-US" sz="2400" i="1">
                              <a:latin typeface="Cambria Math" panose="02040503050406030204" pitchFamily="18" charset="0"/>
                            </a:rPr>
                          </m:ctrlPr>
                        </m:dPr>
                        <m:e>
                          <m:r>
                            <a:rPr lang="en-US" sz="2400" i="1">
                              <a:latin typeface="Cambria Math" panose="02040503050406030204" pitchFamily="18" charset="0"/>
                            </a:rPr>
                            <m:t>𝑢</m:t>
                          </m:r>
                        </m:e>
                      </m:d>
                      <m:r>
                        <a:rPr lang="en-US" sz="2400" i="1">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r>
                            <a:rPr lang="en-US" sz="2400" b="0" i="1" smtClean="0">
                              <a:latin typeface="Cambria Math" panose="02040503050406030204" pitchFamily="18" charset="0"/>
                            </a:rPr>
                            <m:t>𝑑</m:t>
                          </m:r>
                        </m:num>
                        <m:den>
                          <m:r>
                            <a:rPr lang="en-US" sz="2400" b="0" i="1" smtClean="0">
                              <a:latin typeface="Cambria Math" panose="02040503050406030204" pitchFamily="18" charset="0"/>
                            </a:rPr>
                            <m:t>𝑁</m:t>
                          </m:r>
                        </m:den>
                      </m:f>
                      <m:r>
                        <a:rPr lang="en-US" sz="2400" b="0" i="1" smtClean="0">
                          <a:latin typeface="Cambria Math" panose="02040503050406030204" pitchFamily="18" charset="0"/>
                        </a:rPr>
                        <m:t>+</m:t>
                      </m:r>
                      <m:r>
                        <a:rPr lang="en-US" sz="2400" b="0" i="1" smtClean="0">
                          <a:latin typeface="Cambria Math" panose="02040503050406030204" pitchFamily="18" charset="0"/>
                        </a:rPr>
                        <m:t>𝑑</m:t>
                      </m:r>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𝑣</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𝑢</m:t>
                              </m:r>
                            </m:sub>
                          </m:sSub>
                        </m:sub>
                        <m:sup/>
                        <m:e>
                          <m:box>
                            <m:boxPr>
                              <m:ctrlPr>
                                <a:rPr lang="en-US" sz="2400" i="1">
                                  <a:latin typeface="Cambria Math" panose="02040503050406030204" pitchFamily="18" charset="0"/>
                                </a:rPr>
                              </m:ctrlPr>
                            </m:boxPr>
                            <m:e>
                              <m:argPr>
                                <m:argSz m:val="-1"/>
                              </m:argPr>
                              <m:f>
                                <m:fPr>
                                  <m:ctrlPr>
                                    <a:rPr lang="en-US" sz="2400" i="1">
                                      <a:latin typeface="Cambria Math" panose="02040503050406030204" pitchFamily="18" charset="0"/>
                                    </a:rPr>
                                  </m:ctrlPr>
                                </m:fPr>
                                <m:num>
                                  <m:r>
                                    <a:rPr lang="en-US" sz="2400" i="1">
                                      <a:latin typeface="Cambria Math" panose="02040503050406030204" pitchFamily="18" charset="0"/>
                                    </a:rPr>
                                    <m:t>𝑃𝑅</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num>
                                <m:den>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den>
                              </m:f>
                            </m:e>
                          </m:box>
                        </m:e>
                      </m:nary>
                    </m:oMath>
                  </m:oMathPara>
                </a14:m>
                <a:endParaRPr lang="en-US" sz="2400" dirty="0">
                  <a:latin typeface="Calibri (Body)"/>
                </a:endParaRPr>
              </a:p>
              <a:p>
                <a:pPr lvl="1" indent="0" algn="just">
                  <a:spcBef>
                    <a:spcPts val="0"/>
                  </a:spcBef>
                  <a:spcAft>
                    <a:spcPts val="600"/>
                  </a:spcAft>
                  <a:buNone/>
                  <a:defRPr/>
                </a:pPr>
                <a:r>
                  <a:rPr lang="en-US" sz="2400" dirty="0">
                    <a:latin typeface="Calibri (Body)"/>
                  </a:rPr>
                  <a:t>where N is the number of pages and d is the damping factor.</a:t>
                </a:r>
              </a:p>
              <a:p>
                <a:pPr lvl="1" algn="just">
                  <a:spcBef>
                    <a:spcPts val="0"/>
                  </a:spcBef>
                  <a:spcAft>
                    <a:spcPts val="600"/>
                  </a:spcAft>
                  <a:buFont typeface="Wingdings" panose="05000000000000000000" pitchFamily="2" charset="2"/>
                  <a:buChar char="v"/>
                  <a:defRPr/>
                </a:pPr>
                <a:endParaRPr lang="en-US" sz="2400" dirty="0">
                  <a:latin typeface="Calibri (Body)"/>
                </a:endParaRPr>
              </a:p>
            </p:txBody>
          </p:sp>
        </mc:Choice>
        <mc:Fallback xmlns="">
          <p:sp>
            <p:nvSpPr>
              <p:cNvPr id="3" name="Content Placeholder 2">
                <a:extLst>
                  <a:ext uri="{FF2B5EF4-FFF2-40B4-BE49-F238E27FC236}">
                    <a16:creationId xmlns:a16="http://schemas.microsoft.com/office/drawing/2014/main" id="{3CD62660-E16A-4EBD-9504-9BA35A4EA62D}"/>
                  </a:ext>
                </a:extLst>
              </p:cNvPr>
              <p:cNvSpPr>
                <a:spLocks noGrp="1" noRot="1" noChangeAspect="1" noMove="1" noResize="1" noEditPoints="1" noAdjustHandles="1" noChangeArrowheads="1" noChangeShapeType="1" noTextEdit="1"/>
              </p:cNvSpPr>
              <p:nvPr>
                <p:ph idx="1"/>
              </p:nvPr>
            </p:nvSpPr>
            <p:spPr>
              <a:xfrm>
                <a:off x="1069848" y="957622"/>
                <a:ext cx="10058400" cy="5315161"/>
              </a:xfrm>
              <a:blipFill>
                <a:blip r:embed="rId2"/>
                <a:stretch>
                  <a:fillRect l="-848" t="-1835" r="-909" b="-263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8</a:t>
            </a:fld>
            <a:endParaRPr lang="en-US"/>
          </a:p>
        </p:txBody>
      </p:sp>
    </p:spTree>
    <p:extLst>
      <p:ext uri="{BB962C8B-B14F-4D97-AF65-F5344CB8AC3E}">
        <p14:creationId xmlns:p14="http://schemas.microsoft.com/office/powerpoint/2010/main" val="163286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PageRank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2"/>
                <a:ext cx="10058400" cy="5315161"/>
              </a:xfrm>
            </p:spPr>
            <p:txBody>
              <a:bodyPr>
                <a:noAutofit/>
              </a:bodyPr>
              <a:lstStyle/>
              <a:p>
                <a:pPr lvl="1" algn="just">
                  <a:spcBef>
                    <a:spcPts val="0"/>
                  </a:spcBef>
                  <a:spcAft>
                    <a:spcPts val="1800"/>
                  </a:spcAft>
                  <a:buFont typeface="Wingdings" panose="05000000000000000000" pitchFamily="2" charset="2"/>
                  <a:buChar char="v"/>
                  <a:defRPr/>
                </a:pPr>
                <a:r>
                  <a:rPr lang="en-US" sz="2300" dirty="0">
                    <a:latin typeface="Calibri (Body)"/>
                  </a:rPr>
                  <a:t>Alternatively, we can also use matrices to find page rank of pages with initial page rank vector,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1/</m:t>
                            </m:r>
                            <m:r>
                              <a:rPr lang="en-US" sz="2000" b="0" i="1" smtClean="0">
                                <a:latin typeface="Cambria Math" panose="02040503050406030204" pitchFamily="18" charset="0"/>
                              </a:rPr>
                              <m:t>𝑁</m:t>
                            </m:r>
                          </m:e>
                          <m:e>
                            <m:r>
                              <a:rPr lang="en-US" sz="2000" b="0" i="1" smtClean="0">
                                <a:latin typeface="Cambria Math" panose="02040503050406030204" pitchFamily="18" charset="0"/>
                              </a:rPr>
                              <m:t>1/</m:t>
                            </m:r>
                            <m:r>
                              <a:rPr lang="en-US" sz="2000" b="0" i="1" smtClean="0">
                                <a:latin typeface="Cambria Math" panose="02040503050406030204" pitchFamily="18" charset="0"/>
                              </a:rPr>
                              <m:t>𝑁</m:t>
                            </m:r>
                          </m:e>
                          <m:e>
                            <m:r>
                              <a:rPr lang="en-US" sz="2000" b="0" i="1" smtClean="0">
                                <a:latin typeface="Cambria Math" panose="02040503050406030204" pitchFamily="18" charset="0"/>
                              </a:rPr>
                              <m:t>⋮</m:t>
                            </m:r>
                          </m:e>
                          <m:e>
                            <m:r>
                              <a:rPr lang="en-US" sz="2000" b="0" i="1" smtClean="0">
                                <a:latin typeface="Cambria Math" panose="02040503050406030204" pitchFamily="18" charset="0"/>
                              </a:rPr>
                              <m:t>1/</m:t>
                            </m:r>
                            <m:r>
                              <a:rPr lang="en-US" sz="2000" b="0" i="1" smtClean="0">
                                <a:latin typeface="Cambria Math" panose="02040503050406030204" pitchFamily="18" charset="0"/>
                              </a:rPr>
                              <m:t>𝑁</m:t>
                            </m:r>
                          </m:e>
                        </m:eqArr>
                      </m:e>
                    </m:d>
                  </m:oMath>
                </a14:m>
                <a:r>
                  <a:rPr lang="en-US" sz="2300" dirty="0">
                    <a:latin typeface="Calibri (Body)"/>
                  </a:rPr>
                  <a:t> and page rank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𝑅</m:t>
                        </m:r>
                      </m:e>
                      <m:sub>
                        <m:r>
                          <a:rPr lang="en-US" sz="2300" b="0" i="1" smtClean="0">
                            <a:latin typeface="Cambria Math" panose="02040503050406030204" pitchFamily="18" charset="0"/>
                          </a:rPr>
                          <m:t>𝑖</m:t>
                        </m:r>
                      </m:sub>
                    </m:sSub>
                  </m:oMath>
                </a14:m>
                <a:r>
                  <a:rPr lang="en-US" sz="2300" dirty="0">
                    <a:latin typeface="Calibri (Body)"/>
                  </a:rPr>
                  <a:t> is calculated as</a:t>
                </a:r>
              </a:p>
              <a:p>
                <a:pPr lvl="1" indent="0" algn="just">
                  <a:spcBef>
                    <a:spcPts val="0"/>
                  </a:spcBef>
                  <a:spcAft>
                    <a:spcPts val="600"/>
                  </a:spcAft>
                  <a:buNone/>
                  <a:defRP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𝑖</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b="0" i="1" smtClean="0">
                                <a:latin typeface="Cambria Math" panose="02040503050406030204" pitchFamily="18" charset="0"/>
                              </a:rPr>
                              <m:t>(</m:t>
                            </m:r>
                            <m:r>
                              <a:rPr lang="en-US" sz="2000" i="1">
                                <a:latin typeface="Cambria Math" panose="02040503050406030204" pitchFamily="18" charset="0"/>
                              </a:rPr>
                              <m:t>1</m:t>
                            </m:r>
                            <m:r>
                              <a:rPr lang="en-US" sz="2000" b="0" i="1" smtClean="0">
                                <a:latin typeface="Cambria Math" panose="02040503050406030204" pitchFamily="18" charset="0"/>
                              </a:rPr>
                              <m:t>−</m:t>
                            </m:r>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i="1">
                                <a:latin typeface="Cambria Math" panose="02040503050406030204" pitchFamily="18" charset="0"/>
                              </a:rPr>
                              <m:t>𝑁</m:t>
                            </m:r>
                          </m:e>
                          <m:e>
                            <m:r>
                              <a:rPr lang="en-US" sz="2000" b="0" i="1" smtClean="0">
                                <a:latin typeface="Cambria Math" panose="02040503050406030204" pitchFamily="18" charset="0"/>
                              </a:rPr>
                              <m:t>(</m:t>
                            </m:r>
                            <m:r>
                              <a:rPr lang="en-US" sz="2000" i="1">
                                <a:latin typeface="Cambria Math" panose="02040503050406030204" pitchFamily="18" charset="0"/>
                              </a:rPr>
                              <m:t>1</m:t>
                            </m:r>
                            <m:r>
                              <a:rPr lang="en-US" sz="2000" b="0" i="1" smtClean="0">
                                <a:latin typeface="Cambria Math" panose="02040503050406030204" pitchFamily="18" charset="0"/>
                              </a:rPr>
                              <m:t>−</m:t>
                            </m:r>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i="1">
                                <a:latin typeface="Cambria Math" panose="02040503050406030204" pitchFamily="18" charset="0"/>
                              </a:rPr>
                              <m:t>𝑁</m:t>
                            </m:r>
                          </m:e>
                          <m:e>
                            <m:r>
                              <a:rPr lang="en-US" sz="2000" i="1">
                                <a:latin typeface="Cambria Math" panose="02040503050406030204" pitchFamily="18" charset="0"/>
                              </a:rPr>
                              <m:t>⋮</m:t>
                            </m:r>
                          </m:e>
                          <m:e>
                            <m:r>
                              <a:rPr lang="en-US" sz="2000" b="0" i="1" smtClean="0">
                                <a:latin typeface="Cambria Math" panose="02040503050406030204" pitchFamily="18" charset="0"/>
                              </a:rPr>
                              <m:t>(</m:t>
                            </m:r>
                            <m:r>
                              <a:rPr lang="en-US" sz="2000" i="1">
                                <a:latin typeface="Cambria Math" panose="02040503050406030204" pitchFamily="18" charset="0"/>
                              </a:rPr>
                              <m:t>1</m:t>
                            </m:r>
                            <m:r>
                              <a:rPr lang="en-US" sz="2000" b="0" i="1" smtClean="0">
                                <a:latin typeface="Cambria Math" panose="02040503050406030204" pitchFamily="18" charset="0"/>
                              </a:rPr>
                              <m:t>−</m:t>
                            </m:r>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i="1">
                                <a:latin typeface="Cambria Math" panose="02040503050406030204" pitchFamily="18" charset="0"/>
                              </a:rPr>
                              <m:t>𝑁</m:t>
                            </m:r>
                          </m:e>
                        </m:eqArr>
                      </m:e>
                    </m:d>
                    <m:r>
                      <a:rPr lang="en-US" sz="2000" b="0" i="1" smtClean="0">
                        <a:latin typeface="Cambria Math" panose="02040503050406030204" pitchFamily="18" charset="0"/>
                      </a:rPr>
                      <m:t>+</m:t>
                    </m:r>
                    <m:r>
                      <a:rPr lang="en-US" sz="2000" b="0" i="1" smtClean="0">
                        <a:latin typeface="Cambria Math" panose="02040503050406030204" pitchFamily="18" charset="0"/>
                      </a:rPr>
                      <m:t>𝑑</m:t>
                    </m:r>
                  </m:oMath>
                </a14:m>
                <a:r>
                  <a:rPr lang="en-US" sz="2000" dirty="0">
                    <a:latin typeface="Calibri (Body)"/>
                  </a:rPr>
                  <a:t> </a:t>
                </a:r>
                <a14:m>
                  <m:oMath xmlns:m="http://schemas.openxmlformats.org/officeDocument/2006/math">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b="0" i="1" smtClean="0">
                                <a:latin typeface="Cambria Math" panose="02040503050406030204" pitchFamily="18" charset="0"/>
                              </a:rPr>
                              <m:t>𝑙</m:t>
                            </m:r>
                            <m:d>
                              <m:dPr>
                                <m:ctrlPr>
                                  <a:rPr lang="en-US" sz="2000" b="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r>
                              <a:rPr lang="en-US" sz="2000" i="1" smtClean="0">
                                <a:latin typeface="Cambria Math" panose="02040503050406030204" pitchFamily="18" charset="0"/>
                              </a:rPr>
                              <m:t>𝑙</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e>
                            </m:d>
                            <m:r>
                              <a:rPr lang="en-US" sz="2000" b="0" i="1" smtClean="0">
                                <a:latin typeface="Cambria Math" panose="02040503050406030204" pitchFamily="18" charset="0"/>
                              </a:rPr>
                              <m:t>    …     </m:t>
                            </m:r>
                            <m:r>
                              <a:rPr lang="en-US" sz="2000" i="1">
                                <a:latin typeface="Cambria Math" panose="02040503050406030204" pitchFamily="18" charset="0"/>
                              </a:rPr>
                              <m:t>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𝑁</m:t>
                                </m:r>
                              </m:sub>
                            </m:sSub>
                            <m:r>
                              <a:rPr lang="en-US" sz="2000" i="1">
                                <a:latin typeface="Cambria Math" panose="02040503050406030204" pitchFamily="18" charset="0"/>
                              </a:rPr>
                              <m:t>)</m:t>
                            </m:r>
                          </m:e>
                          <m:e>
                            <m:r>
                              <a:rPr lang="en-US" sz="2000" i="1">
                                <a:latin typeface="Cambria Math" panose="02040503050406030204" pitchFamily="18" charset="0"/>
                              </a:rPr>
                              <m:t>𝑙</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e>
                            </m:d>
                            <m:r>
                              <a:rPr lang="en-US" sz="2000" i="1">
                                <a:latin typeface="Cambria Math" panose="02040503050406030204" pitchFamily="18" charset="0"/>
                              </a:rPr>
                              <m:t>     </m:t>
                            </m:r>
                            <m:r>
                              <a:rPr lang="en-US" sz="2000" i="1">
                                <a:latin typeface="Cambria Math" panose="02040503050406030204" pitchFamily="18" charset="0"/>
                              </a:rPr>
                              <m:t>𝑙</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e>
                            </m:d>
                            <m:r>
                              <a:rPr lang="en-US" sz="2000" i="1">
                                <a:latin typeface="Cambria Math" panose="02040503050406030204" pitchFamily="18" charset="0"/>
                              </a:rPr>
                              <m:t>    …     </m:t>
                            </m:r>
                            <m:r>
                              <a:rPr lang="en-US" sz="2000" i="1">
                                <a:latin typeface="Cambria Math" panose="02040503050406030204" pitchFamily="18" charset="0"/>
                              </a:rPr>
                              <m:t>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𝑁</m:t>
                                </m:r>
                              </m:sub>
                            </m:sSub>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𝑙</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𝑁</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e>
                            </m:d>
                            <m:r>
                              <a:rPr lang="en-US" sz="2000" i="1">
                                <a:latin typeface="Cambria Math" panose="02040503050406030204" pitchFamily="18" charset="0"/>
                              </a:rPr>
                              <m:t>     </m:t>
                            </m:r>
                            <m:r>
                              <a:rPr lang="en-US" sz="2000" i="1">
                                <a:latin typeface="Cambria Math" panose="02040503050406030204" pitchFamily="18" charset="0"/>
                              </a:rPr>
                              <m:t>𝑙</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𝑁</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e>
                            </m:d>
                            <m:r>
                              <a:rPr lang="en-US" sz="2000" i="1">
                                <a:latin typeface="Cambria Math" panose="02040503050406030204" pitchFamily="18" charset="0"/>
                              </a:rPr>
                              <m:t>    …     </m:t>
                            </m:r>
                            <m:r>
                              <a:rPr lang="en-US" sz="2000" i="1">
                                <a:latin typeface="Cambria Math" panose="02040503050406030204" pitchFamily="18" charset="0"/>
                              </a:rPr>
                              <m:t>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𝑁</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𝑁</m:t>
                                </m:r>
                              </m:sub>
                            </m:sSub>
                            <m:r>
                              <a:rPr lang="en-US" sz="2000" i="1">
                                <a:latin typeface="Cambria Math" panose="02040503050406030204" pitchFamily="18" charset="0"/>
                              </a:rPr>
                              <m:t>)</m:t>
                            </m:r>
                          </m:e>
                        </m:eqArr>
                      </m:e>
                    </m:d>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oMath>
                </a14:m>
                <a:endParaRPr lang="en-US" sz="2400" dirty="0">
                  <a:latin typeface="Calibri (Body)"/>
                </a:endParaRPr>
              </a:p>
              <a:p>
                <a:pPr marL="274320" lvl="1" indent="0" algn="just">
                  <a:spcBef>
                    <a:spcPts val="0"/>
                  </a:spcBef>
                  <a:spcAft>
                    <a:spcPts val="1200"/>
                  </a:spcAft>
                  <a:buNone/>
                  <a:defRPr/>
                </a:pPr>
                <a:r>
                  <a:rPr lang="en-US" sz="2400" dirty="0">
                    <a:latin typeface="Calibri (Body)"/>
                  </a:rPr>
                  <a:t>where, the adjacency function </a:t>
                </a:r>
                <a14:m>
                  <m:oMath xmlns:m="http://schemas.openxmlformats.org/officeDocument/2006/math">
                    <m:r>
                      <a:rPr lang="en-US" sz="2400" i="1">
                        <a:latin typeface="Cambria Math" panose="02040503050406030204" pitchFamily="18" charset="0"/>
                      </a:rPr>
                      <m:t>𝑙</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𝑗</m:t>
                            </m:r>
                          </m:sub>
                        </m:sSub>
                      </m:e>
                    </m:d>
                  </m:oMath>
                </a14:m>
                <a:r>
                  <a:rPr lang="en-US" sz="2400" dirty="0">
                    <a:latin typeface="Calibri (Body)"/>
                  </a:rPr>
                  <a:t> is the ratio between the number of links outbound from page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𝑗</m:t>
                        </m:r>
                      </m:sub>
                    </m:sSub>
                  </m:oMath>
                </a14:m>
                <a:r>
                  <a:rPr lang="en-US" sz="2400" dirty="0">
                    <a:latin typeface="Calibri (Body)"/>
                  </a:rPr>
                  <a:t> to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𝑖</m:t>
                        </m:r>
                      </m:sub>
                    </m:sSub>
                  </m:oMath>
                </a14:m>
                <a:r>
                  <a:rPr lang="en-US" sz="2400" dirty="0">
                    <a:latin typeface="Calibri (Body)"/>
                  </a:rPr>
                  <a:t> to the total number of outbound links of page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𝑗</m:t>
                        </m:r>
                      </m:sub>
                    </m:sSub>
                  </m:oMath>
                </a14:m>
                <a:r>
                  <a:rPr lang="en-US" sz="2400" dirty="0">
                    <a:latin typeface="Calibri (Body)"/>
                  </a:rPr>
                  <a:t>. The adjacency function is 0 if page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𝑗</m:t>
                        </m:r>
                      </m:sub>
                    </m:sSub>
                  </m:oMath>
                </a14:m>
                <a:r>
                  <a:rPr lang="en-US" sz="2400" dirty="0">
                    <a:latin typeface="Calibri (Body)"/>
                  </a:rPr>
                  <a:t> does not link to page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𝑗</m:t>
                        </m:r>
                      </m:sub>
                    </m:sSub>
                  </m:oMath>
                </a14:m>
                <a:r>
                  <a:rPr lang="en-US" sz="2400" dirty="0">
                    <a:latin typeface="Calibri (Body)"/>
                  </a:rPr>
                  <a:t> , and normalized such that, for each </a:t>
                </a:r>
                <a:r>
                  <a:rPr lang="en-US" sz="2400" i="1" dirty="0">
                    <a:latin typeface="Calibri (Body)"/>
                  </a:rPr>
                  <a:t>j</a:t>
                </a:r>
              </a:p>
              <a:p>
                <a:pPr marL="274320" lvl="1" indent="0" algn="just">
                  <a:spcBef>
                    <a:spcPts val="0"/>
                  </a:spcBef>
                  <a:spcAft>
                    <a:spcPts val="600"/>
                  </a:spcAft>
                  <a:buNone/>
                  <a:defRPr/>
                </a:pPr>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r>
                            <a:rPr lang="en-US" sz="2000" i="1">
                              <a:latin typeface="Cambria Math" panose="02040503050406030204" pitchFamily="18" charset="0"/>
                            </a:rPr>
                            <m:t>𝑙</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𝑗</m:t>
                                  </m:r>
                                </m:sub>
                              </m:sSub>
                            </m:e>
                          </m:d>
                          <m:r>
                            <a:rPr lang="en-US" sz="2000" b="0" i="1" smtClean="0">
                              <a:latin typeface="Cambria Math" panose="02040503050406030204" pitchFamily="18" charset="0"/>
                            </a:rPr>
                            <m:t>=1</m:t>
                          </m:r>
                        </m:e>
                      </m:nary>
                    </m:oMath>
                  </m:oMathPara>
                </a14:m>
                <a:endParaRPr lang="en-US" sz="2400" dirty="0">
                  <a:latin typeface="Calibri (Body)"/>
                </a:endParaRPr>
              </a:p>
            </p:txBody>
          </p:sp>
        </mc:Choice>
        <mc:Fallback xmlns="">
          <p:sp>
            <p:nvSpPr>
              <p:cNvPr id="3" name="Content Placeholder 2">
                <a:extLst>
                  <a:ext uri="{FF2B5EF4-FFF2-40B4-BE49-F238E27FC236}">
                    <a16:creationId xmlns:a16="http://schemas.microsoft.com/office/drawing/2014/main" id="{3CD62660-E16A-4EBD-9504-9BA35A4EA62D}"/>
                  </a:ext>
                </a:extLst>
              </p:cNvPr>
              <p:cNvSpPr>
                <a:spLocks noGrp="1" noRot="1" noChangeAspect="1" noMove="1" noResize="1" noEditPoints="1" noAdjustHandles="1" noChangeArrowheads="1" noChangeShapeType="1" noTextEdit="1"/>
              </p:cNvSpPr>
              <p:nvPr>
                <p:ph idx="1"/>
              </p:nvPr>
            </p:nvSpPr>
            <p:spPr>
              <a:xfrm>
                <a:off x="1069848" y="957622"/>
                <a:ext cx="10058400" cy="5315161"/>
              </a:xfrm>
              <a:blipFill>
                <a:blip r:embed="rId2"/>
                <a:stretch>
                  <a:fillRect t="-1491" r="-9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9</a:t>
            </a:fld>
            <a:endParaRPr lang="en-US"/>
          </a:p>
        </p:txBody>
      </p:sp>
    </p:spTree>
    <p:extLst>
      <p:ext uri="{BB962C8B-B14F-4D97-AF65-F5344CB8AC3E}">
        <p14:creationId xmlns:p14="http://schemas.microsoft.com/office/powerpoint/2010/main" val="3906296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420</TotalTime>
  <Words>1214</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vt:lpstr>
      <vt:lpstr>Calibri (Body)</vt:lpstr>
      <vt:lpstr>Cambria Math</vt:lpstr>
      <vt:lpstr>Courier New</vt:lpstr>
      <vt:lpstr>Rockwell</vt:lpstr>
      <vt:lpstr>Rockwell Condensed</vt:lpstr>
      <vt:lpstr>Tahoma</vt:lpstr>
      <vt:lpstr>Wingdings</vt:lpstr>
      <vt:lpstr>Wood Type</vt:lpstr>
      <vt:lpstr>Searching</vt:lpstr>
      <vt:lpstr>Introduction</vt:lpstr>
      <vt:lpstr>Introduction</vt:lpstr>
      <vt:lpstr>Link Analysis</vt:lpstr>
      <vt:lpstr>PageRank Algorithm</vt:lpstr>
      <vt:lpstr>PageRank Algorithm</vt:lpstr>
      <vt:lpstr>PageRank Algorithm</vt:lpstr>
      <vt:lpstr>PageRank Algorithm</vt:lpstr>
      <vt:lpstr>PageRank Algorithm</vt:lpstr>
      <vt:lpstr>HITS Algorithm</vt:lpstr>
      <vt:lpstr>HITS Algorithm</vt:lpstr>
      <vt:lpstr>HITS Algorithm</vt:lpstr>
      <vt:lpstr>HITS Algorithm</vt:lpstr>
      <vt:lpstr>HITS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dc:title>
  <dc:creator>Nawaraj Paudel</dc:creator>
  <cp:lastModifiedBy>Nawaraj Paudel</cp:lastModifiedBy>
  <cp:revision>116</cp:revision>
  <dcterms:created xsi:type="dcterms:W3CDTF">2022-06-14T09:18:30Z</dcterms:created>
  <dcterms:modified xsi:type="dcterms:W3CDTF">2022-06-23T09:46:44Z</dcterms:modified>
</cp:coreProperties>
</file>