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0" r:id="rId4"/>
    <p:sldId id="271" r:id="rId5"/>
    <p:sldId id="272" r:id="rId6"/>
    <p:sldId id="279" r:id="rId7"/>
    <p:sldId id="280" r:id="rId8"/>
    <p:sldId id="281" r:id="rId9"/>
    <p:sldId id="282" r:id="rId10"/>
    <p:sldId id="283" r:id="rId11"/>
    <p:sldId id="284" r:id="rId12"/>
    <p:sldId id="285" r:id="rId13"/>
    <p:sldId id="286" r:id="rId14"/>
    <p:sldId id="288" r:id="rId15"/>
    <p:sldId id="287" r:id="rId16"/>
    <p:sldId id="289" r:id="rId17"/>
    <p:sldId id="290" r:id="rId18"/>
    <p:sldId id="291" r:id="rId19"/>
    <p:sldId id="293" r:id="rId20"/>
    <p:sldId id="29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566C7-DD49-4AA6-AF9F-D31A3913371C}"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A7A79-2B75-4909-BAC8-9F9E9D1E5E2C}" type="slidenum">
              <a:rPr lang="en-US" smtClean="0"/>
              <a:t>‹#›</a:t>
            </a:fld>
            <a:endParaRPr lang="en-US"/>
          </a:p>
        </p:txBody>
      </p:sp>
    </p:spTree>
    <p:extLst>
      <p:ext uri="{BB962C8B-B14F-4D97-AF65-F5344CB8AC3E}">
        <p14:creationId xmlns:p14="http://schemas.microsoft.com/office/powerpoint/2010/main" val="56266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A0D86-4375-41AB-9C97-7A262A5BCA47}"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790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537C4-9E3F-4F68-B6D9-1A0E6228CE78}"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379066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093C0-604D-4F8A-A48D-60F94C1A99FD}"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69273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55EC3-5AC6-4F89-B9C7-D270C55ED23D}"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2438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D3C619-3E5F-489F-9D22-6245DFCD7E14}" type="datetime1">
              <a:rPr lang="en-US" smtClean="0"/>
              <a:t>11/24/2022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1770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4F7B2-6715-4F8E-8705-1833C2EE6A23}"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281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9DE4F-D6BC-4847-8943-63F54271FC0B}"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99298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54E2F-887A-448F-A83E-29365F5C0338}"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86521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D6922-1FF4-4925-90AC-6900282D4E99}"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0611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1D003-6EB8-4D23-912C-8772DDF1F357}"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06765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EE779-BB3F-4540-9DFD-4179085750EF}" type="datetime1">
              <a:rPr lang="en-US" smtClean="0"/>
              <a:t>11/24/2022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403662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749B42-CF9E-4D11-BA3C-7A9A18F4A147}" type="datetime1">
              <a:rPr lang="en-US" smtClean="0"/>
              <a:t>11/24/2022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11903B-E227-48F1-9ED9-B552A03AA7E8}" type="slidenum">
              <a:rPr lang="en-US" smtClean="0"/>
              <a:t>‹#›</a:t>
            </a:fld>
            <a:endParaRPr lang="en-US"/>
          </a:p>
        </p:txBody>
      </p:sp>
    </p:spTree>
    <p:extLst>
      <p:ext uri="{BB962C8B-B14F-4D97-AF65-F5344CB8AC3E}">
        <p14:creationId xmlns:p14="http://schemas.microsoft.com/office/powerpoint/2010/main" val="190413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EC6A-636C-42DF-8197-F560F50FB947}"/>
              </a:ext>
            </a:extLst>
          </p:cNvPr>
          <p:cNvSpPr>
            <a:spLocks noGrp="1"/>
          </p:cNvSpPr>
          <p:nvPr>
            <p:ph type="ctrTitle"/>
          </p:nvPr>
        </p:nvSpPr>
        <p:spPr/>
        <p:txBody>
          <a:bodyPr/>
          <a:lstStyle/>
          <a:p>
            <a:r>
              <a:rPr lang="en-US" sz="8800" dirty="0"/>
              <a:t>Creating Suggestions and Recommendations</a:t>
            </a:r>
          </a:p>
        </p:txBody>
      </p:sp>
      <p:sp>
        <p:nvSpPr>
          <p:cNvPr id="3" name="Subtitle 2">
            <a:extLst>
              <a:ext uri="{FF2B5EF4-FFF2-40B4-BE49-F238E27FC236}">
                <a16:creationId xmlns:a16="http://schemas.microsoft.com/office/drawing/2014/main" id="{B5FCD639-47E7-4E40-BE43-3C4328C198D3}"/>
              </a:ext>
            </a:extLst>
          </p:cNvPr>
          <p:cNvSpPr>
            <a:spLocks noGrp="1"/>
          </p:cNvSpPr>
          <p:nvPr>
            <p:ph type="subTitle" idx="1"/>
          </p:nvPr>
        </p:nvSpPr>
        <p:spPr/>
        <p:txBody>
          <a:bodyPr>
            <a:normAutofit/>
          </a:bodyPr>
          <a:lstStyle/>
          <a:p>
            <a:r>
              <a:rPr lang="en-US" sz="2800" dirty="0"/>
              <a:t>Unit 3</a:t>
            </a:r>
          </a:p>
        </p:txBody>
      </p:sp>
      <p:sp>
        <p:nvSpPr>
          <p:cNvPr id="4" name="Slide Number Placeholder 3">
            <a:extLst>
              <a:ext uri="{FF2B5EF4-FFF2-40B4-BE49-F238E27FC236}">
                <a16:creationId xmlns:a16="http://schemas.microsoft.com/office/drawing/2014/main" id="{73556598-0C18-4383-AAB9-CC788EC4C1E1}"/>
              </a:ext>
            </a:extLst>
          </p:cNvPr>
          <p:cNvSpPr>
            <a:spLocks noGrp="1"/>
          </p:cNvSpPr>
          <p:nvPr>
            <p:ph type="sldNum" sz="quarter" idx="12"/>
          </p:nvPr>
        </p:nvSpPr>
        <p:spPr/>
        <p:txBody>
          <a:bodyPr/>
          <a:lstStyle/>
          <a:p>
            <a:fld id="{B411903B-E227-48F1-9ED9-B552A03AA7E8}" type="slidenum">
              <a:rPr lang="en-US" smtClean="0"/>
              <a:t>1</a:t>
            </a:fld>
            <a:endParaRPr lang="en-US"/>
          </a:p>
        </p:txBody>
      </p:sp>
    </p:spTree>
    <p:extLst>
      <p:ext uri="{BB962C8B-B14F-4D97-AF65-F5344CB8AC3E}">
        <p14:creationId xmlns:p14="http://schemas.microsoft.com/office/powerpoint/2010/main" val="13531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2367468"/>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Exercise 1</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user U3 for items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on the basis of the ratings in the table below. Use cosine similarity to find similarity between users and consider top-2 closest users.</a:t>
                </a:r>
              </a:p>
              <a:p>
                <a:pPr marL="548640" lvl="2" indent="0" algn="just">
                  <a:spcBef>
                    <a:spcPts val="0"/>
                  </a:spcBef>
                  <a:spcAft>
                    <a:spcPts val="600"/>
                  </a:spcAft>
                  <a:buNone/>
                  <a:defRPr/>
                </a:pPr>
                <a:r>
                  <a:rPr lang="en-US" sz="2400" dirty="0">
                    <a:latin typeface="Calibri" panose="020F0502020204030204" pitchFamily="34" charset="0"/>
                    <a:cs typeface="Calibri" panose="020F0502020204030204" pitchFamily="34" charset="0"/>
                  </a:rPr>
                  <a:t>	</a:t>
                </a:r>
                <a:r>
                  <a:rPr lang="en-US" sz="2400" dirty="0">
                    <a:cs typeface="Calibri" panose="020F0502020204030204" pitchFamily="34" charset="0"/>
                  </a:rPr>
                  <a:t>Sim(x, y) = Cosine(x, y) = </a:t>
                </a:r>
                <a14:m>
                  <m:oMath xmlns:m="http://schemas.openxmlformats.org/officeDocument/2006/math">
                    <m:f>
                      <m:fPr>
                        <m:ctrlPr>
                          <a:rPr lang="en-US" sz="2400" i="1" smtClean="0">
                            <a:latin typeface="Cambria Math" panose="02040503050406030204" pitchFamily="18" charset="0"/>
                            <a:cs typeface="Calibri" panose="020F0502020204030204" pitchFamily="34" charset="0"/>
                          </a:rPr>
                        </m:ctrlPr>
                      </m:fPr>
                      <m:num>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r>
                              <a:rPr lang="en-US" sz="2400" b="0" i="1" smtClean="0">
                                <a:latin typeface="Cambria Math" panose="02040503050406030204" pitchFamily="18" charset="0"/>
                                <a:cs typeface="Calibri" panose="020F0502020204030204" pitchFamily="34" charset="0"/>
                              </a:rPr>
                              <m:t>𝑥𝑦</m:t>
                            </m:r>
                          </m:e>
                        </m:nary>
                      </m:num>
                      <m:den>
                        <m:rad>
                          <m:radPr>
                            <m:degHide m:val="on"/>
                            <m:ctrlPr>
                              <a:rPr lang="en-US" sz="2400" i="1" smtClean="0">
                                <a:latin typeface="Cambria Math" panose="02040503050406030204" pitchFamily="18" charset="0"/>
                                <a:cs typeface="Calibri" panose="020F0502020204030204" pitchFamily="34" charset="0"/>
                              </a:rPr>
                            </m:ctrlPr>
                          </m:radPr>
                          <m:deg/>
                          <m:e>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𝑥</m:t>
                                    </m:r>
                                  </m:e>
                                  <m:sup>
                                    <m:r>
                                      <a:rPr lang="en-US" sz="2400" b="0" i="1" smtClean="0">
                                        <a:latin typeface="Cambria Math" panose="02040503050406030204" pitchFamily="18" charset="0"/>
                                        <a:cs typeface="Calibri" panose="020F0502020204030204" pitchFamily="34" charset="0"/>
                                      </a:rPr>
                                      <m:t>2</m:t>
                                    </m:r>
                                  </m:sup>
                                </m:sSup>
                              </m:e>
                            </m:nary>
                          </m:e>
                        </m:rad>
                        <m:rad>
                          <m:radPr>
                            <m:degHide m:val="on"/>
                            <m:ctrlPr>
                              <a:rPr lang="en-US" sz="2400" i="1">
                                <a:latin typeface="Cambria Math" panose="02040503050406030204" pitchFamily="18" charset="0"/>
                                <a:cs typeface="Calibri" panose="020F0502020204030204" pitchFamily="34" charset="0"/>
                              </a:rPr>
                            </m:ctrlPr>
                          </m:radPr>
                          <m:deg/>
                          <m:e>
                            <m:nary>
                              <m:naryPr>
                                <m:chr m:val="∑"/>
                                <m:subHide m:val="on"/>
                                <m:supHide m:val="on"/>
                                <m:ctrlPr>
                                  <a:rPr lang="en-US" sz="2400" i="1">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𝑦</m:t>
                                    </m:r>
                                  </m:e>
                                  <m:sup>
                                    <m:r>
                                      <a:rPr lang="en-US" sz="2400" i="1">
                                        <a:latin typeface="Cambria Math" panose="02040503050406030204" pitchFamily="18" charset="0"/>
                                        <a:cs typeface="Calibri" panose="020F0502020204030204" pitchFamily="34" charset="0"/>
                                      </a:rPr>
                                      <m:t>2</m:t>
                                    </m:r>
                                  </m:sup>
                                </m:sSup>
                              </m:e>
                            </m:nary>
                          </m:e>
                        </m:rad>
                      </m:den>
                    </m:f>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2367468"/>
              </a:xfrm>
              <a:blipFill>
                <a:blip r:embed="rId2"/>
                <a:stretch>
                  <a:fillRect t="-3608"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10</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3378712110"/>
              </p:ext>
            </p:extLst>
          </p:nvPr>
        </p:nvGraphicFramePr>
        <p:xfrm>
          <a:off x="2516906" y="3670685"/>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271675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Item-based collaborative filtering:</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order to make the rating predictions for target item B by user A, the first step is to determine a set S of items that are most similar to target item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ratings in item set S, which are specified by A, are used to predict whether the user A will like item B.</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general, the k most similar items to item B can be used to make rating predictions for item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Similarity functions are computed between the columns of the ratings matrix to discover similar items.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11</a:t>
            </a:fld>
            <a:endParaRPr lang="en-US"/>
          </a:p>
        </p:txBody>
      </p:sp>
    </p:spTree>
    <p:extLst>
      <p:ext uri="{BB962C8B-B14F-4D97-AF65-F5344CB8AC3E}">
        <p14:creationId xmlns:p14="http://schemas.microsoft.com/office/powerpoint/2010/main" val="9946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2104996"/>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Example 2</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item </a:t>
            </a:r>
            <a:r>
              <a:rPr lang="en-US" sz="2400" dirty="0">
                <a:latin typeface="Calibri" panose="020F0502020204030204" pitchFamily="34" charset="0"/>
                <a:cs typeface="Calibri" panose="020F0502020204030204" pitchFamily="34" charset="0"/>
                <a:sym typeface="Symbol" panose="05050102010706020507" pitchFamily="18" charset="2"/>
              </a:rPr>
              <a:t>1</a:t>
            </a:r>
            <a:r>
              <a:rPr lang="en-US" sz="2400" dirty="0">
                <a:latin typeface="Calibri" panose="020F0502020204030204" pitchFamily="34" charset="0"/>
                <a:cs typeface="Calibri" panose="020F0502020204030204" pitchFamily="34" charset="0"/>
              </a:rPr>
              <a:t> for user U3 on the basis of the ratings in the table below. Use Pearson correlation coefficient to find similarity between users and consider top-2 closest items.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12</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1609150008"/>
              </p:ext>
            </p:extLst>
          </p:nvPr>
        </p:nvGraphicFramePr>
        <p:xfrm>
          <a:off x="2516906" y="3158060"/>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35221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4861286"/>
          </a:xfrm>
        </p:spPr>
        <p:txBody>
          <a:bodyPr>
            <a:noAutofit/>
          </a:bodyPr>
          <a:lstStyle/>
          <a:p>
            <a:pPr marL="692150" lvl="2" indent="0" algn="just">
              <a:spcBef>
                <a:spcPts val="0"/>
              </a:spcBef>
              <a:spcAft>
                <a:spcPts val="600"/>
              </a:spcAft>
              <a:buNone/>
              <a:defRPr/>
            </a:pPr>
            <a:r>
              <a:rPr lang="en-US" sz="2000" b="1" u="sng" dirty="0">
                <a:latin typeface="Calibri" panose="020F0502020204030204" pitchFamily="34" charset="0"/>
                <a:cs typeface="Calibri" panose="020F0502020204030204" pitchFamily="34" charset="0"/>
              </a:rPr>
              <a:t>Solution</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first step is to compute the similarity between item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and all the other items.</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2</a:t>
            </a:r>
            <a:r>
              <a:rPr lang="en-US" sz="2000" dirty="0">
                <a:latin typeface="Calibri" panose="020F0502020204030204" pitchFamily="34" charset="0"/>
                <a:cs typeface="Calibri" panose="020F0502020204030204" pitchFamily="34" charset="0"/>
              </a:rPr>
              <a:t>) = 0.94063416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3</a:t>
            </a:r>
            <a:r>
              <a:rPr lang="en-US" sz="2000" dirty="0">
                <a:latin typeface="Calibri" panose="020F0502020204030204" pitchFamily="34" charset="0"/>
                <a:cs typeface="Calibri" panose="020F0502020204030204" pitchFamily="34" charset="0"/>
              </a:rPr>
              <a:t>) = 0.98782916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4</a:t>
            </a:r>
            <a:r>
              <a:rPr lang="en-US" sz="2000" dirty="0">
                <a:latin typeface="Calibri" panose="020F0502020204030204" pitchFamily="34" charset="0"/>
                <a:cs typeface="Calibri" panose="020F0502020204030204" pitchFamily="34" charset="0"/>
              </a:rPr>
              <a:t>) = 0.89714996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5</a:t>
            </a:r>
            <a:r>
              <a:rPr lang="en-US" sz="2000" dirty="0">
                <a:latin typeface="Calibri" panose="020F0502020204030204" pitchFamily="34" charset="0"/>
                <a:cs typeface="Calibri" panose="020F0502020204030204" pitchFamily="34" charset="0"/>
              </a:rPr>
              <a:t>) = 0.67675297</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6</a:t>
            </a:r>
            <a:r>
              <a:rPr lang="en-US" sz="2000" dirty="0">
                <a:latin typeface="Calibri" panose="020F0502020204030204" pitchFamily="34" charset="0"/>
                <a:cs typeface="Calibri" panose="020F0502020204030204" pitchFamily="34" charset="0"/>
              </a:rPr>
              <a:t>) = 0.57263713</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Hence, the top-2 closest items to item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are </a:t>
            </a:r>
            <a:r>
              <a:rPr lang="en-US" sz="2000" dirty="0">
                <a:latin typeface="Calibri" panose="020F0502020204030204" pitchFamily="34" charset="0"/>
                <a:cs typeface="Calibri" panose="020F0502020204030204" pitchFamily="34" charset="0"/>
                <a:sym typeface="Symbol" panose="05050102010706020507" pitchFamily="18" charset="2"/>
              </a:rPr>
              <a:t>2 </a:t>
            </a:r>
            <a:r>
              <a:rPr lang="en-US" sz="2000" dirty="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sym typeface="Symbol" panose="05050102010706020507" pitchFamily="18" charset="2"/>
              </a:rPr>
              <a:t>3</a:t>
            </a:r>
            <a:r>
              <a:rPr lang="en-US" sz="2000" dirty="0">
                <a:latin typeface="Calibri" panose="020F0502020204030204" pitchFamily="34" charset="0"/>
                <a:cs typeface="Calibri" panose="020F0502020204030204" pitchFamily="34" charset="0"/>
              </a:rPr>
              <a:t>. By using the Pearson-weighted average of the raw ratings of user  U3 for items </a:t>
            </a:r>
            <a:r>
              <a:rPr lang="en-US" sz="2000" dirty="0">
                <a:latin typeface="Calibri" panose="020F0502020204030204" pitchFamily="34" charset="0"/>
                <a:cs typeface="Calibri" panose="020F0502020204030204" pitchFamily="34" charset="0"/>
                <a:sym typeface="Symbol" panose="05050102010706020507" pitchFamily="18" charset="2"/>
              </a:rPr>
              <a:t>2 </a:t>
            </a:r>
            <a:r>
              <a:rPr lang="en-US" sz="2000" dirty="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sym typeface="Symbol" panose="05050102010706020507" pitchFamily="18" charset="2"/>
              </a:rPr>
              <a:t>3 is used to predict the rating of item 1 for user U3.</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1) = (3 * </a:t>
            </a:r>
            <a:r>
              <a:rPr lang="en-US" sz="2000" dirty="0">
                <a:latin typeface="Calibri" panose="020F0502020204030204" pitchFamily="34" charset="0"/>
                <a:cs typeface="Calibri" panose="020F0502020204030204" pitchFamily="34" charset="0"/>
              </a:rPr>
              <a:t>0.94063416 + 3 * 0.98782916) / (0.94063416 + 0.98782916) = 3</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13</a:t>
            </a:fld>
            <a:endParaRPr lang="en-US"/>
          </a:p>
        </p:txBody>
      </p:sp>
    </p:spTree>
    <p:extLst>
      <p:ext uri="{BB962C8B-B14F-4D97-AF65-F5344CB8AC3E}">
        <p14:creationId xmlns:p14="http://schemas.microsoft.com/office/powerpoint/2010/main" val="327794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Advantages: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Easy to implement.</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Neither the content information of the products nor the users' profile information is required for building recommendations.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New items are recommended to users giving a surprise factor to the users.</a:t>
            </a:r>
          </a:p>
          <a:p>
            <a:pPr algn="just">
              <a:spcBef>
                <a:spcPts val="0"/>
              </a:spcBef>
              <a:spcAft>
                <a:spcPts val="600"/>
              </a:spcAft>
              <a:defRPr/>
            </a:pPr>
            <a:r>
              <a:rPr lang="en-US" sz="2800" b="1" dirty="0">
                <a:latin typeface="Calibri (Body)"/>
                <a:cs typeface="Calibri" panose="020F0502020204030204" pitchFamily="34" charset="0"/>
              </a:rPr>
              <a:t>Disadvantages: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is computationally expensive as all the user, product, and rating information is loaded into the memory for similarity calculations.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fails for new users where we do not have any information about the users. This problem is called the </a:t>
            </a:r>
            <a:r>
              <a:rPr lang="en-US" sz="2400" b="1" dirty="0">
                <a:latin typeface="Calibri" panose="020F0502020204030204" pitchFamily="34" charset="0"/>
                <a:cs typeface="Calibri" panose="020F0502020204030204" pitchFamily="34" charset="0"/>
              </a:rPr>
              <a:t>cold-start problem</a:t>
            </a:r>
            <a:r>
              <a:rPr lang="en-US" sz="2400" dirty="0">
                <a:latin typeface="Calibri" panose="020F0502020204030204" pitchFamily="34" charset="0"/>
                <a:cs typeface="Calibri" panose="020F0502020204030204" pitchFamily="34" charset="0"/>
              </a:rPr>
              <a:t>.</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performs very poorly if we have little data.</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Since we do not have content information about users or products, we cannot generate recommendations accurately based on rating information only.</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14</a:t>
            </a:fld>
            <a:endParaRPr lang="en-US"/>
          </a:p>
        </p:txBody>
      </p:sp>
    </p:spTree>
    <p:extLst>
      <p:ext uri="{BB962C8B-B14F-4D97-AF65-F5344CB8AC3E}">
        <p14:creationId xmlns:p14="http://schemas.microsoft.com/office/powerpoint/2010/main" val="286861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In real life, recommendation should be based on contents of items, such as, genre, actor, director, story, and screenplay in case of movies.</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A recommendation that is targeted at a personalized level and that considers individual preferences and contents of the items for generating recommendations is called a content-based recommender system.</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Content-based recommendation engines solve the cold-start problem that new users face in the collaborative filtering approach. When a new user comes, based on the preferences of the person we can suggest new items that are similar to their tastes.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15</a:t>
            </a:fld>
            <a:endParaRPr lang="en-US"/>
          </a:p>
        </p:txBody>
      </p:sp>
    </p:spTree>
    <p:extLst>
      <p:ext uri="{BB962C8B-B14F-4D97-AF65-F5344CB8AC3E}">
        <p14:creationId xmlns:p14="http://schemas.microsoft.com/office/powerpoint/2010/main" val="412487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Building content-based recommender systems involves three main steps, as follows:</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content information for items (item profile generation)</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a user profile and preferences with respect to the features of the items (user profile generation)</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recommendations and predicting a list of items to the user</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Item Profile Generation: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step, we extract the features that represent the item. Most commonly the content of the items is represented in the vector space model with item names as rows and features as columns.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We extract relevant features and their relative importance score associated with the item. These scores may be Boolean or real valued.</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the case of movies, item profile might be a Boolean vector where 1 represents presence of feature and 0 represents absence of feature.</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16</a:t>
            </a:fld>
            <a:endParaRPr lang="en-US"/>
          </a:p>
        </p:txBody>
      </p:sp>
    </p:spTree>
    <p:extLst>
      <p:ext uri="{BB962C8B-B14F-4D97-AF65-F5344CB8AC3E}">
        <p14:creationId xmlns:p14="http://schemas.microsoft.com/office/powerpoint/2010/main" val="334586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case of text documents, item profile might be a real valued vector. Item profile is generated using term frequency inverse document frequency (</a:t>
            </a:r>
            <a:r>
              <a:rPr lang="en-US" sz="2400" dirty="0" err="1">
                <a:latin typeface="Calibri" panose="020F0502020204030204" pitchFamily="34" charset="0"/>
                <a:cs typeface="Calibri" panose="020F0502020204030204" pitchFamily="34" charset="0"/>
              </a:rPr>
              <a:t>tf-idf</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Tf-idf</a:t>
            </a:r>
            <a:r>
              <a:rPr lang="en-US" sz="2400" dirty="0">
                <a:latin typeface="Calibri" panose="020F0502020204030204" pitchFamily="34" charset="0"/>
                <a:cs typeface="Calibri" panose="020F0502020204030204" pitchFamily="34" charset="0"/>
              </a:rPr>
              <a:t> shows the feature relative importance associated with the item.</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User Profile Generation: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step, we build the user profile matching the item feature using the utility matrix representing the connection between users and items.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utility matrix entries could be just 1’s representing user purchases or a similar connection, or they could be arbitrary numbers representing a rating or degree of affection that the user has for the item.</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Generating Recommendation: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With profile vectors for both users and items, we can estimate the degree to which a user would prefer an item by computing the cosine similarity between user’s and item’s vectors.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greater the cosine angle the more likely the user is to like a movie and hence it can be recommended to the user. </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17</a:t>
            </a:fld>
            <a:endParaRPr lang="en-US"/>
          </a:p>
        </p:txBody>
      </p:sp>
    </p:spTree>
    <p:extLst>
      <p:ext uri="{BB962C8B-B14F-4D97-AF65-F5344CB8AC3E}">
        <p14:creationId xmlns:p14="http://schemas.microsoft.com/office/powerpoint/2010/main" val="316141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940450"/>
          </a:xfrm>
        </p:spPr>
        <p:txBody>
          <a:bodyPr>
            <a:noAutofit/>
          </a:bodyPr>
          <a:lstStyle/>
          <a:p>
            <a:pPr algn="just">
              <a:spcBef>
                <a:spcPts val="0"/>
              </a:spcBef>
              <a:spcAft>
                <a:spcPts val="600"/>
              </a:spcAft>
              <a:defRPr/>
            </a:pPr>
            <a:r>
              <a:rPr lang="en-US" sz="2800" b="1" dirty="0">
                <a:latin typeface="Calibri" panose="020F0502020204030204" pitchFamily="34" charset="0"/>
                <a:cs typeface="Calibri" panose="020F0502020204030204" pitchFamily="34" charset="0"/>
              </a:rPr>
              <a:t>Example: </a:t>
            </a:r>
            <a:r>
              <a:rPr lang="en-US" sz="2400" dirty="0">
                <a:latin typeface="Calibri" panose="020F0502020204030204" pitchFamily="34" charset="0"/>
                <a:cs typeface="Calibri" panose="020F0502020204030204" pitchFamily="34" charset="0"/>
              </a:rPr>
              <a:t>Find the predictions of Movie M4 for user U1 on the basis of the information given in the table below.</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18</a:t>
            </a:fld>
            <a:endParaRPr lang="en-US"/>
          </a:p>
        </p:txBody>
      </p:sp>
      <p:graphicFrame>
        <p:nvGraphicFramePr>
          <p:cNvPr id="5" name="Table 5">
            <a:extLst>
              <a:ext uri="{FF2B5EF4-FFF2-40B4-BE49-F238E27FC236}">
                <a16:creationId xmlns:a16="http://schemas.microsoft.com/office/drawing/2014/main" id="{111A46AF-39DE-4267-A89A-64D3894AE887}"/>
              </a:ext>
            </a:extLst>
          </p:cNvPr>
          <p:cNvGraphicFramePr>
            <a:graphicFrameLocks noGrp="1"/>
          </p:cNvGraphicFramePr>
          <p:nvPr>
            <p:extLst>
              <p:ext uri="{D42A27DB-BD31-4B8C-83A1-F6EECF244321}">
                <p14:modId xmlns:p14="http://schemas.microsoft.com/office/powerpoint/2010/main" val="1990047743"/>
              </p:ext>
            </p:extLst>
          </p:nvPr>
        </p:nvGraphicFramePr>
        <p:xfrm>
          <a:off x="1890956" y="1898074"/>
          <a:ext cx="5899849" cy="2595880"/>
        </p:xfrm>
        <a:graphic>
          <a:graphicData uri="http://schemas.openxmlformats.org/drawingml/2006/table">
            <a:tbl>
              <a:tblPr firstRow="1" bandRow="1">
                <a:tableStyleId>{5C22544A-7EE6-4342-B048-85BDC9FD1C3A}</a:tableStyleId>
              </a:tblPr>
              <a:tblGrid>
                <a:gridCol w="1571689">
                  <a:extLst>
                    <a:ext uri="{9D8B030D-6E8A-4147-A177-3AD203B41FA5}">
                      <a16:colId xmlns:a16="http://schemas.microsoft.com/office/drawing/2014/main" val="2401081402"/>
                    </a:ext>
                  </a:extLst>
                </a:gridCol>
                <a:gridCol w="519430">
                  <a:extLst>
                    <a:ext uri="{9D8B030D-6E8A-4147-A177-3AD203B41FA5}">
                      <a16:colId xmlns:a16="http://schemas.microsoft.com/office/drawing/2014/main" val="1170495563"/>
                    </a:ext>
                  </a:extLst>
                </a:gridCol>
                <a:gridCol w="519430">
                  <a:extLst>
                    <a:ext uri="{9D8B030D-6E8A-4147-A177-3AD203B41FA5}">
                      <a16:colId xmlns:a16="http://schemas.microsoft.com/office/drawing/2014/main" val="1792948205"/>
                    </a:ext>
                  </a:extLst>
                </a:gridCol>
                <a:gridCol w="519430">
                  <a:extLst>
                    <a:ext uri="{9D8B030D-6E8A-4147-A177-3AD203B41FA5}">
                      <a16:colId xmlns:a16="http://schemas.microsoft.com/office/drawing/2014/main" val="2577930032"/>
                    </a:ext>
                  </a:extLst>
                </a:gridCol>
                <a:gridCol w="519430">
                  <a:extLst>
                    <a:ext uri="{9D8B030D-6E8A-4147-A177-3AD203B41FA5}">
                      <a16:colId xmlns:a16="http://schemas.microsoft.com/office/drawing/2014/main" val="801762846"/>
                    </a:ext>
                  </a:extLst>
                </a:gridCol>
                <a:gridCol w="519430">
                  <a:extLst>
                    <a:ext uri="{9D8B030D-6E8A-4147-A177-3AD203B41FA5}">
                      <a16:colId xmlns:a16="http://schemas.microsoft.com/office/drawing/2014/main" val="298764029"/>
                    </a:ext>
                  </a:extLst>
                </a:gridCol>
                <a:gridCol w="519430">
                  <a:extLst>
                    <a:ext uri="{9D8B030D-6E8A-4147-A177-3AD203B41FA5}">
                      <a16:colId xmlns:a16="http://schemas.microsoft.com/office/drawing/2014/main" val="1805396373"/>
                    </a:ext>
                  </a:extLst>
                </a:gridCol>
                <a:gridCol w="1211580">
                  <a:extLst>
                    <a:ext uri="{9D8B030D-6E8A-4147-A177-3AD203B41FA5}">
                      <a16:colId xmlns:a16="http://schemas.microsoft.com/office/drawing/2014/main" val="1145456015"/>
                    </a:ext>
                  </a:extLst>
                </a:gridCol>
              </a:tblGrid>
              <a:tr h="370840">
                <a:tc>
                  <a:txBody>
                    <a:bodyPr/>
                    <a:lstStyle/>
                    <a:p>
                      <a:r>
                        <a:rPr lang="en-US" dirty="0"/>
                        <a:t>Movie/User</a:t>
                      </a:r>
                    </a:p>
                  </a:txBody>
                  <a:tcPr/>
                </a:tc>
                <a:tc>
                  <a:txBody>
                    <a:bodyPr/>
                    <a:lstStyle/>
                    <a:p>
                      <a:r>
                        <a:rPr lang="en-US" dirty="0"/>
                        <a:t>U1</a:t>
                      </a:r>
                    </a:p>
                  </a:txBody>
                  <a:tcPr/>
                </a:tc>
                <a:tc>
                  <a:txBody>
                    <a:bodyPr/>
                    <a:lstStyle/>
                    <a:p>
                      <a:r>
                        <a:rPr lang="en-US" dirty="0"/>
                        <a:t>U2</a:t>
                      </a:r>
                    </a:p>
                  </a:txBody>
                  <a:tcPr/>
                </a:tc>
                <a:tc>
                  <a:txBody>
                    <a:bodyPr/>
                    <a:lstStyle/>
                    <a:p>
                      <a:r>
                        <a:rPr lang="en-US" dirty="0"/>
                        <a:t>U3</a:t>
                      </a:r>
                    </a:p>
                  </a:txBody>
                  <a:tcPr/>
                </a:tc>
                <a:tc>
                  <a:txBody>
                    <a:bodyPr/>
                    <a:lstStyle/>
                    <a:p>
                      <a:r>
                        <a:rPr lang="en-US" dirty="0"/>
                        <a:t>U4</a:t>
                      </a:r>
                    </a:p>
                  </a:txBody>
                  <a:tcPr/>
                </a:tc>
                <a:tc>
                  <a:txBody>
                    <a:bodyPr/>
                    <a:lstStyle/>
                    <a:p>
                      <a:r>
                        <a:rPr lang="en-US" dirty="0"/>
                        <a:t>U5</a:t>
                      </a:r>
                    </a:p>
                  </a:txBody>
                  <a:tcPr/>
                </a:tc>
                <a:tc>
                  <a:txBody>
                    <a:bodyPr/>
                    <a:lstStyle/>
                    <a:p>
                      <a:r>
                        <a:rPr lang="en-US" dirty="0"/>
                        <a:t>U6</a:t>
                      </a:r>
                    </a:p>
                  </a:txBody>
                  <a:tcPr/>
                </a:tc>
                <a:tc>
                  <a:txBody>
                    <a:bodyPr/>
                    <a:lstStyle/>
                    <a:p>
                      <a:r>
                        <a:rPr lang="en-US" dirty="0"/>
                        <a:t>Genre</a:t>
                      </a:r>
                    </a:p>
                  </a:txBody>
                  <a:tcPr/>
                </a:tc>
                <a:extLst>
                  <a:ext uri="{0D108BD9-81ED-4DB2-BD59-A6C34878D82A}">
                    <a16:rowId xmlns:a16="http://schemas.microsoft.com/office/drawing/2014/main" val="1392248904"/>
                  </a:ext>
                </a:extLst>
              </a:tr>
              <a:tr h="370840">
                <a:tc>
                  <a:txBody>
                    <a:bodyPr/>
                    <a:lstStyle/>
                    <a:p>
                      <a:r>
                        <a:rPr lang="en-US" dirty="0"/>
                        <a:t>M1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Romance</a:t>
                      </a:r>
                    </a:p>
                  </a:txBody>
                  <a:tcPr/>
                </a:tc>
                <a:extLst>
                  <a:ext uri="{0D108BD9-81ED-4DB2-BD59-A6C34878D82A}">
                    <a16:rowId xmlns:a16="http://schemas.microsoft.com/office/drawing/2014/main" val="1919780474"/>
                  </a:ext>
                </a:extLst>
              </a:tr>
              <a:tr h="370840">
                <a:tc>
                  <a:txBody>
                    <a:bodyPr/>
                    <a:lstStyle/>
                    <a:p>
                      <a:r>
                        <a:rPr lang="en-US" dirty="0"/>
                        <a:t>M2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Thriller</a:t>
                      </a:r>
                    </a:p>
                  </a:txBody>
                  <a:tcPr/>
                </a:tc>
                <a:extLst>
                  <a:ext uri="{0D108BD9-81ED-4DB2-BD59-A6C34878D82A}">
                    <a16:rowId xmlns:a16="http://schemas.microsoft.com/office/drawing/2014/main" val="3018349084"/>
                  </a:ext>
                </a:extLst>
              </a:tr>
              <a:tr h="370840">
                <a:tc>
                  <a:txBody>
                    <a:bodyPr/>
                    <a:lstStyle/>
                    <a:p>
                      <a:r>
                        <a:rPr lang="en-US" dirty="0"/>
                        <a:t>M3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Action</a:t>
                      </a:r>
                    </a:p>
                  </a:txBody>
                  <a:tcPr/>
                </a:tc>
                <a:extLst>
                  <a:ext uri="{0D108BD9-81ED-4DB2-BD59-A6C34878D82A}">
                    <a16:rowId xmlns:a16="http://schemas.microsoft.com/office/drawing/2014/main" val="3495097648"/>
                  </a:ext>
                </a:extLst>
              </a:tr>
              <a:tr h="370840">
                <a:tc>
                  <a:txBody>
                    <a:bodyPr/>
                    <a:lstStyle/>
                    <a:p>
                      <a:r>
                        <a:rPr lang="en-US" dirty="0"/>
                        <a:t>M4</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Romance</a:t>
                      </a:r>
                    </a:p>
                  </a:txBody>
                  <a:tcPr/>
                </a:tc>
                <a:extLst>
                  <a:ext uri="{0D108BD9-81ED-4DB2-BD59-A6C34878D82A}">
                    <a16:rowId xmlns:a16="http://schemas.microsoft.com/office/drawing/2014/main" val="2160633255"/>
                  </a:ext>
                </a:extLst>
              </a:tr>
              <a:tr h="370840">
                <a:tc>
                  <a:txBody>
                    <a:bodyPr/>
                    <a:lstStyle/>
                    <a:p>
                      <a:r>
                        <a:rPr lang="en-US" dirty="0"/>
                        <a:t>M5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Crime</a:t>
                      </a:r>
                    </a:p>
                  </a:txBody>
                  <a:tcPr/>
                </a:tc>
                <a:extLst>
                  <a:ext uri="{0D108BD9-81ED-4DB2-BD59-A6C34878D82A}">
                    <a16:rowId xmlns:a16="http://schemas.microsoft.com/office/drawing/2014/main" val="3935366727"/>
                  </a:ext>
                </a:extLst>
              </a:tr>
              <a:tr h="370840">
                <a:tc>
                  <a:txBody>
                    <a:bodyPr/>
                    <a:lstStyle/>
                    <a:p>
                      <a:r>
                        <a:rPr lang="en-US" dirty="0"/>
                        <a:t>M6</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Crime</a:t>
                      </a:r>
                    </a:p>
                  </a:txBody>
                  <a:tcPr/>
                </a:tc>
                <a:extLst>
                  <a:ext uri="{0D108BD9-81ED-4DB2-BD59-A6C34878D82A}">
                    <a16:rowId xmlns:a16="http://schemas.microsoft.com/office/drawing/2014/main" val="1509812952"/>
                  </a:ext>
                </a:extLst>
              </a:tr>
            </a:tbl>
          </a:graphicData>
        </a:graphic>
      </p:graphicFrame>
    </p:spTree>
    <p:extLst>
      <p:ext uri="{BB962C8B-B14F-4D97-AF65-F5344CB8AC3E}">
        <p14:creationId xmlns:p14="http://schemas.microsoft.com/office/powerpoint/2010/main" val="212572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483249"/>
          </a:xfrm>
        </p:spPr>
        <p:txBody>
          <a:bodyPr>
            <a:noAutofit/>
          </a:bodyPr>
          <a:lstStyle/>
          <a:p>
            <a:pPr marL="274320" lvl="1" indent="0" algn="just">
              <a:spcBef>
                <a:spcPts val="0"/>
              </a:spcBef>
              <a:spcAft>
                <a:spcPts val="600"/>
              </a:spcAft>
              <a:buNone/>
              <a:defRPr/>
            </a:pPr>
            <a:r>
              <a:rPr lang="en-US" sz="2600" b="1" dirty="0">
                <a:latin typeface="Calibri" panose="020F0502020204030204" pitchFamily="34" charset="0"/>
                <a:cs typeface="Calibri" panose="020F0502020204030204" pitchFamily="34" charset="0"/>
              </a:rPr>
              <a:t>Item Profile Generation:</a:t>
            </a:r>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19</a:t>
            </a:fld>
            <a:endParaRPr lang="en-US"/>
          </a:p>
        </p:txBody>
      </p:sp>
      <p:graphicFrame>
        <p:nvGraphicFramePr>
          <p:cNvPr id="6" name="Table 5">
            <a:extLst>
              <a:ext uri="{FF2B5EF4-FFF2-40B4-BE49-F238E27FC236}">
                <a16:creationId xmlns:a16="http://schemas.microsoft.com/office/drawing/2014/main" id="{EC181594-0376-4FB9-8871-9413E60DA849}"/>
              </a:ext>
            </a:extLst>
          </p:cNvPr>
          <p:cNvGraphicFramePr>
            <a:graphicFrameLocks noGrp="1"/>
          </p:cNvGraphicFramePr>
          <p:nvPr>
            <p:extLst>
              <p:ext uri="{D42A27DB-BD31-4B8C-83A1-F6EECF244321}">
                <p14:modId xmlns:p14="http://schemas.microsoft.com/office/powerpoint/2010/main" val="1070643856"/>
              </p:ext>
            </p:extLst>
          </p:nvPr>
        </p:nvGraphicFramePr>
        <p:xfrm>
          <a:off x="1641568" y="1440873"/>
          <a:ext cx="5559320" cy="2865120"/>
        </p:xfrm>
        <a:graphic>
          <a:graphicData uri="http://schemas.openxmlformats.org/drawingml/2006/table">
            <a:tbl>
              <a:tblPr firstRow="1" bandRow="1">
                <a:tableStyleId>{5C22544A-7EE6-4342-B048-85BDC9FD1C3A}</a:tableStyleId>
              </a:tblPr>
              <a:tblGrid>
                <a:gridCol w="1046214">
                  <a:extLst>
                    <a:ext uri="{9D8B030D-6E8A-4147-A177-3AD203B41FA5}">
                      <a16:colId xmlns:a16="http://schemas.microsoft.com/office/drawing/2014/main" val="2401081402"/>
                    </a:ext>
                  </a:extLst>
                </a:gridCol>
                <a:gridCol w="1302068">
                  <a:extLst>
                    <a:ext uri="{9D8B030D-6E8A-4147-A177-3AD203B41FA5}">
                      <a16:colId xmlns:a16="http://schemas.microsoft.com/office/drawing/2014/main" val="1170495563"/>
                    </a:ext>
                  </a:extLst>
                </a:gridCol>
                <a:gridCol w="1123633">
                  <a:extLst>
                    <a:ext uri="{9D8B030D-6E8A-4147-A177-3AD203B41FA5}">
                      <a16:colId xmlns:a16="http://schemas.microsoft.com/office/drawing/2014/main" val="1792948205"/>
                    </a:ext>
                  </a:extLst>
                </a:gridCol>
                <a:gridCol w="963930">
                  <a:extLst>
                    <a:ext uri="{9D8B030D-6E8A-4147-A177-3AD203B41FA5}">
                      <a16:colId xmlns:a16="http://schemas.microsoft.com/office/drawing/2014/main" val="2577930032"/>
                    </a:ext>
                  </a:extLst>
                </a:gridCol>
                <a:gridCol w="1123475">
                  <a:extLst>
                    <a:ext uri="{9D8B030D-6E8A-4147-A177-3AD203B41FA5}">
                      <a16:colId xmlns:a16="http://schemas.microsoft.com/office/drawing/2014/main" val="801762846"/>
                    </a:ext>
                  </a:extLst>
                </a:gridCol>
              </a:tblGrid>
              <a:tr h="370840">
                <a:tc>
                  <a:txBody>
                    <a:bodyPr/>
                    <a:lstStyle/>
                    <a:p>
                      <a:r>
                        <a:rPr lang="en-US" dirty="0"/>
                        <a:t>Movie/Genre</a:t>
                      </a:r>
                    </a:p>
                  </a:txBody>
                  <a:tcPr/>
                </a:tc>
                <a:tc>
                  <a:txBody>
                    <a:bodyPr/>
                    <a:lstStyle/>
                    <a:p>
                      <a:r>
                        <a:rPr lang="en-US" dirty="0"/>
                        <a:t>Romance</a:t>
                      </a:r>
                    </a:p>
                  </a:txBody>
                  <a:tcPr/>
                </a:tc>
                <a:tc>
                  <a:txBody>
                    <a:bodyPr/>
                    <a:lstStyle/>
                    <a:p>
                      <a:r>
                        <a:rPr lang="en-US" dirty="0"/>
                        <a:t>Thriller</a:t>
                      </a:r>
                    </a:p>
                  </a:txBody>
                  <a:tcPr/>
                </a:tc>
                <a:tc>
                  <a:txBody>
                    <a:bodyPr/>
                    <a:lstStyle/>
                    <a:p>
                      <a:r>
                        <a:rPr lang="en-US" dirty="0"/>
                        <a:t>Action</a:t>
                      </a:r>
                    </a:p>
                  </a:txBody>
                  <a:tcPr/>
                </a:tc>
                <a:tc>
                  <a:txBody>
                    <a:bodyPr/>
                    <a:lstStyle/>
                    <a:p>
                      <a:r>
                        <a:rPr lang="en-US" dirty="0"/>
                        <a:t>Crime</a:t>
                      </a:r>
                    </a:p>
                  </a:txBody>
                  <a:tcPr/>
                </a:tc>
                <a:extLst>
                  <a:ext uri="{0D108BD9-81ED-4DB2-BD59-A6C34878D82A}">
                    <a16:rowId xmlns:a16="http://schemas.microsoft.com/office/drawing/2014/main" val="1392248904"/>
                  </a:ext>
                </a:extLst>
              </a:tr>
              <a:tr h="370840">
                <a:tc>
                  <a:txBody>
                    <a:bodyPr/>
                    <a:lstStyle/>
                    <a:p>
                      <a:r>
                        <a:rPr lang="en-US" dirty="0"/>
                        <a:t>M1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19780474"/>
                  </a:ext>
                </a:extLst>
              </a:tr>
              <a:tr h="370840">
                <a:tc>
                  <a:txBody>
                    <a:bodyPr/>
                    <a:lstStyle/>
                    <a:p>
                      <a:r>
                        <a:rPr lang="en-US" dirty="0"/>
                        <a:t>M2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18349084"/>
                  </a:ext>
                </a:extLst>
              </a:tr>
              <a:tr h="370840">
                <a:tc>
                  <a:txBody>
                    <a:bodyPr/>
                    <a:lstStyle/>
                    <a:p>
                      <a:r>
                        <a:rPr lang="en-US" dirty="0"/>
                        <a:t>M3</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5097648"/>
                  </a:ext>
                </a:extLst>
              </a:tr>
              <a:tr h="370840">
                <a:tc>
                  <a:txBody>
                    <a:bodyPr/>
                    <a:lstStyle/>
                    <a:p>
                      <a:r>
                        <a:rPr lang="en-US" dirty="0"/>
                        <a:t>M4</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0633255"/>
                  </a:ext>
                </a:extLst>
              </a:tr>
              <a:tr h="370840">
                <a:tc>
                  <a:txBody>
                    <a:bodyPr/>
                    <a:lstStyle/>
                    <a:p>
                      <a:r>
                        <a:rPr lang="en-US" dirty="0"/>
                        <a:t>M5</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35366727"/>
                  </a:ext>
                </a:extLst>
              </a:tr>
              <a:tr h="370840">
                <a:tc>
                  <a:txBody>
                    <a:bodyPr/>
                    <a:lstStyle/>
                    <a:p>
                      <a:r>
                        <a:rPr lang="en-US" dirty="0"/>
                        <a:t>M6</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509812952"/>
                  </a:ext>
                </a:extLst>
              </a:tr>
            </a:tbl>
          </a:graphicData>
        </a:graphic>
      </p:graphicFrame>
    </p:spTree>
    <p:extLst>
      <p:ext uri="{BB962C8B-B14F-4D97-AF65-F5344CB8AC3E}">
        <p14:creationId xmlns:p14="http://schemas.microsoft.com/office/powerpoint/2010/main" val="181650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We ask our friends or relatives for suggestions before making day-to-day decisions or buying things.</a:t>
            </a:r>
          </a:p>
          <a:p>
            <a:pPr algn="just">
              <a:spcBef>
                <a:spcPts val="0"/>
              </a:spcBef>
              <a:spcAft>
                <a:spcPts val="600"/>
              </a:spcAft>
              <a:defRPr/>
            </a:pPr>
            <a:r>
              <a:rPr lang="en-US" sz="2800" dirty="0">
                <a:latin typeface="Calibri (Body)"/>
              </a:rPr>
              <a:t>To making decisions online to buy products, we read reviews about the products, compare the products' specifications with other similar products and then we make decisions to buy or not.</a:t>
            </a:r>
          </a:p>
          <a:p>
            <a:pPr algn="just">
              <a:spcBef>
                <a:spcPts val="0"/>
              </a:spcBef>
              <a:spcAft>
                <a:spcPts val="600"/>
              </a:spcAft>
              <a:defRPr/>
            </a:pPr>
            <a:r>
              <a:rPr lang="en-US" sz="2800" dirty="0">
                <a:latin typeface="Calibri (Body)"/>
              </a:rPr>
              <a:t>Because of the growth of information at an exponential rate, looking for valid information in an online world will be a challenge. </a:t>
            </a:r>
            <a:r>
              <a:rPr lang="en-US" sz="2800" b="1" dirty="0">
                <a:latin typeface="Calibri (Body)"/>
              </a:rPr>
              <a:t>Recommender systems</a:t>
            </a:r>
            <a:r>
              <a:rPr lang="en-US" sz="2800" dirty="0">
                <a:latin typeface="Calibri (Body)"/>
              </a:rPr>
              <a:t> come to our rescue to provide relevant and required information.</a:t>
            </a:r>
          </a:p>
          <a:p>
            <a:pPr algn="just">
              <a:spcBef>
                <a:spcPts val="0"/>
              </a:spcBef>
              <a:spcAft>
                <a:spcPts val="600"/>
              </a:spcAft>
              <a:defRPr/>
            </a:pPr>
            <a:r>
              <a:rPr lang="en-US" sz="2800" dirty="0">
                <a:latin typeface="Calibri (Body)"/>
              </a:rPr>
              <a:t>Some examples of recommender system include suggestions for products on Amazon, friends' suggestions on social applications such as Facebook, Twitter, and LinkedIn, video recommendations on YouTube, news recommendations on Google News, and so on.</a:t>
            </a:r>
            <a:endParaRPr lang="en-US" sz="2800" dirty="0">
              <a:latin typeface="Calibri (Body)"/>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a:t>
            </a:fld>
            <a:endParaRPr lang="en-US"/>
          </a:p>
        </p:txBody>
      </p:sp>
    </p:spTree>
    <p:extLst>
      <p:ext uri="{BB962C8B-B14F-4D97-AF65-F5344CB8AC3E}">
        <p14:creationId xmlns:p14="http://schemas.microsoft.com/office/powerpoint/2010/main" val="213270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483249"/>
          </a:xfrm>
        </p:spPr>
        <p:txBody>
          <a:bodyPr>
            <a:noAutofit/>
          </a:bodyPr>
          <a:lstStyle/>
          <a:p>
            <a:pPr marL="274320" lvl="1" indent="0" algn="just">
              <a:spcBef>
                <a:spcPts val="0"/>
              </a:spcBef>
              <a:spcAft>
                <a:spcPts val="600"/>
              </a:spcAft>
              <a:buNone/>
              <a:defRPr/>
            </a:pPr>
            <a:r>
              <a:rPr lang="en-US" sz="2600" b="1" dirty="0">
                <a:latin typeface="Calibri" panose="020F0502020204030204" pitchFamily="34" charset="0"/>
                <a:cs typeface="Calibri" panose="020F0502020204030204" pitchFamily="34" charset="0"/>
              </a:rPr>
              <a:t>User Profile Generation:</a:t>
            </a:r>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20</a:t>
            </a:fld>
            <a:endParaRPr lang="en-US"/>
          </a:p>
        </p:txBody>
      </p:sp>
      <p:graphicFrame>
        <p:nvGraphicFramePr>
          <p:cNvPr id="8" name="Table 7">
            <a:extLst>
              <a:ext uri="{FF2B5EF4-FFF2-40B4-BE49-F238E27FC236}">
                <a16:creationId xmlns:a16="http://schemas.microsoft.com/office/drawing/2014/main" id="{AA33E682-62BE-454E-9448-7F64929D6C08}"/>
              </a:ext>
            </a:extLst>
          </p:cNvPr>
          <p:cNvGraphicFramePr>
            <a:graphicFrameLocks noGrp="1"/>
          </p:cNvGraphicFramePr>
          <p:nvPr>
            <p:extLst>
              <p:ext uri="{D42A27DB-BD31-4B8C-83A1-F6EECF244321}">
                <p14:modId xmlns:p14="http://schemas.microsoft.com/office/powerpoint/2010/main" val="2601839311"/>
              </p:ext>
            </p:extLst>
          </p:nvPr>
        </p:nvGraphicFramePr>
        <p:xfrm>
          <a:off x="1641568" y="1440873"/>
          <a:ext cx="5559320" cy="2865120"/>
        </p:xfrm>
        <a:graphic>
          <a:graphicData uri="http://schemas.openxmlformats.org/drawingml/2006/table">
            <a:tbl>
              <a:tblPr firstRow="1" bandRow="1">
                <a:tableStyleId>{5C22544A-7EE6-4342-B048-85BDC9FD1C3A}</a:tableStyleId>
              </a:tblPr>
              <a:tblGrid>
                <a:gridCol w="1046214">
                  <a:extLst>
                    <a:ext uri="{9D8B030D-6E8A-4147-A177-3AD203B41FA5}">
                      <a16:colId xmlns:a16="http://schemas.microsoft.com/office/drawing/2014/main" val="2401081402"/>
                    </a:ext>
                  </a:extLst>
                </a:gridCol>
                <a:gridCol w="1302068">
                  <a:extLst>
                    <a:ext uri="{9D8B030D-6E8A-4147-A177-3AD203B41FA5}">
                      <a16:colId xmlns:a16="http://schemas.microsoft.com/office/drawing/2014/main" val="1170495563"/>
                    </a:ext>
                  </a:extLst>
                </a:gridCol>
                <a:gridCol w="1123633">
                  <a:extLst>
                    <a:ext uri="{9D8B030D-6E8A-4147-A177-3AD203B41FA5}">
                      <a16:colId xmlns:a16="http://schemas.microsoft.com/office/drawing/2014/main" val="1792948205"/>
                    </a:ext>
                  </a:extLst>
                </a:gridCol>
                <a:gridCol w="963930">
                  <a:extLst>
                    <a:ext uri="{9D8B030D-6E8A-4147-A177-3AD203B41FA5}">
                      <a16:colId xmlns:a16="http://schemas.microsoft.com/office/drawing/2014/main" val="2577930032"/>
                    </a:ext>
                  </a:extLst>
                </a:gridCol>
                <a:gridCol w="1123475">
                  <a:extLst>
                    <a:ext uri="{9D8B030D-6E8A-4147-A177-3AD203B41FA5}">
                      <a16:colId xmlns:a16="http://schemas.microsoft.com/office/drawing/2014/main" val="801762846"/>
                    </a:ext>
                  </a:extLst>
                </a:gridCol>
              </a:tblGrid>
              <a:tr h="370840">
                <a:tc>
                  <a:txBody>
                    <a:bodyPr/>
                    <a:lstStyle/>
                    <a:p>
                      <a:r>
                        <a:rPr lang="en-US" dirty="0"/>
                        <a:t>Movie/Genre</a:t>
                      </a:r>
                    </a:p>
                  </a:txBody>
                  <a:tcPr/>
                </a:tc>
                <a:tc>
                  <a:txBody>
                    <a:bodyPr/>
                    <a:lstStyle/>
                    <a:p>
                      <a:r>
                        <a:rPr lang="en-US" dirty="0"/>
                        <a:t>Romance</a:t>
                      </a:r>
                    </a:p>
                  </a:txBody>
                  <a:tcPr/>
                </a:tc>
                <a:tc>
                  <a:txBody>
                    <a:bodyPr/>
                    <a:lstStyle/>
                    <a:p>
                      <a:r>
                        <a:rPr lang="en-US" dirty="0"/>
                        <a:t>Thriller</a:t>
                      </a:r>
                    </a:p>
                  </a:txBody>
                  <a:tcPr/>
                </a:tc>
                <a:tc>
                  <a:txBody>
                    <a:bodyPr/>
                    <a:lstStyle/>
                    <a:p>
                      <a:r>
                        <a:rPr lang="en-US" dirty="0"/>
                        <a:t>Action</a:t>
                      </a:r>
                    </a:p>
                  </a:txBody>
                  <a:tcPr/>
                </a:tc>
                <a:tc>
                  <a:txBody>
                    <a:bodyPr/>
                    <a:lstStyle/>
                    <a:p>
                      <a:r>
                        <a:rPr lang="en-US" dirty="0"/>
                        <a:t>Crime</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0.2</a:t>
                      </a:r>
                    </a:p>
                  </a:txBody>
                  <a:tcPr/>
                </a:tc>
                <a:tc>
                  <a:txBody>
                    <a:bodyPr/>
                    <a:lstStyle/>
                    <a:p>
                      <a:r>
                        <a:rPr lang="en-US" dirty="0"/>
                        <a:t>0.2</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0.2</a:t>
                      </a:r>
                    </a:p>
                  </a:txBody>
                  <a:tcPr/>
                </a:tc>
                <a:tc>
                  <a:txBody>
                    <a:bodyPr/>
                    <a:lstStyle/>
                    <a:p>
                      <a:r>
                        <a:rPr lang="en-US" dirty="0"/>
                        <a:t>0.2</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3935366727"/>
                  </a:ext>
                </a:extLst>
              </a:tr>
              <a:tr h="370840">
                <a:tc>
                  <a:txBody>
                    <a:bodyPr/>
                    <a:lstStyle/>
                    <a:p>
                      <a:r>
                        <a:rPr lang="en-US" dirty="0"/>
                        <a:t>U6</a:t>
                      </a:r>
                    </a:p>
                  </a:txBody>
                  <a:tcPr/>
                </a:tc>
                <a:tc>
                  <a:txBody>
                    <a:bodyPr/>
                    <a:lstStyle/>
                    <a:p>
                      <a:r>
                        <a:rPr lang="en-US" dirty="0"/>
                        <a:t>0.33</a:t>
                      </a:r>
                    </a:p>
                  </a:txBody>
                  <a:tcPr/>
                </a:tc>
                <a:tc>
                  <a:txBody>
                    <a:bodyPr/>
                    <a:lstStyle/>
                    <a:p>
                      <a:r>
                        <a:rPr lang="en-US" dirty="0"/>
                        <a:t>0</a:t>
                      </a:r>
                    </a:p>
                  </a:txBody>
                  <a:tcPr/>
                </a:tc>
                <a:tc>
                  <a:txBody>
                    <a:bodyPr/>
                    <a:lstStyle/>
                    <a:p>
                      <a:r>
                        <a:rPr lang="en-US" dirty="0"/>
                        <a:t>0.33</a:t>
                      </a:r>
                    </a:p>
                  </a:txBody>
                  <a:tcPr/>
                </a:tc>
                <a:tc>
                  <a:txBody>
                    <a:bodyPr/>
                    <a:lstStyle/>
                    <a:p>
                      <a:r>
                        <a:rPr lang="en-US" dirty="0"/>
                        <a:t>0.33</a:t>
                      </a:r>
                    </a:p>
                  </a:txBody>
                  <a:tcPr/>
                </a:tc>
                <a:extLst>
                  <a:ext uri="{0D108BD9-81ED-4DB2-BD59-A6C34878D82A}">
                    <a16:rowId xmlns:a16="http://schemas.microsoft.com/office/drawing/2014/main" val="1509812952"/>
                  </a:ext>
                </a:extLst>
              </a:tr>
            </a:tbl>
          </a:graphicData>
        </a:graphic>
      </p:graphicFrame>
      <p:sp>
        <p:nvSpPr>
          <p:cNvPr id="10" name="Content Placeholder 2">
            <a:extLst>
              <a:ext uri="{FF2B5EF4-FFF2-40B4-BE49-F238E27FC236}">
                <a16:creationId xmlns:a16="http://schemas.microsoft.com/office/drawing/2014/main" id="{5DECEEB8-E33E-4303-B146-21156B4394A6}"/>
              </a:ext>
            </a:extLst>
          </p:cNvPr>
          <p:cNvSpPr txBox="1">
            <a:spLocks/>
          </p:cNvSpPr>
          <p:nvPr/>
        </p:nvSpPr>
        <p:spPr>
          <a:xfrm>
            <a:off x="1069843" y="4656784"/>
            <a:ext cx="10241280" cy="48324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0"/>
              </a:spcBef>
              <a:spcAft>
                <a:spcPts val="600"/>
              </a:spcAft>
              <a:buNone/>
              <a:defRPr/>
            </a:pPr>
            <a:r>
              <a:rPr lang="en-US" sz="2000" dirty="0">
                <a:cs typeface="Calibri" panose="020F0502020204030204" pitchFamily="34" charset="0"/>
              </a:rPr>
              <a:t>Sim(M4, U1) = Cosine(M4, U1) = 0.38</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872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Mining Frequent Patterns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err="1">
                <a:latin typeface="Calibri (Body)"/>
              </a:rPr>
              <a:t>Apriori</a:t>
            </a:r>
            <a:r>
              <a:rPr lang="en-US" sz="2800" dirty="0">
                <a:latin typeface="Calibri (Body)"/>
              </a:rPr>
              <a:t> </a:t>
            </a:r>
          </a:p>
          <a:p>
            <a:pPr algn="just">
              <a:spcBef>
                <a:spcPts val="0"/>
              </a:spcBef>
              <a:spcAft>
                <a:spcPts val="600"/>
              </a:spcAft>
              <a:defRPr/>
            </a:pPr>
            <a:r>
              <a:rPr lang="en-US" sz="2800">
                <a:latin typeface="Calibri (Body)"/>
              </a:rPr>
              <a:t>FP growth</a:t>
            </a:r>
            <a:endParaRPr lang="en-US" sz="28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21</a:t>
            </a:fld>
            <a:endParaRPr lang="en-US"/>
          </a:p>
        </p:txBody>
      </p:sp>
    </p:spTree>
    <p:extLst>
      <p:ext uri="{BB962C8B-B14F-4D97-AF65-F5344CB8AC3E}">
        <p14:creationId xmlns:p14="http://schemas.microsoft.com/office/powerpoint/2010/main" val="144784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rPr>
              <a:t>Recommendation engines</a:t>
            </a:r>
            <a:r>
              <a:rPr lang="en-US" sz="2800" dirty="0">
                <a:latin typeface="Calibri (Body)"/>
              </a:rPr>
              <a:t>, a branch of information retrieval and artificial intelligence, are powerful tools and techniques to analyze huge volumes of data, especially product information and user information, and then provide relevant suggestions based on data mining approaches.</a:t>
            </a:r>
          </a:p>
          <a:p>
            <a:pPr algn="just">
              <a:spcBef>
                <a:spcPts val="0"/>
              </a:spcBef>
              <a:spcAft>
                <a:spcPts val="600"/>
              </a:spcAft>
              <a:defRPr/>
            </a:pPr>
            <a:r>
              <a:rPr lang="en-US" sz="2800" dirty="0">
                <a:latin typeface="Calibri (Body)"/>
              </a:rPr>
              <a:t>A recommendation engine problem is to develop a mathematical model or objective function which can predict how much a user will like an item. </a:t>
            </a:r>
          </a:p>
          <a:p>
            <a:pPr algn="just">
              <a:spcBef>
                <a:spcPts val="0"/>
              </a:spcBef>
              <a:spcAft>
                <a:spcPts val="600"/>
              </a:spcAft>
              <a:defRPr/>
            </a:pPr>
            <a:r>
              <a:rPr lang="en-US" sz="2800" dirty="0">
                <a:latin typeface="Calibri (Body)"/>
              </a:rPr>
              <a:t>If U = {users}, I = {items} then F = Objective function and measures the usefulness of item I to user U, given by:</a:t>
            </a:r>
          </a:p>
          <a:p>
            <a:pPr marL="0" indent="0" algn="just">
              <a:spcBef>
                <a:spcPts val="0"/>
              </a:spcBef>
              <a:spcAft>
                <a:spcPts val="600"/>
              </a:spcAft>
              <a:buNone/>
              <a:defRPr/>
            </a:pPr>
            <a:r>
              <a:rPr lang="en-US" sz="2800" dirty="0">
                <a:latin typeface="Calibri (Body)"/>
              </a:rPr>
              <a:t>	F:U X I = R, where R = {recommended items}. </a:t>
            </a:r>
          </a:p>
          <a:p>
            <a:pPr algn="just">
              <a:spcBef>
                <a:spcPts val="0"/>
              </a:spcBef>
              <a:spcAft>
                <a:spcPts val="600"/>
              </a:spcAft>
              <a:defRPr/>
            </a:pPr>
            <a:r>
              <a:rPr lang="en-US" sz="2800" dirty="0">
                <a:latin typeface="Calibri (Body)"/>
              </a:rPr>
              <a:t>For each user u, we want to choose the item </a:t>
            </a:r>
            <a:r>
              <a:rPr lang="en-US" sz="2800" dirty="0" err="1">
                <a:latin typeface="Calibri (Body)"/>
              </a:rPr>
              <a:t>i</a:t>
            </a:r>
            <a:r>
              <a:rPr lang="en-US" sz="2800" dirty="0">
                <a:latin typeface="Calibri (Body)"/>
              </a:rPr>
              <a:t> that maximizes the objective function.</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3</a:t>
            </a:fld>
            <a:endParaRPr lang="en-US"/>
          </a:p>
        </p:txBody>
      </p:sp>
    </p:spTree>
    <p:extLst>
      <p:ext uri="{BB962C8B-B14F-4D97-AF65-F5344CB8AC3E}">
        <p14:creationId xmlns:p14="http://schemas.microsoft.com/office/powerpoint/2010/main" val="374361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The main goal of recommender systems is to provide relevant suggestions to online users to make better decisions from many alternatives available over the Web. </a:t>
            </a:r>
          </a:p>
          <a:p>
            <a:pPr algn="just">
              <a:spcBef>
                <a:spcPts val="0"/>
              </a:spcBef>
              <a:spcAft>
                <a:spcPts val="600"/>
              </a:spcAft>
              <a:defRPr/>
            </a:pPr>
            <a:r>
              <a:rPr lang="en-US" sz="2800" dirty="0">
                <a:latin typeface="Calibri (Body)"/>
              </a:rPr>
              <a:t>A better recommender system is directed more toward personalized recommendations by taking into consideration the available digital footprint of the user, such as user-demographic information, transaction details, interaction logs, and information about a product, such as specifications, feedback from users, comparison with other products, and so on, before making recommendations.</a:t>
            </a:r>
          </a:p>
          <a:p>
            <a:pPr algn="just">
              <a:spcBef>
                <a:spcPts val="0"/>
              </a:spcBef>
              <a:spcAft>
                <a:spcPts val="600"/>
              </a:spcAft>
              <a:defRPr/>
            </a:pPr>
            <a:r>
              <a:rPr lang="en-US" sz="2800" dirty="0">
                <a:latin typeface="Calibri (Body)"/>
              </a:rPr>
              <a:t>The most common recommender systems are: </a:t>
            </a:r>
            <a:r>
              <a:rPr lang="en-US" sz="2800" b="1" i="1" dirty="0">
                <a:latin typeface="Calibri (Body)"/>
              </a:rPr>
              <a:t>collaborative filtering recommender system</a:t>
            </a:r>
            <a:r>
              <a:rPr lang="en-US" sz="2800" dirty="0">
                <a:latin typeface="Calibri (Body)"/>
              </a:rPr>
              <a:t> and </a:t>
            </a:r>
            <a:r>
              <a:rPr lang="en-US" sz="2800" b="1" i="1" dirty="0">
                <a:latin typeface="Calibri (Body)"/>
              </a:rPr>
              <a:t>content-based  recommender system</a:t>
            </a:r>
            <a:r>
              <a:rPr lang="en-US" sz="2800" dirty="0">
                <a:latin typeface="Calibri (Body)"/>
              </a:rPr>
              <a:t>.</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4</a:t>
            </a:fld>
            <a:endParaRPr lang="en-US"/>
          </a:p>
        </p:txBody>
      </p:sp>
    </p:spTree>
    <p:extLst>
      <p:ext uri="{BB962C8B-B14F-4D97-AF65-F5344CB8AC3E}">
        <p14:creationId xmlns:p14="http://schemas.microsoft.com/office/powerpoint/2010/main" val="168186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Collaborative filtering recommender systems are basic forms of recommendation engines.</a:t>
            </a:r>
          </a:p>
          <a:p>
            <a:pPr algn="just">
              <a:spcBef>
                <a:spcPts val="0"/>
              </a:spcBef>
              <a:spcAft>
                <a:spcPts val="600"/>
              </a:spcAft>
              <a:defRPr/>
            </a:pPr>
            <a:r>
              <a:rPr lang="en-US" sz="2800" dirty="0">
                <a:latin typeface="Calibri (Body)"/>
              </a:rPr>
              <a:t>In this type of recommendation engine, filtering items from a large set of alternatives is done collaboratively by users' preferences.</a:t>
            </a:r>
          </a:p>
          <a:p>
            <a:pPr algn="just">
              <a:spcBef>
                <a:spcPts val="0"/>
              </a:spcBef>
              <a:spcAft>
                <a:spcPts val="600"/>
              </a:spcAft>
              <a:defRPr/>
            </a:pPr>
            <a:r>
              <a:rPr lang="en-US" sz="2800" dirty="0">
                <a:latin typeface="Calibri (Body)"/>
              </a:rPr>
              <a:t>The basic assumption in a collaborative filtering recommender system is that if two users shared the same interests as each other in the past, they will also have similar tastes in the future.</a:t>
            </a:r>
          </a:p>
          <a:p>
            <a:pPr algn="just">
              <a:spcBef>
                <a:spcPts val="0"/>
              </a:spcBef>
              <a:spcAft>
                <a:spcPts val="600"/>
              </a:spcAft>
              <a:defRPr/>
            </a:pPr>
            <a:r>
              <a:rPr lang="en-US" sz="2800" dirty="0">
                <a:latin typeface="Calibri (Body)"/>
              </a:rPr>
              <a:t>If, for example, user A and user B have similar movie preferences, and user A recently watched Titanic, which user B has not yet seen, then the idea is to recommend this unseen new movie to user B.</a:t>
            </a:r>
          </a:p>
          <a:p>
            <a:pPr algn="just">
              <a:spcBef>
                <a:spcPts val="0"/>
              </a:spcBef>
              <a:spcAft>
                <a:spcPts val="600"/>
              </a:spcAft>
              <a:defRPr/>
            </a:pPr>
            <a:r>
              <a:rPr lang="en-US" sz="2800" dirty="0">
                <a:latin typeface="Calibri (Body)"/>
              </a:rPr>
              <a:t>The movie recommendations on Netflix are one good example of this type of recommender system.</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5</a:t>
            </a:fld>
            <a:endParaRPr lang="en-US"/>
          </a:p>
        </p:txBody>
      </p:sp>
    </p:spTree>
    <p:extLst>
      <p:ext uri="{BB962C8B-B14F-4D97-AF65-F5344CB8AC3E}">
        <p14:creationId xmlns:p14="http://schemas.microsoft.com/office/powerpoint/2010/main" val="108550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The idea is very simple: given the ratings of a user towards items, find all the users similar to the active user who had similar ratings in the past and then make predictions regarding all unknown items that the active user has not rated but are being rated in their neighborhood.</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In these types of systems, the main actors are the users, products, and user’s rating information such as continuous, interval-based, ordinal, binary, and unary towards the products.</a:t>
            </a:r>
          </a:p>
          <a:p>
            <a:pPr algn="just">
              <a:spcBef>
                <a:spcPts val="0"/>
              </a:spcBef>
              <a:spcAft>
                <a:spcPts val="600"/>
              </a:spcAft>
              <a:defRPr/>
            </a:pPr>
            <a:r>
              <a:rPr lang="en-US" sz="2800" dirty="0">
                <a:latin typeface="Calibri (Body)"/>
                <a:cs typeface="Calibri" panose="020F0502020204030204" pitchFamily="34" charset="0"/>
              </a:rPr>
              <a:t>The two common collaborative filtering recommender systems are: </a:t>
            </a:r>
            <a:r>
              <a:rPr lang="en-US" sz="2800" b="1" dirty="0">
                <a:latin typeface="Calibri (Body)"/>
                <a:cs typeface="Calibri" panose="020F0502020204030204" pitchFamily="34" charset="0"/>
              </a:rPr>
              <a:t>User-based collaborative filtering</a:t>
            </a:r>
            <a:r>
              <a:rPr lang="en-US" sz="2800" dirty="0">
                <a:latin typeface="Calibri (Body)"/>
                <a:cs typeface="Calibri" panose="020F0502020204030204" pitchFamily="34" charset="0"/>
              </a:rPr>
              <a:t> and </a:t>
            </a:r>
            <a:r>
              <a:rPr lang="en-US" sz="2800" b="1" dirty="0">
                <a:latin typeface="Calibri (Body)"/>
                <a:cs typeface="Calibri" panose="020F0502020204030204" pitchFamily="34" charset="0"/>
              </a:rPr>
              <a:t>Item-based collaborative filtering</a:t>
            </a:r>
            <a:r>
              <a:rPr lang="en-US" sz="2800" dirty="0">
                <a:latin typeface="Calibri (Body)"/>
                <a:cs typeface="Calibri" panose="020F0502020204030204" pitchFamily="34" charset="0"/>
              </a:rPr>
              <a:t>. These two are also called </a:t>
            </a:r>
            <a:r>
              <a:rPr lang="en-US" sz="2800" b="1" dirty="0">
                <a:latin typeface="Calibri (Body)"/>
                <a:cs typeface="Calibri" panose="020F0502020204030204" pitchFamily="34" charset="0"/>
              </a:rPr>
              <a:t>memory-based</a:t>
            </a:r>
            <a:r>
              <a:rPr lang="en-US" sz="2800" dirty="0">
                <a:latin typeface="Calibri (Body)"/>
                <a:cs typeface="Calibri" panose="020F0502020204030204" pitchFamily="34" charset="0"/>
              </a:rPr>
              <a:t> or </a:t>
            </a:r>
            <a:r>
              <a:rPr lang="en-US" sz="2800" b="1" dirty="0">
                <a:latin typeface="Calibri (Body)"/>
                <a:cs typeface="Calibri" panose="020F0502020204030204" pitchFamily="34" charset="0"/>
              </a:rPr>
              <a:t>neighborhood-based collaborative filtering</a:t>
            </a:r>
            <a:r>
              <a:rPr lang="en-US" sz="2800" dirty="0">
                <a:latin typeface="Calibri (Body)"/>
                <a:cs typeface="Calibri" panose="020F0502020204030204" pitchFamily="34" charset="0"/>
              </a:rPr>
              <a:t>.</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6</a:t>
            </a:fld>
            <a:endParaRPr lang="en-US"/>
          </a:p>
        </p:txBody>
      </p:sp>
    </p:spTree>
    <p:extLst>
      <p:ext uri="{BB962C8B-B14F-4D97-AF65-F5344CB8AC3E}">
        <p14:creationId xmlns:p14="http://schemas.microsoft.com/office/powerpoint/2010/main" val="22953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User-based collaborative filtering:</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case, the ratings provided by like-minded users of a target user A are used in order to make the recommendations for A.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basic idea is to determine users, who are similar to the target user A, and recommend ratings for the unobserved ratings of A by computing weighted averages of the ratings of this peer group.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Therefore, if user A and user B have rated movies in a similar way in the past, then one can use user A’s observed ratings on the movie M to predict B’s unobserved ratings on this movie.</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general, the k most similar users to user B can be used to make rating predictions for user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Similarity functions (cosine similarity, Pearson correlation coefficient etc.) are computed between the rows of the ratings matrix to discover similar users. </a:t>
            </a:r>
          </a:p>
          <a:p>
            <a:pPr algn="just">
              <a:spcBef>
                <a:spcPts val="0"/>
              </a:spcBef>
              <a:spcAft>
                <a:spcPts val="600"/>
              </a:spcAft>
              <a:defRPr/>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7</a:t>
            </a:fld>
            <a:endParaRPr lang="en-US"/>
          </a:p>
        </p:txBody>
      </p:sp>
    </p:spTree>
    <p:extLst>
      <p:ext uri="{BB962C8B-B14F-4D97-AF65-F5344CB8AC3E}">
        <p14:creationId xmlns:p14="http://schemas.microsoft.com/office/powerpoint/2010/main" val="1139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2471377"/>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Example 1</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user U3 for items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on the basis of the ratings in the table below. Use Pearson correlation coefficient to find similarity between users and consider top-2 closest users.</a:t>
                </a:r>
              </a:p>
              <a:p>
                <a:pPr marL="548640" lvl="2" indent="0" algn="just">
                  <a:spcBef>
                    <a:spcPts val="0"/>
                  </a:spcBef>
                  <a:spcAft>
                    <a:spcPts val="600"/>
                  </a:spcAft>
                  <a:buNone/>
                  <a:defRPr/>
                </a:pPr>
                <a:r>
                  <a:rPr lang="en-US" sz="2400" dirty="0">
                    <a:latin typeface="Calibri" panose="020F0502020204030204" pitchFamily="34" charset="0"/>
                    <a:cs typeface="Calibri" panose="020F0502020204030204" pitchFamily="34" charset="0"/>
                  </a:rPr>
                  <a:t>	</a:t>
                </a:r>
                <a:r>
                  <a:rPr lang="en-US" sz="2400" dirty="0">
                    <a:cs typeface="Calibri" panose="020F0502020204030204" pitchFamily="34" charset="0"/>
                  </a:rPr>
                  <a:t>Sim(x, y) = Pearson(x, y) = </a:t>
                </a:r>
                <a14:m>
                  <m:oMath xmlns:m="http://schemas.openxmlformats.org/officeDocument/2006/math">
                    <m:f>
                      <m:fPr>
                        <m:ctrlPr>
                          <a:rPr lang="en-US" sz="2400" i="1" smtClean="0">
                            <a:latin typeface="Cambria Math" panose="02040503050406030204" pitchFamily="18" charset="0"/>
                            <a:cs typeface="Calibri" panose="020F0502020204030204" pitchFamily="34" charset="0"/>
                          </a:rPr>
                        </m:ctrlPr>
                      </m:fPr>
                      <m:num>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𝑥</m:t>
                            </m:r>
                            <m:r>
                              <a:rPr lang="en-US" sz="2400" b="0" i="1" smtClean="0">
                                <a:latin typeface="Cambria Math" panose="02040503050406030204" pitchFamily="18" charset="0"/>
                                <a:cs typeface="Calibri" panose="020F0502020204030204" pitchFamily="34" charset="0"/>
                              </a:rPr>
                              <m:t> − </m:t>
                            </m:r>
                            <m:acc>
                              <m:accPr>
                                <m:chr m:val="̅"/>
                                <m:ctrlPr>
                                  <a:rPr lang="en-US" sz="2400" b="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𝑥</m:t>
                                </m:r>
                              </m:e>
                            </m:acc>
                            <m:r>
                              <a:rPr lang="en-US" sz="2400" b="0" i="1" smtClean="0">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𝑦</m:t>
                            </m:r>
                            <m:r>
                              <a:rPr lang="en-US" sz="2400" i="1">
                                <a:latin typeface="Cambria Math" panose="02040503050406030204" pitchFamily="18" charset="0"/>
                                <a:cs typeface="Calibri" panose="020F0502020204030204" pitchFamily="34" charset="0"/>
                              </a:rPr>
                              <m:t> − </m:t>
                            </m:r>
                            <m:acc>
                              <m:accPr>
                                <m:chr m:val="̅"/>
                                <m:ctrlPr>
                                  <a:rPr lang="en-US" sz="2400" i="1">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𝑦</m:t>
                                </m:r>
                              </m:e>
                            </m:acc>
                            <m:r>
                              <a:rPr lang="en-US" sz="2400" i="1">
                                <a:latin typeface="Cambria Math" panose="02040503050406030204" pitchFamily="18" charset="0"/>
                                <a:cs typeface="Calibri" panose="020F0502020204030204" pitchFamily="34" charset="0"/>
                              </a:rPr>
                              <m:t>)</m:t>
                            </m:r>
                          </m:e>
                        </m:nary>
                      </m:num>
                      <m:den>
                        <m:rad>
                          <m:radPr>
                            <m:degHide m:val="on"/>
                            <m:ctrlPr>
                              <a:rPr lang="en-US" sz="2400" i="1" smtClean="0">
                                <a:latin typeface="Cambria Math" panose="02040503050406030204" pitchFamily="18" charset="0"/>
                                <a:cs typeface="Calibri" panose="020F0502020204030204" pitchFamily="34" charset="0"/>
                              </a:rPr>
                            </m:ctrlPr>
                          </m:radPr>
                          <m:deg/>
                          <m:e>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𝑥</m:t>
                                    </m:r>
                                    <m:r>
                                      <a:rPr lang="en-US" sz="2400" b="0" i="1" smtClean="0">
                                        <a:latin typeface="Cambria Math" panose="02040503050406030204" pitchFamily="18" charset="0"/>
                                        <a:cs typeface="Calibri" panose="020F0502020204030204" pitchFamily="34" charset="0"/>
                                      </a:rPr>
                                      <m:t> −</m:t>
                                    </m:r>
                                    <m:acc>
                                      <m:accPr>
                                        <m:chr m:val="̅"/>
                                        <m:ctrlPr>
                                          <a:rPr lang="en-US" sz="2400" i="1">
                                            <a:latin typeface="Cambria Math" panose="02040503050406030204" pitchFamily="18" charset="0"/>
                                            <a:cs typeface="Calibri" panose="020F0502020204030204" pitchFamily="34" charset="0"/>
                                          </a:rPr>
                                        </m:ctrlPr>
                                      </m:accPr>
                                      <m:e>
                                        <m:r>
                                          <a:rPr lang="en-US" sz="2400" i="1">
                                            <a:latin typeface="Cambria Math" panose="02040503050406030204" pitchFamily="18" charset="0"/>
                                            <a:cs typeface="Calibri" panose="020F0502020204030204" pitchFamily="34" charset="0"/>
                                          </a:rPr>
                                          <m:t>𝑥</m:t>
                                        </m:r>
                                      </m:e>
                                    </m:acc>
                                    <m:r>
                                      <a:rPr lang="en-US" sz="2400" b="0" i="1" smtClean="0">
                                        <a:latin typeface="Cambria Math" panose="02040503050406030204" pitchFamily="18" charset="0"/>
                                        <a:cs typeface="Calibri" panose="020F0502020204030204" pitchFamily="34" charset="0"/>
                                      </a:rPr>
                                      <m:t>)</m:t>
                                    </m:r>
                                  </m:e>
                                  <m:sup>
                                    <m:r>
                                      <a:rPr lang="en-US" sz="2400" b="0" i="1" smtClean="0">
                                        <a:latin typeface="Cambria Math" panose="02040503050406030204" pitchFamily="18" charset="0"/>
                                        <a:cs typeface="Calibri" panose="020F0502020204030204" pitchFamily="34" charset="0"/>
                                      </a:rPr>
                                      <m:t>2</m:t>
                                    </m:r>
                                  </m:sup>
                                </m:sSup>
                              </m:e>
                            </m:nary>
                          </m:e>
                        </m:rad>
                        <m:rad>
                          <m:radPr>
                            <m:degHide m:val="on"/>
                            <m:ctrlPr>
                              <a:rPr lang="en-US" sz="2400" i="1">
                                <a:latin typeface="Cambria Math" panose="02040503050406030204" pitchFamily="18" charset="0"/>
                                <a:cs typeface="Calibri" panose="020F0502020204030204" pitchFamily="34" charset="0"/>
                              </a:rPr>
                            </m:ctrlPr>
                          </m:radPr>
                          <m:deg/>
                          <m:e>
                            <m:nary>
                              <m:naryPr>
                                <m:chr m:val="∑"/>
                                <m:subHide m:val="on"/>
                                <m:supHide m:val="on"/>
                                <m:ctrlPr>
                                  <a:rPr lang="en-US" sz="2400" i="1">
                                    <a:latin typeface="Cambria Math" panose="02040503050406030204" pitchFamily="18" charset="0"/>
                                    <a:cs typeface="Calibri" panose="020F0502020204030204" pitchFamily="34" charset="0"/>
                                  </a:rPr>
                                </m:ctrlPr>
                              </m:naryPr>
                              <m:sub/>
                              <m:sup/>
                              <m:e>
                                <m:sSup>
                                  <m:sSupPr>
                                    <m:ctrlPr>
                                      <a:rPr lang="en-US" sz="2400" i="1">
                                        <a:latin typeface="Cambria Math" panose="02040503050406030204" pitchFamily="18" charset="0"/>
                                        <a:cs typeface="Calibri" panose="020F0502020204030204" pitchFamily="34" charset="0"/>
                                      </a:rPr>
                                    </m:ctrlPr>
                                  </m:sSupPr>
                                  <m:e>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𝑦</m:t>
                                    </m:r>
                                    <m:r>
                                      <a:rPr lang="en-US" sz="2400" i="1">
                                        <a:latin typeface="Cambria Math" panose="02040503050406030204" pitchFamily="18" charset="0"/>
                                        <a:cs typeface="Calibri" panose="020F0502020204030204" pitchFamily="34" charset="0"/>
                                      </a:rPr>
                                      <m:t> −</m:t>
                                    </m:r>
                                    <m:acc>
                                      <m:accPr>
                                        <m:chr m:val="̅"/>
                                        <m:ctrlPr>
                                          <a:rPr lang="en-US" sz="2400" i="1">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𝑦</m:t>
                                        </m:r>
                                      </m:e>
                                    </m:acc>
                                    <m:r>
                                      <a:rPr lang="en-US" sz="2400" i="1">
                                        <a:latin typeface="Cambria Math" panose="02040503050406030204" pitchFamily="18" charset="0"/>
                                        <a:cs typeface="Calibri" panose="020F0502020204030204" pitchFamily="34" charset="0"/>
                                      </a:rPr>
                                      <m:t>)</m:t>
                                    </m:r>
                                  </m:e>
                                  <m:sup>
                                    <m:r>
                                      <a:rPr lang="en-US" sz="2400" i="1">
                                        <a:latin typeface="Cambria Math" panose="02040503050406030204" pitchFamily="18" charset="0"/>
                                        <a:cs typeface="Calibri" panose="020F0502020204030204" pitchFamily="34" charset="0"/>
                                      </a:rPr>
                                      <m:t>2</m:t>
                                    </m:r>
                                  </m:sup>
                                </m:sSup>
                              </m:e>
                            </m:nary>
                          </m:e>
                        </m:rad>
                      </m:den>
                    </m:f>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2471377"/>
              </a:xfrm>
              <a:blipFill>
                <a:blip r:embed="rId2"/>
                <a:stretch>
                  <a:fillRect t="-3448" r="-893" b="-8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8</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2040797044"/>
              </p:ext>
            </p:extLst>
          </p:nvPr>
        </p:nvGraphicFramePr>
        <p:xfrm>
          <a:off x="2516906" y="3726108"/>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345974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4861286"/>
              </a:xfrm>
            </p:spPr>
            <p:txBody>
              <a:bodyPr>
                <a:noAutofit/>
              </a:bodyPr>
              <a:lstStyle/>
              <a:p>
                <a:pPr marL="692150" lvl="2" indent="0" algn="just">
                  <a:spcBef>
                    <a:spcPts val="0"/>
                  </a:spcBef>
                  <a:spcAft>
                    <a:spcPts val="600"/>
                  </a:spcAft>
                  <a:buNone/>
                  <a:defRPr/>
                </a:pPr>
                <a:r>
                  <a:rPr lang="en-US" sz="2000" b="1" u="sng" dirty="0">
                    <a:latin typeface="Calibri" panose="020F0502020204030204" pitchFamily="34" charset="0"/>
                    <a:cs typeface="Calibri" panose="020F0502020204030204" pitchFamily="34" charset="0"/>
                  </a:rPr>
                  <a:t>Solution</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first step is to compute the similarity between user U3 and all the other users.</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Pearson(U1, U3) = </a:t>
                </a:r>
                <a14:m>
                  <m:oMath xmlns:m="http://schemas.openxmlformats.org/officeDocument/2006/math">
                    <m:f>
                      <m:fPr>
                        <m:ctrlPr>
                          <a:rPr lang="en-US" sz="2000" i="1" smtClean="0">
                            <a:latin typeface="Cambria Math" panose="02040503050406030204" pitchFamily="18" charset="0"/>
                            <a:cs typeface="Calibri" panose="020F0502020204030204" pitchFamily="34" charset="0"/>
                          </a:rPr>
                        </m:ctrlPr>
                      </m:fPr>
                      <m:num>
                        <m:r>
                          <m:rPr>
                            <m:nor/>
                          </m:rPr>
                          <a:rPr lang="en-US" sz="2000" dirty="0">
                            <a:latin typeface="Calibri" panose="020F0502020204030204" pitchFamily="34" charset="0"/>
                            <a:cs typeface="Calibri" panose="020F0502020204030204" pitchFamily="34" charset="0"/>
                          </a:rPr>
                          <m:t>(6 − 5.5) </m:t>
                        </m:r>
                        <m:r>
                          <m:rPr>
                            <m:nor/>
                          </m:rPr>
                          <a:rPr lang="en-US" sz="2000" dirty="0">
                            <a:latin typeface="Calibri" panose="020F0502020204030204" pitchFamily="34" charset="0"/>
                            <a:cs typeface="Calibri" panose="020F0502020204030204" pitchFamily="34" charset="0"/>
                            <a:sym typeface="Symbol" panose="05050102010706020507" pitchFamily="18" charset="2"/>
                          </a:rPr>
                          <m:t> (3 </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m:t>
                        </m:r>
                        <m:r>
                          <m:rPr>
                            <m:nor/>
                          </m:rPr>
                          <a:rPr lang="en-US" sz="2000" dirty="0">
                            <a:latin typeface="Calibri" panose="020F0502020204030204" pitchFamily="34" charset="0"/>
                            <a:cs typeface="Calibri" panose="020F0502020204030204" pitchFamily="34" charset="0"/>
                            <a:sym typeface="Symbol" panose="05050102010706020507" pitchFamily="18" charset="2"/>
                          </a:rPr>
                          <m:t> 2) + (7 − 5.5)  (3 − 2) + (4 − 5.5)  (1 −2) + (5 − 5.5)  (1 −</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 </m:t>
                        </m:r>
                        <m:r>
                          <m:rPr>
                            <m:nor/>
                          </m:rPr>
                          <a:rPr lang="en-US" sz="2000" dirty="0">
                            <a:latin typeface="Calibri" panose="020F0502020204030204" pitchFamily="34" charset="0"/>
                            <a:cs typeface="Calibri" panose="020F0502020204030204" pitchFamily="34" charset="0"/>
                            <a:sym typeface="Symbol" panose="05050102010706020507" pitchFamily="18" charset="2"/>
                          </a:rPr>
                          <m:t>2)</m:t>
                        </m:r>
                      </m:num>
                      <m:den>
                        <m:rad>
                          <m:radPr>
                            <m:degHide m:val="on"/>
                            <m:ctrlPr>
                              <a:rPr lang="en-US" sz="2000" i="1" smtClean="0">
                                <a:latin typeface="Cambria Math" panose="02040503050406030204" pitchFamily="18" charset="0"/>
                                <a:cs typeface="Calibri" panose="020F0502020204030204" pitchFamily="34" charset="0"/>
                              </a:rPr>
                            </m:ctrlPr>
                          </m:radPr>
                          <m:deg/>
                          <m:e>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1.5</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1.5</m:t>
                                </m:r>
                              </m:e>
                              <m:sup>
                                <m:r>
                                  <a:rPr lang="en-US" sz="2000" i="1">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1.5</m:t>
                                </m:r>
                                <m:r>
                                  <a:rPr lang="en-US" sz="2000" b="0" i="1" smtClean="0">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(−0</m:t>
                                </m:r>
                                <m:r>
                                  <a:rPr lang="en-US" sz="2000" i="1">
                                    <a:latin typeface="Cambria Math" panose="02040503050406030204" pitchFamily="18" charset="0"/>
                                    <a:cs typeface="Calibri" panose="020F0502020204030204" pitchFamily="34" charset="0"/>
                                  </a:rPr>
                                  <m:t>.5</m:t>
                                </m:r>
                                <m:r>
                                  <a:rPr lang="en-US" sz="2000" b="0" i="1" smtClean="0">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e>
                        </m:rad>
                        <m:r>
                          <m:rPr>
                            <m:nor/>
                          </m:rPr>
                          <a:rPr lang="en-US" sz="2000" b="0" i="0" smtClean="0">
                            <a:latin typeface="Cambria Math" panose="02040503050406030204" pitchFamily="18" charset="0"/>
                            <a:cs typeface="Calibri" panose="020F0502020204030204" pitchFamily="34" charset="0"/>
                          </a:rPr>
                          <m:t> </m:t>
                        </m:r>
                        <m:r>
                          <m:rPr>
                            <m:nor/>
                          </m:rPr>
                          <a:rPr lang="en-US" sz="2000" dirty="0">
                            <a:latin typeface="Calibri" panose="020F0502020204030204" pitchFamily="34" charset="0"/>
                            <a:cs typeface="Calibri" panose="020F0502020204030204" pitchFamily="34" charset="0"/>
                            <a:sym typeface="Symbol" panose="05050102010706020507" pitchFamily="18" charset="2"/>
                          </a:rPr>
                          <m:t></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 </m:t>
                        </m:r>
                        <m:rad>
                          <m:radPr>
                            <m:degHide m:val="on"/>
                            <m:ctrlPr>
                              <a:rPr lang="en-US" sz="2000" i="1">
                                <a:latin typeface="Cambria Math" panose="02040503050406030204" pitchFamily="18" charset="0"/>
                                <a:cs typeface="Calibri" panose="020F0502020204030204" pitchFamily="34" charset="0"/>
                              </a:rPr>
                            </m:ctrlPr>
                          </m:radPr>
                          <m:deg/>
                          <m:e>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1</m:t>
                                </m:r>
                                <m:r>
                                  <a:rPr lang="en-US" sz="2000" i="1">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e>
                        </m:rad>
                      </m:den>
                    </m:f>
                  </m:oMath>
                </a14:m>
                <a:r>
                  <a:rPr lang="en-US" sz="2000" dirty="0">
                    <a:latin typeface="Calibri" panose="020F0502020204030204" pitchFamily="34" charset="0"/>
                    <a:cs typeface="Calibri" panose="020F0502020204030204" pitchFamily="34" charset="0"/>
                    <a:sym typeface="Symbol" panose="05050102010706020507" pitchFamily="18" charset="2"/>
                  </a:rPr>
                  <a:t>  = </a:t>
                </a:r>
                <a:r>
                  <a:rPr lang="en-US" sz="2000" dirty="0">
                    <a:latin typeface="Calibri" panose="020F0502020204030204" pitchFamily="34" charset="0"/>
                    <a:cs typeface="Calibri" panose="020F0502020204030204" pitchFamily="34" charset="0"/>
                  </a:rPr>
                  <a:t>0 .89442719</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Similarly, we can calculate,</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Pearson(U2, U3) = 0.97072534</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Pearson(U4, U3) = -1</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Pearson(U5, U3) = -0.8660254</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Hence, the top-2 closest users to user U3 are users U1 and U2 according to Pearson correlation coefficient. By using the Pearson-weighted average of the raw ratings of users U1 and U2, the following predictions are obtained for user U3 with respect to her unrated items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and </a:t>
                </a:r>
                <a:r>
                  <a:rPr lang="en-US" sz="2000" dirty="0">
                    <a:latin typeface="Calibri" panose="020F0502020204030204" pitchFamily="34" charset="0"/>
                    <a:cs typeface="Calibri" panose="020F0502020204030204" pitchFamily="34" charset="0"/>
                    <a:sym typeface="Symbol" panose="05050102010706020507" pitchFamily="18" charset="2"/>
                  </a:rPr>
                  <a:t>6.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1) = (7 * </a:t>
                </a:r>
                <a:r>
                  <a:rPr lang="en-US" sz="2000" dirty="0">
                    <a:latin typeface="Calibri" panose="020F0502020204030204" pitchFamily="34" charset="0"/>
                    <a:cs typeface="Calibri" panose="020F0502020204030204" pitchFamily="34" charset="0"/>
                  </a:rPr>
                  <a:t>0.89442719 + 6 * 0.97072534) / (0.89442719 + 0.97072534) = 6.48</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6) = (4 * </a:t>
                </a:r>
                <a:r>
                  <a:rPr lang="en-US" sz="2000" dirty="0">
                    <a:latin typeface="Calibri" panose="020F0502020204030204" pitchFamily="34" charset="0"/>
                    <a:cs typeface="Calibri" panose="020F0502020204030204" pitchFamily="34" charset="0"/>
                  </a:rPr>
                  <a:t>0.89442719 + 4 * 0.97072534) / (0.89442719 + 0.97072534) = 4</a:t>
                </a:r>
              </a:p>
              <a:p>
                <a:pPr marL="692150" lvl="2" indent="0" algn="just">
                  <a:spcBef>
                    <a:spcPts val="0"/>
                  </a:spcBef>
                  <a:spcAft>
                    <a:spcPts val="600"/>
                  </a:spcAft>
                  <a:buNone/>
                  <a:defRPr/>
                </a:pP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4861286"/>
              </a:xfrm>
              <a:blipFill>
                <a:blip r:embed="rId2"/>
                <a:stretch>
                  <a:fillRect t="-1253" r="-595" b="-3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9</a:t>
            </a:fld>
            <a:endParaRPr lang="en-US"/>
          </a:p>
        </p:txBody>
      </p:sp>
    </p:spTree>
    <p:extLst>
      <p:ext uri="{BB962C8B-B14F-4D97-AF65-F5344CB8AC3E}">
        <p14:creationId xmlns:p14="http://schemas.microsoft.com/office/powerpoint/2010/main" val="30053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5321</TotalTime>
  <Words>2373</Words>
  <Application>Microsoft Office PowerPoint</Application>
  <PresentationFormat>Widescreen</PresentationFormat>
  <Paragraphs>381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Calibri (Body)</vt:lpstr>
      <vt:lpstr>Cambria Math</vt:lpstr>
      <vt:lpstr>Rockwell</vt:lpstr>
      <vt:lpstr>Rockwell Condensed</vt:lpstr>
      <vt:lpstr>Wingdings</vt:lpstr>
      <vt:lpstr>Wood Type</vt:lpstr>
      <vt:lpstr>Creating Suggestions and Recommendations</vt:lpstr>
      <vt:lpstr>Recommender System</vt:lpstr>
      <vt:lpstr>Recommender System</vt:lpstr>
      <vt:lpstr>Recommender System</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Content-based Recommender Systems</vt:lpstr>
      <vt:lpstr>Content-based Recommender Systems</vt:lpstr>
      <vt:lpstr>Content-based Recommender Systems</vt:lpstr>
      <vt:lpstr>Content-based Recommender Systems</vt:lpstr>
      <vt:lpstr>Content-based Recommender Systems</vt:lpstr>
      <vt:lpstr>Content-based Recommender Systems</vt:lpstr>
      <vt:lpstr>Mining Frequent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Nawaraj Paudel</dc:creator>
  <cp:lastModifiedBy>Nawaraj Paudel</cp:lastModifiedBy>
  <cp:revision>302</cp:revision>
  <dcterms:created xsi:type="dcterms:W3CDTF">2022-06-14T09:18:30Z</dcterms:created>
  <dcterms:modified xsi:type="dcterms:W3CDTF">2022-11-24T10:13:41Z</dcterms:modified>
</cp:coreProperties>
</file>