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14"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866" y="-4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B87384-ACA6-468A-AEE5-D2EDC4DA1DE1}" type="datetimeFigureOut">
              <a:rPr lang="en-IN" smtClean="0"/>
              <a:pPr/>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87384-ACA6-468A-AEE5-D2EDC4DA1DE1}" type="datetimeFigureOut">
              <a:rPr lang="en-IN" smtClean="0"/>
              <a:pPr/>
              <a:t>15-10-2020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06AEA-53E8-47F6-8AFB-5DF7C1B233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4: Distributed </a:t>
            </a:r>
            <a:r>
              <a:rPr lang="en-US" b="1" dirty="0"/>
              <a:t>Special Purpose Systems </a:t>
            </a:r>
            <a:endParaRPr lang="en-IN" dirty="0"/>
          </a:p>
        </p:txBody>
      </p:sp>
      <p:sp>
        <p:nvSpPr>
          <p:cNvPr id="3" name="Subtitle 2"/>
          <p:cNvSpPr>
            <a:spLocks noGrp="1"/>
          </p:cNvSpPr>
          <p:nvPr>
            <p:ph type="subTitle" idx="1"/>
          </p:nvPr>
        </p:nvSpPr>
        <p:spPr/>
        <p:txBody>
          <a:bodyPr/>
          <a:lstStyle/>
          <a:p>
            <a:r>
              <a:rPr lang="en-US" dirty="0" smtClean="0"/>
              <a:t>(</a:t>
            </a:r>
            <a:r>
              <a:rPr lang="en-US" dirty="0" err="1" smtClean="0"/>
              <a:t>Contiued</a:t>
            </a:r>
            <a:r>
              <a:rPr lang="en-US" dirty="0" smtClean="0"/>
              <a: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1052736"/>
            <a:ext cx="8229600" cy="5472608"/>
          </a:xfrm>
        </p:spPr>
        <p:txBody>
          <a:bodyPr>
            <a:normAutofit fontScale="77500" lnSpcReduction="20000"/>
          </a:bodyPr>
          <a:lstStyle/>
          <a:p>
            <a:r>
              <a:rPr lang="en-IN" dirty="0"/>
              <a:t>Some real-time systems are identified as </a:t>
            </a:r>
            <a:r>
              <a:rPr lang="en-IN" b="1" dirty="0"/>
              <a:t>safety-critical systems</a:t>
            </a:r>
            <a:r>
              <a:rPr lang="en-IN" dirty="0"/>
              <a:t>. </a:t>
            </a:r>
            <a:endParaRPr lang="en-IN" dirty="0" smtClean="0"/>
          </a:p>
          <a:p>
            <a:r>
              <a:rPr lang="en-IN" dirty="0" smtClean="0"/>
              <a:t>In a safety-critical </a:t>
            </a:r>
            <a:r>
              <a:rPr lang="en-IN" dirty="0"/>
              <a:t>system, incorrect operation-usually due to a missed </a:t>
            </a:r>
            <a:r>
              <a:rPr lang="en-IN" dirty="0" smtClean="0"/>
              <a:t>deadline -results </a:t>
            </a:r>
            <a:r>
              <a:rPr lang="en-IN" dirty="0"/>
              <a:t>in some sort of "catastrophe</a:t>
            </a:r>
            <a:r>
              <a:rPr lang="en-IN" dirty="0" smtClean="0"/>
              <a:t>.“</a:t>
            </a:r>
          </a:p>
          <a:p>
            <a:r>
              <a:rPr lang="en-IN" dirty="0"/>
              <a:t>Real-time computing is of two types: </a:t>
            </a:r>
            <a:r>
              <a:rPr lang="en-IN" b="1" dirty="0"/>
              <a:t>hard</a:t>
            </a:r>
            <a:r>
              <a:rPr lang="en-IN" dirty="0"/>
              <a:t> and </a:t>
            </a:r>
            <a:r>
              <a:rPr lang="en-IN" b="1" dirty="0"/>
              <a:t>soft</a:t>
            </a:r>
            <a:r>
              <a:rPr lang="en-IN" dirty="0"/>
              <a:t>. </a:t>
            </a:r>
            <a:endParaRPr lang="en-IN" dirty="0" smtClean="0"/>
          </a:p>
          <a:p>
            <a:r>
              <a:rPr lang="en-IN" dirty="0" smtClean="0"/>
              <a:t>A </a:t>
            </a:r>
            <a:r>
              <a:rPr lang="en-IN" b="1" dirty="0"/>
              <a:t>hard </a:t>
            </a:r>
            <a:r>
              <a:rPr lang="en-IN" b="1" dirty="0" smtClean="0"/>
              <a:t>real-time </a:t>
            </a:r>
            <a:r>
              <a:rPr lang="en-IN" dirty="0" smtClean="0"/>
              <a:t>system </a:t>
            </a:r>
            <a:r>
              <a:rPr lang="en-IN" dirty="0"/>
              <a:t>has the most stringent requirements, guaranteeing that critical </a:t>
            </a:r>
            <a:r>
              <a:rPr lang="en-IN" dirty="0" err="1" smtClean="0"/>
              <a:t>realtime</a:t>
            </a:r>
            <a:r>
              <a:rPr lang="en-IN" dirty="0" smtClean="0"/>
              <a:t> tasks </a:t>
            </a:r>
            <a:r>
              <a:rPr lang="en-IN" dirty="0"/>
              <a:t>be completed within their deadlines. </a:t>
            </a:r>
            <a:endParaRPr lang="en-IN" dirty="0" smtClean="0"/>
          </a:p>
          <a:p>
            <a:r>
              <a:rPr lang="en-IN" dirty="0" smtClean="0"/>
              <a:t>Safety-critical </a:t>
            </a:r>
            <a:r>
              <a:rPr lang="en-IN" dirty="0"/>
              <a:t>systems </a:t>
            </a:r>
            <a:r>
              <a:rPr lang="en-IN" dirty="0" smtClean="0"/>
              <a:t>are typically </a:t>
            </a:r>
            <a:r>
              <a:rPr lang="en-IN" dirty="0"/>
              <a:t>hard real-time systems. </a:t>
            </a:r>
            <a:endParaRPr lang="en-IN" dirty="0" smtClean="0"/>
          </a:p>
          <a:p>
            <a:r>
              <a:rPr lang="en-IN" dirty="0" smtClean="0"/>
              <a:t>A </a:t>
            </a:r>
            <a:r>
              <a:rPr lang="en-IN" b="1" dirty="0"/>
              <a:t>soft real-time system </a:t>
            </a:r>
            <a:r>
              <a:rPr lang="en-IN" dirty="0"/>
              <a:t>is less </a:t>
            </a:r>
            <a:r>
              <a:rPr lang="en-IN" dirty="0" smtClean="0"/>
              <a:t>restrictive, simply </a:t>
            </a:r>
            <a:r>
              <a:rPr lang="en-IN" dirty="0"/>
              <a:t>providing that a critical real-time task will receive priority over </a:t>
            </a:r>
            <a:r>
              <a:rPr lang="en-IN" dirty="0" smtClean="0"/>
              <a:t>other tasks </a:t>
            </a:r>
            <a:r>
              <a:rPr lang="en-IN" dirty="0"/>
              <a:t>and that it will retain that priority until it completes. </a:t>
            </a:r>
            <a:endParaRPr lang="en-IN" dirty="0" smtClean="0"/>
          </a:p>
          <a:p>
            <a:r>
              <a:rPr lang="en-IN" dirty="0" smtClean="0"/>
              <a:t>Many commercial operating </a:t>
            </a:r>
            <a:r>
              <a:rPr lang="en-IN" dirty="0"/>
              <a:t>systems-as well as Linux-provide soft real-time support.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Characteristics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We explore the characteristics of real-time systems and address issues related to designing both soft and hard real-time operating systems.</a:t>
            </a:r>
          </a:p>
          <a:p>
            <a:r>
              <a:rPr lang="en-IN" dirty="0" smtClean="0"/>
              <a:t>The following characteristics are typical of many real-time systems:</a:t>
            </a:r>
          </a:p>
          <a:p>
            <a:pPr marL="514350" indent="-514350">
              <a:buFont typeface="+mj-lt"/>
              <a:buAutoNum type="arabicPeriod"/>
            </a:pPr>
            <a:r>
              <a:rPr lang="en-IN" dirty="0" smtClean="0"/>
              <a:t>Single purpose</a:t>
            </a:r>
          </a:p>
          <a:p>
            <a:pPr marL="514350" indent="-514350">
              <a:buFont typeface="+mj-lt"/>
              <a:buAutoNum type="arabicPeriod"/>
            </a:pPr>
            <a:r>
              <a:rPr lang="en-IN" dirty="0" smtClean="0"/>
              <a:t>Small size</a:t>
            </a:r>
          </a:p>
          <a:p>
            <a:pPr marL="514350" indent="-514350">
              <a:buFont typeface="+mj-lt"/>
              <a:buAutoNum type="arabicPeriod"/>
            </a:pPr>
            <a:r>
              <a:rPr lang="en-IN" dirty="0" smtClean="0"/>
              <a:t>Inexpensively mass-produced</a:t>
            </a:r>
          </a:p>
          <a:p>
            <a:pPr marL="514350" indent="-514350">
              <a:buFont typeface="+mj-lt"/>
              <a:buAutoNum type="arabicPeriod"/>
            </a:pPr>
            <a:r>
              <a:rPr lang="en-IN" dirty="0" smtClean="0"/>
              <a:t>Specific timing requirements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Single Purpose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Unlike PCs, which are put to many uses, a real-time system typically serves only a single purpose, such as controlling antilock brakes or delivering music on an MP3 player.</a:t>
            </a:r>
          </a:p>
          <a:p>
            <a:r>
              <a:rPr lang="en-IN" dirty="0" smtClean="0"/>
              <a:t> It is unlikely that a real-time system controlling an airliner's navigation system will also play DVDs! </a:t>
            </a:r>
          </a:p>
          <a:p>
            <a:r>
              <a:rPr lang="en-IN" dirty="0" smtClean="0"/>
              <a:t>The design of </a:t>
            </a:r>
            <a:r>
              <a:rPr lang="en-IN" i="1" dirty="0" smtClean="0"/>
              <a:t>a real-time operating </a:t>
            </a:r>
            <a:r>
              <a:rPr lang="en-IN" dirty="0" smtClean="0"/>
              <a:t>system reflects its single-purpose nature and is often quite simple.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2. </a:t>
            </a:r>
            <a:r>
              <a:rPr lang="en-IN" dirty="0" smtClean="0"/>
              <a:t>Small Size</a:t>
            </a:r>
            <a:endParaRPr lang="en-IN" dirty="0"/>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IN" dirty="0" smtClean="0"/>
              <a:t>Many real-time systems exist in environments where physical space is constrained. </a:t>
            </a:r>
          </a:p>
          <a:p>
            <a:r>
              <a:rPr lang="en-IN" dirty="0" smtClean="0"/>
              <a:t>Consider the amount of space available in a wristwatch or </a:t>
            </a:r>
            <a:r>
              <a:rPr lang="en-IN" i="1" dirty="0" smtClean="0"/>
              <a:t>a </a:t>
            </a:r>
            <a:r>
              <a:rPr lang="en-IN" dirty="0" smtClean="0"/>
              <a:t>microwave oven-it is considerably less than what is available in a desktop computer. </a:t>
            </a:r>
          </a:p>
          <a:p>
            <a:r>
              <a:rPr lang="en-IN" dirty="0" smtClean="0"/>
              <a:t>As a result of space constraints, most real-time systems lack both the CPU processing power and the amount of memory available in standard desktop PCs. </a:t>
            </a:r>
          </a:p>
          <a:p>
            <a:r>
              <a:rPr lang="en-IN" dirty="0" smtClean="0"/>
              <a:t>Whereas most contemporary desktop and server systems use 32- or 64-bit processors, many real-time systems run on 8- or 16-bit processors.</a:t>
            </a:r>
          </a:p>
          <a:p>
            <a:r>
              <a:rPr lang="en-IN" dirty="0" smtClean="0"/>
              <a:t>Similarly, a desktop PC might have several gigabytes of physical memory, whereas a real-time system might have less than a megabyte. </a:t>
            </a:r>
          </a:p>
          <a:p>
            <a:r>
              <a:rPr lang="en-IN" dirty="0" smtClean="0"/>
              <a:t>We refer to the amount of memory required to run the operating system and its applications as the footprint of a system. Because the amount of memory is limited, most real-time operating systems must have small footprints.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IN" dirty="0" smtClean="0"/>
              <a:t>Inexpensively mass-produced</a:t>
            </a:r>
            <a:endParaRPr lang="en-IN" dirty="0"/>
          </a:p>
        </p:txBody>
      </p:sp>
      <p:sp>
        <p:nvSpPr>
          <p:cNvPr id="3" name="Content Placeholder 2"/>
          <p:cNvSpPr>
            <a:spLocks noGrp="1"/>
          </p:cNvSpPr>
          <p:nvPr>
            <p:ph idx="1"/>
          </p:nvPr>
        </p:nvSpPr>
        <p:spPr/>
        <p:txBody>
          <a:bodyPr>
            <a:normAutofit lnSpcReduction="10000"/>
          </a:bodyPr>
          <a:lstStyle/>
          <a:p>
            <a:r>
              <a:rPr lang="en-IN" dirty="0" smtClean="0"/>
              <a:t>Next, consider where many real-time systems are implemented: they are often found in home appliances and consumer devices. </a:t>
            </a:r>
          </a:p>
          <a:p>
            <a:r>
              <a:rPr lang="en-IN" dirty="0" smtClean="0"/>
              <a:t>Devices such as digital cameras, microwave ovens, and thermostats are mass-produced in very cost-conscious environments. </a:t>
            </a:r>
          </a:p>
          <a:p>
            <a:r>
              <a:rPr lang="en-IN" dirty="0" smtClean="0"/>
              <a:t>Thus, the microprocessors for real-time systems must also be inexpensively mass-produced.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4. </a:t>
            </a:r>
            <a:r>
              <a:rPr lang="en-IN" dirty="0" smtClean="0"/>
              <a:t>Specific timing requirements</a:t>
            </a:r>
            <a:endParaRPr lang="en-IN" dirty="0"/>
          </a:p>
        </p:txBody>
      </p:sp>
      <p:sp>
        <p:nvSpPr>
          <p:cNvPr id="3" name="Content Placeholder 2"/>
          <p:cNvSpPr>
            <a:spLocks noGrp="1"/>
          </p:cNvSpPr>
          <p:nvPr>
            <p:ph idx="1"/>
          </p:nvPr>
        </p:nvSpPr>
        <p:spPr>
          <a:xfrm>
            <a:off x="457200" y="1052736"/>
            <a:ext cx="8229600" cy="5544616"/>
          </a:xfrm>
        </p:spPr>
        <p:txBody>
          <a:bodyPr>
            <a:normAutofit fontScale="85000" lnSpcReduction="10000"/>
          </a:bodyPr>
          <a:lstStyle/>
          <a:p>
            <a:r>
              <a:rPr lang="en-IN" dirty="0" smtClean="0"/>
              <a:t>It is, in fact, the defining characteristic of such systems. </a:t>
            </a:r>
          </a:p>
          <a:p>
            <a:r>
              <a:rPr lang="en-IN" dirty="0" smtClean="0"/>
              <a:t>Accordingly, the primary task of both hard and soft real-time operating systems is to support the timing requirements of real-time tasks. </a:t>
            </a:r>
          </a:p>
          <a:p>
            <a:r>
              <a:rPr lang="en-IN" dirty="0" smtClean="0"/>
              <a:t>Real-time operating systems meet timing requirements by using scheduling algorithms that give real-time processes the highest scheduling priorities. </a:t>
            </a:r>
          </a:p>
          <a:p>
            <a:r>
              <a:rPr lang="en-IN" dirty="0" smtClean="0"/>
              <a:t>Furthermore, schedulers must ensure that the priority of a real-time task does not degrade over time.</a:t>
            </a:r>
          </a:p>
          <a:p>
            <a:r>
              <a:rPr lang="en-IN" dirty="0" smtClean="0"/>
              <a:t>Another technique for addressing timing requirements is by minimizing the response time to events such as interrupts.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Features of Real Time Kernels</a:t>
            </a:r>
            <a:endParaRPr lang="en-IN" dirty="0"/>
          </a:p>
        </p:txBody>
      </p:sp>
      <p:sp>
        <p:nvSpPr>
          <p:cNvPr id="3" name="Content Placeholder 2"/>
          <p:cNvSpPr>
            <a:spLocks noGrp="1"/>
          </p:cNvSpPr>
          <p:nvPr>
            <p:ph idx="1"/>
          </p:nvPr>
        </p:nvSpPr>
        <p:spPr>
          <a:xfrm>
            <a:off x="457200" y="1124744"/>
            <a:ext cx="8229600" cy="5400600"/>
          </a:xfrm>
        </p:spPr>
        <p:txBody>
          <a:bodyPr>
            <a:normAutofit fontScale="70000" lnSpcReduction="20000"/>
          </a:bodyPr>
          <a:lstStyle/>
          <a:p>
            <a:r>
              <a:rPr lang="en-IN" dirty="0" smtClean="0"/>
              <a:t>We begin by examining several features provided in many of the operating systems discussed so far in this subjects. </a:t>
            </a:r>
          </a:p>
          <a:p>
            <a:r>
              <a:rPr lang="en-IN" dirty="0" smtClean="0"/>
              <a:t>These systems typically provide support for the following:</a:t>
            </a:r>
          </a:p>
          <a:p>
            <a:pPr marL="514350" indent="-514350">
              <a:buFont typeface="+mj-lt"/>
              <a:buAutoNum type="arabicPeriod"/>
            </a:pPr>
            <a:r>
              <a:rPr lang="en-IN" dirty="0" smtClean="0"/>
              <a:t>A variety of peripheral devices, such as graphical displays, CD drives, and DVD drives</a:t>
            </a:r>
          </a:p>
          <a:p>
            <a:pPr marL="514350" indent="-514350">
              <a:buFont typeface="+mj-lt"/>
              <a:buAutoNum type="arabicPeriod"/>
            </a:pPr>
            <a:r>
              <a:rPr lang="en-IN" dirty="0" smtClean="0"/>
              <a:t>Protection and security mechanisms</a:t>
            </a:r>
          </a:p>
          <a:p>
            <a:pPr marL="514350" indent="-514350">
              <a:buFont typeface="+mj-lt"/>
              <a:buAutoNum type="arabicPeriod"/>
            </a:pPr>
            <a:r>
              <a:rPr lang="en-IN" dirty="0" smtClean="0"/>
              <a:t>Multiple users</a:t>
            </a:r>
          </a:p>
          <a:p>
            <a:r>
              <a:rPr lang="en-IN" dirty="0" smtClean="0"/>
              <a:t>Supporting these features often results in a sophisticated -and large-kernel.</a:t>
            </a:r>
          </a:p>
          <a:p>
            <a:r>
              <a:rPr lang="en-IN" dirty="0" smtClean="0"/>
              <a:t>For example, Windows XP has over forty million lines of source code. </a:t>
            </a:r>
          </a:p>
          <a:p>
            <a:r>
              <a:rPr lang="en-IN" dirty="0" smtClean="0"/>
              <a:t>In contrast, a typical real-time operating system usually has a very simple design, often written in thousands rather than millions of lines of source code. </a:t>
            </a:r>
          </a:p>
          <a:p>
            <a:r>
              <a:rPr lang="en-IN" dirty="0" smtClean="0"/>
              <a:t>We would not expect these simple systems to include the features listed above.</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692696"/>
            <a:ext cx="8229600" cy="5904656"/>
          </a:xfrm>
        </p:spPr>
        <p:txBody>
          <a:bodyPr>
            <a:normAutofit fontScale="85000" lnSpcReduction="20000"/>
          </a:bodyPr>
          <a:lstStyle/>
          <a:p>
            <a:r>
              <a:rPr lang="en-IN" dirty="0" smtClean="0"/>
              <a:t>But why don't real-time systems provide these features, which are crucial to standard desktop and server systems? </a:t>
            </a:r>
          </a:p>
          <a:p>
            <a:r>
              <a:rPr lang="en-IN" dirty="0" smtClean="0"/>
              <a:t>There are several reasons, but three are most prominent. </a:t>
            </a:r>
          </a:p>
          <a:p>
            <a:r>
              <a:rPr lang="en-IN" dirty="0" smtClean="0"/>
              <a:t>First, because most real-time systems serve a single purpose, they simply do not require many of the features found in a desktop PC.</a:t>
            </a:r>
          </a:p>
          <a:p>
            <a:r>
              <a:rPr lang="en-IN" dirty="0" smtClean="0"/>
              <a:t>Consider a digital wristwatch: it obviously has no need to support a disk drive or DVD, let alone virtual memory. </a:t>
            </a:r>
          </a:p>
          <a:p>
            <a:r>
              <a:rPr lang="en-IN" dirty="0" smtClean="0"/>
              <a:t>Furthermore, a typical real-time system does not include the notion of a user. </a:t>
            </a:r>
          </a:p>
          <a:p>
            <a:r>
              <a:rPr lang="en-IN" dirty="0" smtClean="0"/>
              <a:t>The system simply supports a small number of tasks, which often await input from hardware devices (sensors, vision identification, and so forth).</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10000"/>
          </a:bodyPr>
          <a:lstStyle/>
          <a:p>
            <a:r>
              <a:rPr lang="en-IN" dirty="0" smtClean="0"/>
              <a:t>Second, the features supported by standard desktop operating systems are impossible to provide without fast processors and large amounts of memory. </a:t>
            </a:r>
          </a:p>
          <a:p>
            <a:r>
              <a:rPr lang="en-IN" dirty="0" smtClean="0"/>
              <a:t>Both of these are unavailable in real-time systems due to space constraints, as explained earlier. </a:t>
            </a:r>
          </a:p>
          <a:p>
            <a:r>
              <a:rPr lang="en-IN" dirty="0" smtClean="0"/>
              <a:t>In addition, many </a:t>
            </a:r>
            <a:r>
              <a:rPr lang="en-IN" dirty="0" err="1" smtClean="0"/>
              <a:t>realtime</a:t>
            </a:r>
            <a:r>
              <a:rPr lang="en-IN" dirty="0" smtClean="0"/>
              <a:t> systems lack sufficient space to support peripheral disk drives or graphical displays, although some systems may support file systems using </a:t>
            </a:r>
            <a:r>
              <a:rPr lang="en-IN" dirty="0" err="1" smtClean="0"/>
              <a:t>nonvolatile</a:t>
            </a:r>
            <a:r>
              <a:rPr lang="en-IN" dirty="0" smtClean="0"/>
              <a:t> memory (NVRAM).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88632"/>
          </a:xfrm>
        </p:spPr>
        <p:txBody>
          <a:bodyPr>
            <a:normAutofit fontScale="85000" lnSpcReduction="20000"/>
          </a:bodyPr>
          <a:lstStyle/>
          <a:p>
            <a:r>
              <a:rPr lang="en-IN" dirty="0" smtClean="0"/>
              <a:t>Third, supporting features common in standard desktop computing environments would greatly increase the cost of real-time systems, which could make such systems economically impractical.</a:t>
            </a:r>
          </a:p>
          <a:p>
            <a:r>
              <a:rPr lang="en-IN" dirty="0" smtClean="0"/>
              <a:t>Additional considerations arise when we consider virtual memory in a real-time system. </a:t>
            </a:r>
          </a:p>
          <a:p>
            <a:r>
              <a:rPr lang="en-IN" dirty="0" smtClean="0"/>
              <a:t>Providing virtual memory features as described earlier requires that the system include a memory-management unit (MMU) for translating logical to physical addresses. </a:t>
            </a:r>
          </a:p>
          <a:p>
            <a:r>
              <a:rPr lang="en-IN" dirty="0" smtClean="0"/>
              <a:t>However, MMUs typically increase the cost and power consumption of the system. </a:t>
            </a:r>
          </a:p>
          <a:p>
            <a:r>
              <a:rPr lang="en-IN" dirty="0" smtClean="0"/>
              <a:t>In addition, the time required to translate logical addresses to physical addresses-especially in the case of a translation look-aside buffer (TLB) miss-may be prohibitive in a hard real-time environment.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and Stateless Service</a:t>
            </a:r>
            <a:endParaRPr lang="en-IN" dirty="0"/>
          </a:p>
        </p:txBody>
      </p:sp>
      <p:sp>
        <p:nvSpPr>
          <p:cNvPr id="3" name="Content Placeholder 2"/>
          <p:cNvSpPr>
            <a:spLocks noGrp="1"/>
          </p:cNvSpPr>
          <p:nvPr>
            <p:ph idx="1"/>
          </p:nvPr>
        </p:nvSpPr>
        <p:spPr/>
        <p:txBody>
          <a:bodyPr>
            <a:normAutofit fontScale="92500"/>
          </a:bodyPr>
          <a:lstStyle/>
          <a:p>
            <a:r>
              <a:rPr lang="en-IN" dirty="0"/>
              <a:t>There are two approaches for storing server-side information when a </a:t>
            </a:r>
            <a:r>
              <a:rPr lang="en-IN" dirty="0" smtClean="0"/>
              <a:t>client accesses </a:t>
            </a:r>
            <a:r>
              <a:rPr lang="en-IN" dirty="0"/>
              <a:t>remote </a:t>
            </a:r>
            <a:r>
              <a:rPr lang="en-IN" dirty="0" smtClean="0"/>
              <a:t>files:</a:t>
            </a:r>
          </a:p>
          <a:p>
            <a:pPr marL="514350" indent="-514350">
              <a:buFont typeface="+mj-lt"/>
              <a:buAutoNum type="arabicPeriod"/>
            </a:pPr>
            <a:r>
              <a:rPr lang="en-IN" dirty="0" smtClean="0"/>
              <a:t>either </a:t>
            </a:r>
            <a:r>
              <a:rPr lang="en-IN" dirty="0"/>
              <a:t>the server tracks each file being accessed by </a:t>
            </a:r>
            <a:r>
              <a:rPr lang="en-IN" dirty="0" smtClean="0"/>
              <a:t>each client</a:t>
            </a:r>
            <a:r>
              <a:rPr lang="en-IN" dirty="0"/>
              <a:t>, </a:t>
            </a:r>
            <a:endParaRPr lang="en-IN" dirty="0" smtClean="0"/>
          </a:p>
          <a:p>
            <a:pPr marL="514350" indent="-514350">
              <a:buFont typeface="+mj-lt"/>
              <a:buAutoNum type="arabicPeriod"/>
            </a:pPr>
            <a:r>
              <a:rPr lang="en-IN" dirty="0" smtClean="0"/>
              <a:t>or </a:t>
            </a:r>
            <a:r>
              <a:rPr lang="en-IN" dirty="0"/>
              <a:t>it simply provides blocks as they are requested by the client </a:t>
            </a:r>
            <a:r>
              <a:rPr lang="en-IN" dirty="0" smtClean="0"/>
              <a:t>without knowledge </a:t>
            </a:r>
            <a:r>
              <a:rPr lang="en-IN" dirty="0"/>
              <a:t>of how those blocks are used. </a:t>
            </a:r>
            <a:endParaRPr lang="en-IN" dirty="0" smtClean="0"/>
          </a:p>
          <a:p>
            <a:r>
              <a:rPr lang="en-IN" dirty="0" smtClean="0"/>
              <a:t>In </a:t>
            </a:r>
            <a:r>
              <a:rPr lang="en-IN" dirty="0"/>
              <a:t>the former case, the </a:t>
            </a:r>
            <a:r>
              <a:rPr lang="en-IN" dirty="0" smtClean="0"/>
              <a:t>service provided </a:t>
            </a:r>
            <a:r>
              <a:rPr lang="en-IN" dirty="0"/>
              <a:t>is </a:t>
            </a:r>
            <a:r>
              <a:rPr lang="en-IN" i="1" dirty="0" err="1"/>
              <a:t>stateful</a:t>
            </a:r>
            <a:r>
              <a:rPr lang="en-IN" i="1" dirty="0"/>
              <a:t>; in the latter case, it is stateless.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dirty="0" smtClean="0"/>
              <a:t>Several approaches for translating addresses in real-time systems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1484784"/>
            <a:ext cx="8435280"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548680"/>
            <a:ext cx="8229600" cy="6048672"/>
          </a:xfrm>
        </p:spPr>
        <p:txBody>
          <a:bodyPr>
            <a:normAutofit fontScale="77500" lnSpcReduction="20000"/>
          </a:bodyPr>
          <a:lstStyle/>
          <a:p>
            <a:r>
              <a:rPr lang="en-IN" dirty="0" smtClean="0"/>
              <a:t>The first approach is to bypass logical addresses and have the CPU generate physical addresses directly. </a:t>
            </a:r>
          </a:p>
          <a:p>
            <a:r>
              <a:rPr lang="en-IN" dirty="0" smtClean="0"/>
              <a:t>This </a:t>
            </a:r>
            <a:r>
              <a:rPr lang="en-IN" dirty="0" err="1" smtClean="0"/>
              <a:t>teclnique</a:t>
            </a:r>
            <a:r>
              <a:rPr lang="en-IN" dirty="0" smtClean="0"/>
              <a:t>-known as </a:t>
            </a:r>
            <a:r>
              <a:rPr lang="en-IN" b="1" dirty="0" smtClean="0"/>
              <a:t>real-addressing mode</a:t>
            </a:r>
            <a:r>
              <a:rPr lang="en-IN" dirty="0" smtClean="0"/>
              <a:t>-does not employ virtual memory techniques and is effectively stating that </a:t>
            </a:r>
            <a:r>
              <a:rPr lang="en-IN" i="1" dirty="0" smtClean="0"/>
              <a:t>P equals L. </a:t>
            </a:r>
          </a:p>
          <a:p>
            <a:r>
              <a:rPr lang="en-IN" i="1" dirty="0" smtClean="0"/>
              <a:t>One problem with real-addressing mode </a:t>
            </a:r>
            <a:r>
              <a:rPr lang="en-IN" dirty="0" smtClean="0"/>
              <a:t>is the absence of memory protection between processes. </a:t>
            </a:r>
          </a:p>
          <a:p>
            <a:r>
              <a:rPr lang="en-IN" dirty="0" smtClean="0"/>
              <a:t>Real-addressing mode may also require that programmers specify the physical location where their programs are loaded into memory. </a:t>
            </a:r>
          </a:p>
          <a:p>
            <a:r>
              <a:rPr lang="en-IN" dirty="0" smtClean="0"/>
              <a:t>However, the benefit of this approach is that the system is quite fast, as no time is spent on address translation.</a:t>
            </a:r>
          </a:p>
          <a:p>
            <a:r>
              <a:rPr lang="en-IN" dirty="0" smtClean="0"/>
              <a:t>Real-addressing mode is quite common in embedded systems with hard real-time constraints. </a:t>
            </a:r>
          </a:p>
          <a:p>
            <a:r>
              <a:rPr lang="en-IN" dirty="0" smtClean="0"/>
              <a:t>In fact, some real-time operating systems running on microprocessors containing an MMU actually disable the MMU to gain the performance benefit of referencing physical addresses directly.</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688632"/>
          </a:xfrm>
        </p:spPr>
        <p:txBody>
          <a:bodyPr>
            <a:normAutofit fontScale="92500" lnSpcReduction="20000"/>
          </a:bodyPr>
          <a:lstStyle/>
          <a:p>
            <a:r>
              <a:rPr lang="en-IN" dirty="0" smtClean="0"/>
              <a:t>A second strategy for translating addresses is to use an approach similar to the dynamic relocation register.</a:t>
            </a:r>
          </a:p>
          <a:p>
            <a:r>
              <a:rPr lang="en-IN" dirty="0" smtClean="0"/>
              <a:t> In this scenario, a relocation register </a:t>
            </a:r>
            <a:r>
              <a:rPr lang="en-IN" i="1" dirty="0" smtClean="0"/>
              <a:t>R is set to the memory location where a program is loaded.</a:t>
            </a:r>
          </a:p>
          <a:p>
            <a:r>
              <a:rPr lang="en-IN" dirty="0" smtClean="0"/>
              <a:t>The physical address </a:t>
            </a:r>
            <a:r>
              <a:rPr lang="en-IN" i="1" dirty="0" smtClean="0"/>
              <a:t>P is generated by adding the contents of the relocation </a:t>
            </a:r>
            <a:r>
              <a:rPr lang="en-IN" dirty="0" smtClean="0"/>
              <a:t>register </a:t>
            </a:r>
            <a:r>
              <a:rPr lang="en-IN" i="1" dirty="0" smtClean="0"/>
              <a:t>R to L.</a:t>
            </a:r>
          </a:p>
          <a:p>
            <a:r>
              <a:rPr lang="en-IN" i="1" dirty="0" smtClean="0"/>
              <a:t>Some real-time systems configure the MMU to perform this way.</a:t>
            </a:r>
          </a:p>
          <a:p>
            <a:r>
              <a:rPr lang="en-IN" dirty="0" smtClean="0"/>
              <a:t>The obvious benefit of this strategy is that the MMU can easily translate logical addresses to physical addresses using </a:t>
            </a:r>
            <a:r>
              <a:rPr lang="en-IN" i="1" dirty="0" smtClean="0"/>
              <a:t>P = L + R. </a:t>
            </a:r>
          </a:p>
          <a:p>
            <a:r>
              <a:rPr lang="en-IN" i="1" dirty="0" smtClean="0"/>
              <a:t>However, this system still </a:t>
            </a:r>
            <a:r>
              <a:rPr lang="en-IN" dirty="0" smtClean="0"/>
              <a:t>suffers from a lack of memory protection between processes.</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88632"/>
          </a:xfrm>
        </p:spPr>
        <p:txBody>
          <a:bodyPr>
            <a:normAutofit fontScale="85000" lnSpcReduction="10000"/>
          </a:bodyPr>
          <a:lstStyle/>
          <a:p>
            <a:r>
              <a:rPr lang="en-IN" dirty="0" smtClean="0"/>
              <a:t>The last approach is for the real-time system to provide full virtual memory functionality. </a:t>
            </a:r>
          </a:p>
          <a:p>
            <a:r>
              <a:rPr lang="en-IN" dirty="0" smtClean="0"/>
              <a:t>In this instance, address translation takes place via page tables and a translation look-aside buffer, or TLB. </a:t>
            </a:r>
          </a:p>
          <a:p>
            <a:r>
              <a:rPr lang="en-IN" dirty="0" smtClean="0"/>
              <a:t>In addition to allowing a program to be loaded at any memory location, this strategy also provides memory protection between processes. </a:t>
            </a:r>
          </a:p>
          <a:p>
            <a:r>
              <a:rPr lang="en-IN" dirty="0" smtClean="0"/>
              <a:t>For systems without attached disk drives, demand paging and swapping may not be possible. </a:t>
            </a:r>
          </a:p>
          <a:p>
            <a:r>
              <a:rPr lang="en-IN" dirty="0" smtClean="0"/>
              <a:t>However, systems may provide such features using NVRAM flash memory. </a:t>
            </a:r>
          </a:p>
          <a:p>
            <a:r>
              <a:rPr lang="en-IN" dirty="0" smtClean="0"/>
              <a:t>The </a:t>
            </a:r>
            <a:r>
              <a:rPr lang="en-IN" dirty="0" err="1" smtClean="0"/>
              <a:t>LynxOS</a:t>
            </a:r>
            <a:r>
              <a:rPr lang="en-IN" dirty="0" smtClean="0"/>
              <a:t> and On Core Systems are examples of real-time operating systems providing full support for virtual memory.</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Implementing RT OS</a:t>
            </a:r>
            <a:endParaRPr lang="en-IN" dirty="0"/>
          </a:p>
        </p:txBody>
      </p:sp>
      <p:sp>
        <p:nvSpPr>
          <p:cNvPr id="3" name="Content Placeholder 2"/>
          <p:cNvSpPr>
            <a:spLocks noGrp="1"/>
          </p:cNvSpPr>
          <p:nvPr>
            <p:ph idx="1"/>
          </p:nvPr>
        </p:nvSpPr>
        <p:spPr>
          <a:xfrm>
            <a:off x="457200" y="980728"/>
            <a:ext cx="8229600" cy="5145435"/>
          </a:xfrm>
        </p:spPr>
        <p:txBody>
          <a:bodyPr>
            <a:normAutofit fontScale="92500" lnSpcReduction="10000"/>
          </a:bodyPr>
          <a:lstStyle/>
          <a:p>
            <a:r>
              <a:rPr lang="en-IN" dirty="0" smtClean="0"/>
              <a:t>Keeping in mind the many possible variations, we now identify the features necessary for implementing a real-time operating system. </a:t>
            </a:r>
          </a:p>
          <a:p>
            <a:r>
              <a:rPr lang="en-IN" dirty="0" smtClean="0"/>
              <a:t>This list is by no means absolute; some systems provide more features than we list below, while other systems provide fewer.</a:t>
            </a:r>
          </a:p>
          <a:p>
            <a:pPr marL="514350" indent="-514350">
              <a:buFont typeface="+mj-lt"/>
              <a:buAutoNum type="arabicPeriod"/>
            </a:pPr>
            <a:r>
              <a:rPr lang="en-IN" dirty="0" err="1" smtClean="0"/>
              <a:t>Preemptive</a:t>
            </a:r>
            <a:r>
              <a:rPr lang="en-IN" dirty="0" smtClean="0"/>
              <a:t>, priority-based scheduling</a:t>
            </a:r>
          </a:p>
          <a:p>
            <a:pPr marL="514350" indent="-514350">
              <a:buFont typeface="+mj-lt"/>
              <a:buAutoNum type="arabicPeriod"/>
            </a:pPr>
            <a:r>
              <a:rPr lang="en-IN" dirty="0" err="1" smtClean="0"/>
              <a:t>Preemptive</a:t>
            </a:r>
            <a:r>
              <a:rPr lang="en-IN" dirty="0" smtClean="0"/>
              <a:t> kernel</a:t>
            </a:r>
          </a:p>
          <a:p>
            <a:pPr marL="514350" indent="-514350">
              <a:buFont typeface="+mj-lt"/>
              <a:buAutoNum type="arabicPeriod"/>
            </a:pPr>
            <a:r>
              <a:rPr lang="en-IN" dirty="0" smtClean="0"/>
              <a:t>Minimized latency</a:t>
            </a:r>
          </a:p>
          <a:p>
            <a:r>
              <a:rPr lang="en-IN" dirty="0" smtClean="0"/>
              <a:t>One notable feature we omit from this list is networking support.</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IN" dirty="0" smtClean="0"/>
              <a:t>Priority-Based Scheduling</a:t>
            </a:r>
            <a:endParaRPr lang="en-IN" dirty="0"/>
          </a:p>
        </p:txBody>
      </p:sp>
      <p:sp>
        <p:nvSpPr>
          <p:cNvPr id="3" name="Content Placeholder 2"/>
          <p:cNvSpPr>
            <a:spLocks noGrp="1"/>
          </p:cNvSpPr>
          <p:nvPr>
            <p:ph idx="1"/>
          </p:nvPr>
        </p:nvSpPr>
        <p:spPr>
          <a:xfrm>
            <a:off x="457200" y="1556792"/>
            <a:ext cx="8229600" cy="4896544"/>
          </a:xfrm>
        </p:spPr>
        <p:txBody>
          <a:bodyPr>
            <a:normAutofit fontScale="85000" lnSpcReduction="20000"/>
          </a:bodyPr>
          <a:lstStyle/>
          <a:p>
            <a:r>
              <a:rPr lang="en-IN" dirty="0" smtClean="0"/>
              <a:t>The most important feature of a real-time operating system is to respond immediately to a real-time process as soon as that process requires the CPU.</a:t>
            </a:r>
          </a:p>
          <a:p>
            <a:r>
              <a:rPr lang="en-IN" dirty="0" smtClean="0"/>
              <a:t>As a result, the scheduler for a real-time operating system must support a priority-based algorithm with </a:t>
            </a:r>
            <a:r>
              <a:rPr lang="en-IN" dirty="0" err="1" smtClean="0"/>
              <a:t>preemption</a:t>
            </a:r>
            <a:r>
              <a:rPr lang="en-IN" dirty="0" smtClean="0"/>
              <a:t>. </a:t>
            </a:r>
          </a:p>
          <a:p>
            <a:r>
              <a:rPr lang="en-IN" dirty="0" smtClean="0"/>
              <a:t>Recall that priority-based scheduling algorithms assign each process a priority based on its importance; more important tasks are assigned higher priorities than those deemed less important.</a:t>
            </a:r>
          </a:p>
          <a:p>
            <a:r>
              <a:rPr lang="en-IN" dirty="0" smtClean="0"/>
              <a:t>If the scheduler also supports </a:t>
            </a:r>
            <a:r>
              <a:rPr lang="en-IN" dirty="0" err="1" smtClean="0"/>
              <a:t>preemption</a:t>
            </a:r>
            <a:r>
              <a:rPr lang="en-IN" dirty="0" smtClean="0"/>
              <a:t>, a process currently running on the CPU will be </a:t>
            </a:r>
            <a:r>
              <a:rPr lang="en-IN" dirty="0" err="1" smtClean="0"/>
              <a:t>preempted</a:t>
            </a:r>
            <a:r>
              <a:rPr lang="en-IN" dirty="0" smtClean="0"/>
              <a:t> if a higher-priority process becomes available to run.</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2. </a:t>
            </a:r>
            <a:r>
              <a:rPr lang="en-IN" dirty="0" err="1" smtClean="0"/>
              <a:t>Preemptive</a:t>
            </a:r>
            <a:r>
              <a:rPr lang="en-IN" dirty="0" smtClean="0"/>
              <a:t> Kernels</a:t>
            </a:r>
            <a:endParaRPr lang="en-IN" dirty="0"/>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IN" dirty="0" smtClean="0"/>
              <a:t>To meet the timing requirements of real-time systems-in particular, hard real-time systems-</a:t>
            </a:r>
            <a:r>
              <a:rPr lang="en-IN" dirty="0" err="1" smtClean="0"/>
              <a:t>preemptive</a:t>
            </a:r>
            <a:r>
              <a:rPr lang="en-IN" dirty="0" smtClean="0"/>
              <a:t> kernels are mandatory. </a:t>
            </a:r>
          </a:p>
          <a:p>
            <a:r>
              <a:rPr lang="en-IN" dirty="0" smtClean="0"/>
              <a:t>Otherwise, a real-time task might have to wait an arbitrarily long period of time while another task was active in the kernel.</a:t>
            </a:r>
          </a:p>
          <a:p>
            <a:r>
              <a:rPr lang="en-IN" dirty="0" smtClean="0"/>
              <a:t>There are various strategies for making a kernel </a:t>
            </a:r>
            <a:r>
              <a:rPr lang="en-IN" dirty="0" err="1" smtClean="0"/>
              <a:t>preemptible</a:t>
            </a:r>
            <a:r>
              <a:rPr lang="en-IN" dirty="0" smtClean="0"/>
              <a:t>. </a:t>
            </a:r>
          </a:p>
          <a:p>
            <a:r>
              <a:rPr lang="en-IN" dirty="0" smtClean="0"/>
              <a:t>One approach is to insert </a:t>
            </a:r>
            <a:r>
              <a:rPr lang="en-IN" dirty="0" err="1" smtClean="0"/>
              <a:t>preemption</a:t>
            </a:r>
            <a:r>
              <a:rPr lang="en-IN" dirty="0" smtClean="0"/>
              <a:t> points in long-duration system calls. </a:t>
            </a:r>
          </a:p>
          <a:p>
            <a:r>
              <a:rPr lang="en-IN" dirty="0" smtClean="0"/>
              <a:t>A </a:t>
            </a:r>
            <a:r>
              <a:rPr lang="en-IN" dirty="0" err="1" smtClean="0"/>
              <a:t>preemption</a:t>
            </a:r>
            <a:r>
              <a:rPr lang="en-IN" dirty="0" smtClean="0"/>
              <a:t> point checks to see whether a high-priority process needs to be run.  If so, a context switch takes place.</a:t>
            </a:r>
          </a:p>
          <a:p>
            <a:r>
              <a:rPr lang="en-IN" dirty="0" smtClean="0"/>
              <a:t>Then, when the high-priority process terminates, the interrupted process continues with the system call. </a:t>
            </a:r>
            <a:r>
              <a:rPr lang="en-IN" dirty="0" err="1" smtClean="0"/>
              <a:t>Preemption</a:t>
            </a:r>
            <a:r>
              <a:rPr lang="en-IN" dirty="0" smtClean="0"/>
              <a:t> points can be placed only at </a:t>
            </a:r>
            <a:r>
              <a:rPr lang="en-IN" i="1" dirty="0" smtClean="0"/>
              <a:t>safe locations in the kernel-that is, only where kernel </a:t>
            </a:r>
            <a:r>
              <a:rPr lang="en-IN" dirty="0" smtClean="0"/>
              <a:t>data structures are not being modified. </a:t>
            </a:r>
          </a:p>
          <a:p>
            <a:r>
              <a:rPr lang="en-IN" dirty="0" smtClean="0"/>
              <a:t>A second strategy for making a kernel </a:t>
            </a:r>
            <a:r>
              <a:rPr lang="en-IN" dirty="0" err="1" smtClean="0"/>
              <a:t>preemptible</a:t>
            </a:r>
            <a:r>
              <a:rPr lang="en-IN" dirty="0" smtClean="0"/>
              <a:t> is through the use of synchronization mechanisms, discussed earlier. </a:t>
            </a:r>
          </a:p>
          <a:p>
            <a:r>
              <a:rPr lang="en-IN" dirty="0" smtClean="0"/>
              <a:t>With this method, the kernel can always be </a:t>
            </a:r>
            <a:r>
              <a:rPr lang="en-IN" dirty="0" err="1" smtClean="0"/>
              <a:t>preemptible</a:t>
            </a:r>
            <a:r>
              <a:rPr lang="en-IN" dirty="0" smtClean="0"/>
              <a:t>, because any kernel data being updated are protected from modification by the high-priority process.</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IN" dirty="0" smtClean="0"/>
              <a:t>Minimizing Latency</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Consider the event-driven nature of a real-time system. </a:t>
            </a:r>
          </a:p>
          <a:p>
            <a:r>
              <a:rPr lang="en-IN" dirty="0" smtClean="0"/>
              <a:t>The system is typically waiting for an event in real time to occur. </a:t>
            </a:r>
          </a:p>
          <a:p>
            <a:r>
              <a:rPr lang="en-IN" dirty="0" smtClean="0"/>
              <a:t>Events may arise either in software -as when a timer expires-or in hardware-as when a remote-controlled vehicle detects that it is approaching an obstruction. </a:t>
            </a:r>
          </a:p>
          <a:p>
            <a:r>
              <a:rPr lang="en-IN" dirty="0" smtClean="0"/>
              <a:t>When an event occurs, the system must respond to and service it as quickly as possible. </a:t>
            </a:r>
          </a:p>
          <a:p>
            <a:r>
              <a:rPr lang="en-IN" dirty="0" smtClean="0"/>
              <a:t>We refer to event latency as the amount of time that elapses from when an event occurs to when it is serviced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8498"/>
          </a:xfrm>
        </p:spPr>
        <p:txBody>
          <a:bodyPr/>
          <a:lstStyle/>
          <a:p>
            <a:endParaRPr lang="en-IN" dirty="0"/>
          </a:p>
        </p:txBody>
      </p:sp>
      <p:sp>
        <p:nvSpPr>
          <p:cNvPr id="5" name="Content Placeholder 4"/>
          <p:cNvSpPr>
            <a:spLocks noGrp="1"/>
          </p:cNvSpPr>
          <p:nvPr>
            <p:ph idx="1"/>
          </p:nvPr>
        </p:nvSpPr>
        <p:spPr>
          <a:xfrm>
            <a:off x="457200" y="4653136"/>
            <a:ext cx="8229600" cy="1728192"/>
          </a:xfrm>
        </p:spPr>
        <p:txBody>
          <a:bodyPr>
            <a:normAutofit fontScale="85000" lnSpcReduction="20000"/>
          </a:bodyPr>
          <a:lstStyle/>
          <a:p>
            <a:r>
              <a:rPr lang="en-IN" dirty="0" smtClean="0"/>
              <a:t>Two types of latencies affect the performance of real-time systems:</a:t>
            </a:r>
          </a:p>
          <a:p>
            <a:pPr marL="514350" indent="-514350">
              <a:buFont typeface="+mj-lt"/>
              <a:buAutoNum type="arabicPeriod"/>
            </a:pPr>
            <a:r>
              <a:rPr lang="en-IN" dirty="0" smtClean="0"/>
              <a:t>Interrupt latency</a:t>
            </a:r>
          </a:p>
          <a:p>
            <a:pPr marL="514350" indent="-514350">
              <a:buFont typeface="+mj-lt"/>
              <a:buAutoNum type="arabicPeriod"/>
            </a:pPr>
            <a:r>
              <a:rPr lang="en-IN" dirty="0" smtClean="0"/>
              <a:t>Dispatch latency</a:t>
            </a:r>
            <a:endParaRPr lang="en-IN" dirty="0"/>
          </a:p>
        </p:txBody>
      </p:sp>
      <p:pic>
        <p:nvPicPr>
          <p:cNvPr id="8" name="Picture 2"/>
          <p:cNvPicPr>
            <a:picLocks noGrp="1" noChangeAspect="1" noChangeArrowheads="1"/>
          </p:cNvPicPr>
          <p:nvPr>
            <p:ph idx="1"/>
          </p:nvPr>
        </p:nvPicPr>
        <p:blipFill>
          <a:blip r:embed="rId2" cstate="print"/>
          <a:srcRect/>
          <a:stretch>
            <a:fillRect/>
          </a:stretch>
        </p:blipFill>
        <p:spPr bwMode="auto">
          <a:xfrm>
            <a:off x="467544" y="332656"/>
            <a:ext cx="8226997"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smtClean="0"/>
              <a:t>Interrupt latency</a:t>
            </a:r>
            <a:endParaRPr lang="en-IN" dirty="0"/>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r>
              <a:rPr lang="en-IN" dirty="0" smtClean="0"/>
              <a:t>Interrupt latency refers to the period of time from the arrival of an interrupt at the CPU to the start of the routine that services the interrupt.</a:t>
            </a:r>
          </a:p>
          <a:p>
            <a:r>
              <a:rPr lang="en-IN" dirty="0" smtClean="0"/>
              <a:t>When an interrupt occurs, the operating system must first complete the instruction it is executing and determine the type of interrupt that occurred. </a:t>
            </a:r>
          </a:p>
          <a:p>
            <a:r>
              <a:rPr lang="en-IN" dirty="0" smtClean="0"/>
              <a:t>It must then save the state of the current process before servicing the interrupt using the specific interrupt service routine (ISR). </a:t>
            </a:r>
          </a:p>
          <a:p>
            <a:r>
              <a:rPr lang="en-IN" dirty="0" smtClean="0"/>
              <a:t>The total time required to perform these tasks is the interrupt latency.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err="1" smtClean="0"/>
              <a:t>Stateful</a:t>
            </a:r>
            <a:r>
              <a:rPr lang="en-US" dirty="0" smtClean="0"/>
              <a:t> File Service</a:t>
            </a:r>
            <a:endParaRPr lang="en-IN" dirty="0"/>
          </a:p>
        </p:txBody>
      </p:sp>
      <p:sp>
        <p:nvSpPr>
          <p:cNvPr id="3" name="Content Placeholder 2"/>
          <p:cNvSpPr>
            <a:spLocks noGrp="1"/>
          </p:cNvSpPr>
          <p:nvPr>
            <p:ph idx="1"/>
          </p:nvPr>
        </p:nvSpPr>
        <p:spPr>
          <a:xfrm>
            <a:off x="457200" y="908720"/>
            <a:ext cx="8229600" cy="5760640"/>
          </a:xfrm>
        </p:spPr>
        <p:txBody>
          <a:bodyPr>
            <a:normAutofit fontScale="70000" lnSpcReduction="20000"/>
          </a:bodyPr>
          <a:lstStyle/>
          <a:p>
            <a:pPr>
              <a:buNone/>
            </a:pPr>
            <a:r>
              <a:rPr lang="en-IN" dirty="0" smtClean="0"/>
              <a:t>The </a:t>
            </a:r>
            <a:r>
              <a:rPr lang="en-IN" dirty="0"/>
              <a:t>typical scenario involving </a:t>
            </a:r>
            <a:r>
              <a:rPr lang="en-IN" dirty="0" smtClean="0"/>
              <a:t>is </a:t>
            </a:r>
            <a:r>
              <a:rPr lang="en-IN" dirty="0"/>
              <a:t>as follows: </a:t>
            </a:r>
            <a:endParaRPr lang="en-IN" dirty="0" smtClean="0"/>
          </a:p>
          <a:p>
            <a:r>
              <a:rPr lang="en-IN" dirty="0" smtClean="0"/>
              <a:t>A client must </a:t>
            </a:r>
            <a:r>
              <a:rPr lang="en-IN" dirty="0"/>
              <a:t>perform an open () operation on a file before accessing that file. </a:t>
            </a:r>
            <a:endParaRPr lang="en-IN" dirty="0" smtClean="0"/>
          </a:p>
          <a:p>
            <a:r>
              <a:rPr lang="en-IN" dirty="0" smtClean="0"/>
              <a:t>The server fetches </a:t>
            </a:r>
            <a:r>
              <a:rPr lang="en-IN" dirty="0"/>
              <a:t>information about the file from its disk, stores it in its memory, and </a:t>
            </a:r>
            <a:r>
              <a:rPr lang="en-IN" dirty="0" smtClean="0"/>
              <a:t>gives the </a:t>
            </a:r>
            <a:r>
              <a:rPr lang="en-IN" dirty="0"/>
              <a:t>client a connection identifier that is unique to the client and the open file</a:t>
            </a:r>
            <a:r>
              <a:rPr lang="en-IN" dirty="0" smtClean="0"/>
              <a:t>. (</a:t>
            </a:r>
            <a:r>
              <a:rPr lang="en-IN" dirty="0"/>
              <a:t>In UNIX terms, the server fetches the </a:t>
            </a:r>
            <a:r>
              <a:rPr lang="en-IN" dirty="0" err="1"/>
              <a:t>inode</a:t>
            </a:r>
            <a:r>
              <a:rPr lang="en-IN" dirty="0"/>
              <a:t> and gives the client a file </a:t>
            </a:r>
            <a:r>
              <a:rPr lang="en-IN" dirty="0" smtClean="0"/>
              <a:t>descriptor, which </a:t>
            </a:r>
            <a:r>
              <a:rPr lang="en-IN" dirty="0"/>
              <a:t>serves as an index to an in-core table of </a:t>
            </a:r>
            <a:r>
              <a:rPr lang="en-IN" dirty="0" err="1"/>
              <a:t>inodes</a:t>
            </a:r>
            <a:r>
              <a:rPr lang="en-IN" dirty="0"/>
              <a:t>.) </a:t>
            </a:r>
            <a:endParaRPr lang="en-IN" dirty="0" smtClean="0"/>
          </a:p>
          <a:p>
            <a:r>
              <a:rPr lang="en-IN" dirty="0" smtClean="0"/>
              <a:t>This </a:t>
            </a:r>
            <a:r>
              <a:rPr lang="en-IN" dirty="0"/>
              <a:t>identifier is used </a:t>
            </a:r>
            <a:r>
              <a:rPr lang="en-IN" dirty="0" smtClean="0"/>
              <a:t>for subsequent </a:t>
            </a:r>
            <a:r>
              <a:rPr lang="en-IN" dirty="0"/>
              <a:t>accesses </a:t>
            </a:r>
            <a:r>
              <a:rPr lang="en-IN" dirty="0" smtClean="0"/>
              <a:t>until </a:t>
            </a:r>
            <a:r>
              <a:rPr lang="en-IN" dirty="0"/>
              <a:t>the session ends</a:t>
            </a:r>
            <a:r>
              <a:rPr lang="en-IN" dirty="0" smtClean="0"/>
              <a:t>.</a:t>
            </a:r>
          </a:p>
          <a:p>
            <a:r>
              <a:rPr lang="en-IN" dirty="0" smtClean="0"/>
              <a:t>A </a:t>
            </a:r>
            <a:r>
              <a:rPr lang="en-IN" dirty="0" err="1"/>
              <a:t>stateful</a:t>
            </a:r>
            <a:r>
              <a:rPr lang="en-IN" dirty="0"/>
              <a:t> service is </a:t>
            </a:r>
            <a:r>
              <a:rPr lang="en-IN" dirty="0" smtClean="0"/>
              <a:t>characterized as </a:t>
            </a:r>
            <a:r>
              <a:rPr lang="en-IN" dirty="0"/>
              <a:t>a connection between the client and the server during a session</a:t>
            </a:r>
            <a:r>
              <a:rPr lang="en-IN" dirty="0" smtClean="0"/>
              <a:t>.</a:t>
            </a:r>
          </a:p>
          <a:p>
            <a:r>
              <a:rPr lang="en-IN" dirty="0" smtClean="0"/>
              <a:t> </a:t>
            </a:r>
            <a:r>
              <a:rPr lang="en-IN" dirty="0"/>
              <a:t>Either </a:t>
            </a:r>
            <a:r>
              <a:rPr lang="en-IN" dirty="0" smtClean="0"/>
              <a:t>on closing </a:t>
            </a:r>
            <a:r>
              <a:rPr lang="en-IN" dirty="0"/>
              <a:t>the file or through a garbage-collection mechanism, the server </a:t>
            </a:r>
            <a:r>
              <a:rPr lang="en-IN" dirty="0" smtClean="0"/>
              <a:t>must reclaim </a:t>
            </a:r>
            <a:r>
              <a:rPr lang="en-IN" dirty="0"/>
              <a:t>the main-memory space used by clients that are no longer active. </a:t>
            </a:r>
            <a:endParaRPr lang="en-IN" dirty="0" smtClean="0"/>
          </a:p>
          <a:p>
            <a:r>
              <a:rPr lang="en-IN" dirty="0" smtClean="0"/>
              <a:t>The key </a:t>
            </a:r>
            <a:r>
              <a:rPr lang="en-IN" dirty="0"/>
              <a:t>point regarding fault tolerance in a </a:t>
            </a:r>
            <a:r>
              <a:rPr lang="en-IN" dirty="0" err="1"/>
              <a:t>stateful</a:t>
            </a:r>
            <a:r>
              <a:rPr lang="en-IN" dirty="0"/>
              <a:t> service approach is that </a:t>
            </a:r>
            <a:r>
              <a:rPr lang="en-IN" dirty="0" smtClean="0"/>
              <a:t>the server </a:t>
            </a:r>
            <a:r>
              <a:rPr lang="en-IN" dirty="0"/>
              <a:t>keeps main-memory information about its clients. </a:t>
            </a:r>
            <a:endParaRPr lang="en-IN" dirty="0" smtClean="0"/>
          </a:p>
          <a:p>
            <a:r>
              <a:rPr lang="en-IN" dirty="0" smtClean="0"/>
              <a:t>AFS </a:t>
            </a:r>
            <a:r>
              <a:rPr lang="en-IN" dirty="0"/>
              <a:t>is a </a:t>
            </a:r>
            <a:r>
              <a:rPr lang="en-IN" dirty="0" err="1"/>
              <a:t>stateful</a:t>
            </a:r>
            <a:r>
              <a:rPr lang="en-IN" dirty="0"/>
              <a:t> </a:t>
            </a:r>
            <a:r>
              <a:rPr lang="en-IN" dirty="0" smtClean="0"/>
              <a:t>file service</a:t>
            </a:r>
            <a:r>
              <a:rPr lang="en-IN"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1422726" y="1600200"/>
            <a:ext cx="629854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Dispatch latency</a:t>
            </a:r>
            <a:endParaRPr lang="en-IN" dirty="0"/>
          </a:p>
        </p:txBody>
      </p:sp>
      <p:sp>
        <p:nvSpPr>
          <p:cNvPr id="3" name="Content Placeholder 2"/>
          <p:cNvSpPr>
            <a:spLocks noGrp="1"/>
          </p:cNvSpPr>
          <p:nvPr>
            <p:ph idx="1"/>
          </p:nvPr>
        </p:nvSpPr>
        <p:spPr>
          <a:xfrm>
            <a:off x="457200" y="1196752"/>
            <a:ext cx="8229600" cy="5256584"/>
          </a:xfrm>
        </p:spPr>
        <p:txBody>
          <a:bodyPr>
            <a:normAutofit fontScale="85000" lnSpcReduction="20000"/>
          </a:bodyPr>
          <a:lstStyle/>
          <a:p>
            <a:r>
              <a:rPr lang="en-IN" dirty="0" smtClean="0"/>
              <a:t>The amount of time required for the scheduling dispatcher to stop one process and start another is known as dispatch latency. </a:t>
            </a:r>
          </a:p>
          <a:p>
            <a:r>
              <a:rPr lang="en-IN" dirty="0" smtClean="0"/>
              <a:t>Providing real-time tasks with immediate access to the CPU mandates that real-time operating systems minimize this latency. </a:t>
            </a:r>
          </a:p>
          <a:p>
            <a:r>
              <a:rPr lang="en-IN" dirty="0" smtClean="0"/>
              <a:t>The most effective technique for keeping dispatch latency low is to provide </a:t>
            </a:r>
            <a:r>
              <a:rPr lang="en-IN" dirty="0" err="1" smtClean="0"/>
              <a:t>preemptive</a:t>
            </a:r>
            <a:r>
              <a:rPr lang="en-IN" dirty="0" smtClean="0"/>
              <a:t> kernels.</a:t>
            </a:r>
          </a:p>
          <a:p>
            <a:r>
              <a:rPr lang="en-IN" dirty="0" smtClean="0"/>
              <a:t>In Figure , we diagram the makeup of dispatch latency. </a:t>
            </a:r>
          </a:p>
          <a:p>
            <a:r>
              <a:rPr lang="en-IN" dirty="0" smtClean="0"/>
              <a:t>The conflict phase of dispatch latency has two components:</a:t>
            </a:r>
          </a:p>
          <a:p>
            <a:pPr marL="514350" indent="-514350">
              <a:buFont typeface="+mj-lt"/>
              <a:buAutoNum type="arabicPeriod"/>
            </a:pPr>
            <a:r>
              <a:rPr lang="en-IN" dirty="0" err="1" smtClean="0"/>
              <a:t>Preemption</a:t>
            </a:r>
            <a:r>
              <a:rPr lang="en-IN" dirty="0" smtClean="0"/>
              <a:t> of any process running in the kernel</a:t>
            </a:r>
          </a:p>
          <a:p>
            <a:pPr marL="514350" indent="-514350">
              <a:buFont typeface="+mj-lt"/>
              <a:buAutoNum type="arabicPeriod"/>
            </a:pPr>
            <a:r>
              <a:rPr lang="en-IN" dirty="0" smtClean="0"/>
              <a:t>Release by low-priority processes of resources needed by a high-priority process</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83568" y="980728"/>
            <a:ext cx="7992887"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CPU Scheduling</a:t>
            </a:r>
            <a:endParaRPr lang="en-IN" dirty="0"/>
          </a:p>
        </p:txBody>
      </p:sp>
      <p:sp>
        <p:nvSpPr>
          <p:cNvPr id="3" name="Content Placeholder 2"/>
          <p:cNvSpPr>
            <a:spLocks noGrp="1"/>
          </p:cNvSpPr>
          <p:nvPr>
            <p:ph idx="1"/>
          </p:nvPr>
        </p:nvSpPr>
        <p:spPr/>
        <p:txBody>
          <a:bodyPr/>
          <a:lstStyle/>
          <a:p>
            <a:pPr marL="514350" indent="-514350">
              <a:buAutoNum type="arabicPeriod"/>
            </a:pPr>
            <a:r>
              <a:rPr lang="en-IN" b="1" dirty="0" smtClean="0"/>
              <a:t>Rate-Monotonic Scheduling</a:t>
            </a:r>
          </a:p>
          <a:p>
            <a:pPr marL="514350" indent="-514350">
              <a:buAutoNum type="arabicPeriod"/>
            </a:pPr>
            <a:r>
              <a:rPr lang="en-IN" b="1" dirty="0" smtClean="0"/>
              <a:t>Earliest-Deadline-First Scheduling</a:t>
            </a:r>
          </a:p>
          <a:p>
            <a:pPr marL="514350" indent="-514350">
              <a:buAutoNum type="arabicPeriod"/>
            </a:pPr>
            <a:r>
              <a:rPr lang="en-IN" b="1" dirty="0" smtClean="0"/>
              <a:t>Proportional Share Scheduling</a:t>
            </a:r>
          </a:p>
          <a:p>
            <a:pPr marL="514350" indent="-514350">
              <a:buAutoNum type="arabicPeriod"/>
            </a:pPr>
            <a:r>
              <a:rPr lang="en-IN" b="1" dirty="0" err="1" smtClean="0"/>
              <a:t>Pthread</a:t>
            </a:r>
            <a:r>
              <a:rPr lang="en-IN" b="1" dirty="0" smtClean="0"/>
              <a:t> Scheduling</a:t>
            </a:r>
          </a:p>
          <a:p>
            <a:pPr marL="514350" indent="-514350">
              <a:buNone/>
            </a:pPr>
            <a:endParaRPr lang="en-US" b="1" dirty="0" smtClean="0"/>
          </a:p>
          <a:p>
            <a:pPr marL="514350" indent="-514350">
              <a:buNone/>
            </a:pPr>
            <a:endParaRPr lang="en-US" b="1" dirty="0" smtClean="0"/>
          </a:p>
          <a:p>
            <a:pPr marL="514350" indent="-514350"/>
            <a:r>
              <a:rPr lang="en-US" b="1" dirty="0" smtClean="0"/>
              <a:t>Will be given as Assignment!!!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Multimedia System</a:t>
            </a:r>
            <a:endParaRPr lang="en-IN" dirty="0"/>
          </a:p>
        </p:txBody>
      </p:sp>
      <p:sp>
        <p:nvSpPr>
          <p:cNvPr id="3" name="Content Placeholder 2"/>
          <p:cNvSpPr>
            <a:spLocks noGrp="1"/>
          </p:cNvSpPr>
          <p:nvPr>
            <p:ph idx="1"/>
          </p:nvPr>
        </p:nvSpPr>
        <p:spPr>
          <a:xfrm>
            <a:off x="395536" y="1052736"/>
            <a:ext cx="8229600" cy="5373216"/>
          </a:xfrm>
        </p:spPr>
        <p:txBody>
          <a:bodyPr>
            <a:normAutofit fontScale="70000" lnSpcReduction="20000"/>
          </a:bodyPr>
          <a:lstStyle/>
          <a:p>
            <a:r>
              <a:rPr lang="en-IN" dirty="0" smtClean="0"/>
              <a:t>The term </a:t>
            </a:r>
            <a:r>
              <a:rPr lang="en-IN" b="1" i="1" dirty="0" smtClean="0"/>
              <a:t>multimedia</a:t>
            </a:r>
            <a:r>
              <a:rPr lang="en-IN" i="1" dirty="0" smtClean="0"/>
              <a:t> describes a wide range of applications that </a:t>
            </a:r>
            <a:r>
              <a:rPr lang="en-IN" dirty="0" smtClean="0"/>
              <a:t>include audio and video files such as MP3 audio files, DVD movies, and short video clips of movie previews or news stories downloaded over the Internet.</a:t>
            </a:r>
          </a:p>
          <a:p>
            <a:r>
              <a:rPr lang="en-IN" dirty="0" smtClean="0"/>
              <a:t>Multimedia applications also include live web casts (broadcast over the World Wide Web) of speeches or sporting events and even live webcams that allow a viewer in Manhattan </a:t>
            </a:r>
            <a:r>
              <a:rPr lang="en-IN" i="1" dirty="0" smtClean="0"/>
              <a:t>to observe </a:t>
            </a:r>
            <a:r>
              <a:rPr lang="en-IN" dirty="0" smtClean="0"/>
              <a:t>customers at a cafe in Paris. </a:t>
            </a:r>
          </a:p>
          <a:p>
            <a:r>
              <a:rPr lang="en-IN" dirty="0" smtClean="0"/>
              <a:t>Multimedia applications need not be either audio or video; rather, a multimedia application often includes a combination of both.</a:t>
            </a:r>
          </a:p>
          <a:p>
            <a:r>
              <a:rPr lang="en-IN" dirty="0" smtClean="0"/>
              <a:t>For example, a movie may consist of separate audio and video tracks.</a:t>
            </a:r>
          </a:p>
          <a:p>
            <a:r>
              <a:rPr lang="en-IN" dirty="0" smtClean="0"/>
              <a:t>Nor must multimedia applications be delivered only to desktop personal computers rather  they are being directed toward smaller devices, including personal digital assistants (PDAs) and cellular telephones.</a:t>
            </a:r>
          </a:p>
          <a:p>
            <a:r>
              <a:rPr lang="en-IN" dirty="0" smtClean="0"/>
              <a:t>For example, a stock trader may have stock quotes delivered in real time to her PDA.</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smtClean="0"/>
              <a:t>Media Delivery</a:t>
            </a:r>
            <a:endParaRPr lang="en-IN" dirty="0"/>
          </a:p>
        </p:txBody>
      </p:sp>
      <p:sp>
        <p:nvSpPr>
          <p:cNvPr id="3" name="Content Placeholder 2"/>
          <p:cNvSpPr>
            <a:spLocks noGrp="1"/>
          </p:cNvSpPr>
          <p:nvPr>
            <p:ph idx="1"/>
          </p:nvPr>
        </p:nvSpPr>
        <p:spPr>
          <a:xfrm>
            <a:off x="457200" y="1052736"/>
            <a:ext cx="8229600" cy="5400600"/>
          </a:xfrm>
        </p:spPr>
        <p:txBody>
          <a:bodyPr>
            <a:normAutofit fontScale="62500" lnSpcReduction="20000"/>
          </a:bodyPr>
          <a:lstStyle/>
          <a:p>
            <a:r>
              <a:rPr lang="en-IN" dirty="0" smtClean="0"/>
              <a:t>Multimedia data are stored in the file system just like any other data. </a:t>
            </a:r>
          </a:p>
          <a:p>
            <a:r>
              <a:rPr lang="en-IN" dirty="0" smtClean="0"/>
              <a:t>The major difference between a regular file and a multimedia file is that the multimedia file must be accessed at a specific rate, whereas accessing the regular file requires no special timing. </a:t>
            </a:r>
          </a:p>
          <a:p>
            <a:r>
              <a:rPr lang="en-IN" dirty="0" smtClean="0"/>
              <a:t>Let's use video as an example of what we mean by "</a:t>
            </a:r>
            <a:r>
              <a:rPr lang="en-IN" b="1" dirty="0" smtClean="0"/>
              <a:t>rate</a:t>
            </a:r>
            <a:r>
              <a:rPr lang="en-IN" dirty="0" smtClean="0"/>
              <a:t>.“ Video is represented by a series of images, formally known as </a:t>
            </a:r>
            <a:r>
              <a:rPr lang="en-IN" b="1" dirty="0" smtClean="0"/>
              <a:t>Frames</a:t>
            </a:r>
            <a:r>
              <a:rPr lang="en-IN" dirty="0" smtClean="0"/>
              <a:t> that are displayed in rapid succession. </a:t>
            </a:r>
          </a:p>
          <a:p>
            <a:r>
              <a:rPr lang="en-IN" dirty="0" smtClean="0"/>
              <a:t>The faster the frames are displayed, the smoother the video appears. </a:t>
            </a:r>
          </a:p>
          <a:p>
            <a:r>
              <a:rPr lang="en-IN" dirty="0" smtClean="0"/>
              <a:t>In general, a rate of 24 to 30 frames per second is necessary for video to appear smooth to human eyes. (The eye retains the image of each frame for a short time after it has been presented, a characteristic known as </a:t>
            </a:r>
            <a:r>
              <a:rPr lang="en-IN" b="1" dirty="0" smtClean="0"/>
              <a:t>Persistence of Vision</a:t>
            </a:r>
            <a:r>
              <a:rPr lang="en-IN" dirty="0" smtClean="0"/>
              <a:t>. A rate of 24 to 30 frames per second is fast enough to appear continuous.) </a:t>
            </a:r>
          </a:p>
          <a:p>
            <a:r>
              <a:rPr lang="en-IN" dirty="0" smtClean="0"/>
              <a:t>A rate lower than 24 frames per second will result in a choppy-looking presentation. </a:t>
            </a:r>
          </a:p>
          <a:p>
            <a:r>
              <a:rPr lang="en-IN" dirty="0" smtClean="0"/>
              <a:t>The video file must be accessed from the file system at a rate consistent with the rate at which the video is being displayed.</a:t>
            </a:r>
          </a:p>
          <a:p>
            <a:r>
              <a:rPr lang="en-IN" dirty="0" smtClean="0"/>
              <a:t>We refer to data with associated rate requirements </a:t>
            </a:r>
            <a:r>
              <a:rPr lang="en-IN" b="1" dirty="0" smtClean="0"/>
              <a:t>as Continuous – media rate</a:t>
            </a:r>
            <a:r>
              <a:rPr lang="en-IN" dirty="0" smtClean="0"/>
              <a:t>.</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404664"/>
            <a:ext cx="8229600" cy="6453336"/>
          </a:xfrm>
        </p:spPr>
        <p:txBody>
          <a:bodyPr>
            <a:normAutofit fontScale="85000" lnSpcReduction="20000"/>
          </a:bodyPr>
          <a:lstStyle/>
          <a:p>
            <a:r>
              <a:rPr lang="en-IN" dirty="0" smtClean="0"/>
              <a:t>Multimedia data may be delivered to a client either from the local file system or from a remote server. </a:t>
            </a:r>
          </a:p>
          <a:p>
            <a:r>
              <a:rPr lang="en-IN" dirty="0" smtClean="0"/>
              <a:t>When the data are delivered from the local file system, we refer to the delivery </a:t>
            </a:r>
            <a:r>
              <a:rPr lang="en-IN" b="1" dirty="0" smtClean="0"/>
              <a:t>as Local Playback</a:t>
            </a:r>
            <a:r>
              <a:rPr lang="en-IN" dirty="0" smtClean="0"/>
              <a:t>.</a:t>
            </a:r>
          </a:p>
          <a:p>
            <a:r>
              <a:rPr lang="en-IN" dirty="0" smtClean="0"/>
              <a:t>Examples include watching a DVD on a laptop computer or listening to an MP3 audio file on a handheld MP3 player. In these cases, the data comprise a regular file that is stored on the local file system and played back (that is, viewed or listened to) from that system.</a:t>
            </a:r>
          </a:p>
          <a:p>
            <a:r>
              <a:rPr lang="en-IN" dirty="0" smtClean="0"/>
              <a:t>Multimedia files may also be stored on a remote server and delivered to a client across a network using a technique known as </a:t>
            </a:r>
            <a:r>
              <a:rPr lang="en-IN" b="1" dirty="0" smtClean="0"/>
              <a:t>Streaming</a:t>
            </a:r>
            <a:r>
              <a:rPr lang="en-IN" dirty="0" smtClean="0"/>
              <a:t>.</a:t>
            </a:r>
          </a:p>
          <a:p>
            <a:r>
              <a:rPr lang="en-IN" dirty="0" smtClean="0"/>
              <a:t>A client may be a personal computer or a smaller device such as a handheld computer, PDA, or cellular telephone.</a:t>
            </a:r>
          </a:p>
          <a:p>
            <a:r>
              <a:rPr lang="en-IN" dirty="0" smtClean="0"/>
              <a:t>Data from live continuous media -such as live webcams -are also streamed from a server to clients.</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types of streaming techniques</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b="1" dirty="0" smtClean="0"/>
              <a:t>Progressive Download</a:t>
            </a:r>
          </a:p>
          <a:p>
            <a:r>
              <a:rPr lang="en-IN" dirty="0" smtClean="0"/>
              <a:t>With a download, a media file containing audio or video is downloaded and stored on the client's local file system. </a:t>
            </a:r>
          </a:p>
          <a:p>
            <a:r>
              <a:rPr lang="en-IN" dirty="0" smtClean="0"/>
              <a:t>As the file is being downloaded, the client is able to play back the media file without having to wait for the file to be downloaded in its entirety. </a:t>
            </a:r>
          </a:p>
          <a:p>
            <a:r>
              <a:rPr lang="en-IN" dirty="0" smtClean="0"/>
              <a:t>Because the media file is ultimately stored on the client system, progressive download is most useful for relatively small media files, such as short video clips.</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fontScale="92500" lnSpcReduction="10000"/>
          </a:bodyPr>
          <a:lstStyle/>
          <a:p>
            <a:pPr>
              <a:buNone/>
            </a:pPr>
            <a:r>
              <a:rPr lang="en-US" b="1" dirty="0" smtClean="0"/>
              <a:t>2.	</a:t>
            </a:r>
            <a:r>
              <a:rPr lang="en-IN" b="1" dirty="0" smtClean="0"/>
              <a:t> Real-time streaming</a:t>
            </a:r>
          </a:p>
          <a:p>
            <a:r>
              <a:rPr lang="en-IN" dirty="0" smtClean="0"/>
              <a:t>Real-time streaming differs from progressive download in that the media file is streamed to the client but is only played -and not stored -by the client.</a:t>
            </a:r>
          </a:p>
          <a:p>
            <a:r>
              <a:rPr lang="en-IN" dirty="0" smtClean="0"/>
              <a:t>Because the media file is not stored on the client system, real-time streaming is preferable to progressive download for media files that might be too large for storage on the system, such as long videos and Internet radio and TV broadcasts.</a:t>
            </a:r>
          </a:p>
          <a:p>
            <a:r>
              <a:rPr lang="en-IN" dirty="0" smtClean="0"/>
              <a:t>Two types of real-time streaming are available: </a:t>
            </a:r>
            <a:r>
              <a:rPr lang="en-IN" b="1" dirty="0" smtClean="0"/>
              <a:t>live streaming </a:t>
            </a:r>
            <a:r>
              <a:rPr lang="en-IN" dirty="0" smtClean="0"/>
              <a:t>and </a:t>
            </a:r>
            <a:r>
              <a:rPr lang="en-IN" b="1" dirty="0" smtClean="0"/>
              <a:t>on demand streaming</a:t>
            </a:r>
            <a:r>
              <a:rPr lang="en-IN" dirty="0" smtClean="0"/>
              <a:t>.</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1. L</a:t>
            </a:r>
            <a:r>
              <a:rPr lang="en-IN" dirty="0" err="1" smtClean="0"/>
              <a:t>ive</a:t>
            </a:r>
            <a:r>
              <a:rPr lang="en-IN" dirty="0" smtClean="0"/>
              <a:t> streaming</a:t>
            </a:r>
            <a:endParaRPr lang="en-IN" dirty="0"/>
          </a:p>
        </p:txBody>
      </p:sp>
      <p:sp>
        <p:nvSpPr>
          <p:cNvPr id="3" name="Content Placeholder 2"/>
          <p:cNvSpPr>
            <a:spLocks noGrp="1"/>
          </p:cNvSpPr>
          <p:nvPr>
            <p:ph idx="1"/>
          </p:nvPr>
        </p:nvSpPr>
        <p:spPr>
          <a:xfrm>
            <a:off x="457200" y="908720"/>
            <a:ext cx="8229600" cy="5949280"/>
          </a:xfrm>
        </p:spPr>
        <p:txBody>
          <a:bodyPr>
            <a:normAutofit fontScale="85000" lnSpcReduction="20000"/>
          </a:bodyPr>
          <a:lstStyle/>
          <a:p>
            <a:r>
              <a:rPr lang="en-IN" dirty="0" smtClean="0"/>
              <a:t>Live streaming is used to deliver an event, such as a concert or a lecture, live as it is actually occurring. </a:t>
            </a:r>
          </a:p>
          <a:p>
            <a:r>
              <a:rPr lang="en-IN" dirty="0" smtClean="0"/>
              <a:t>A radio program broadcast over the Internet is an example of a live real-time stream.  </a:t>
            </a:r>
          </a:p>
          <a:p>
            <a:r>
              <a:rPr lang="en-IN" dirty="0" smtClean="0"/>
              <a:t>Live real-time streaming is also used for applications such as live webcams and video conferencing. </a:t>
            </a:r>
          </a:p>
          <a:p>
            <a:r>
              <a:rPr lang="en-IN" dirty="0" smtClean="0"/>
              <a:t>Due to its live delivery, this type of real-time streaming does not allow clients random access to different points in the media stream.</a:t>
            </a:r>
          </a:p>
          <a:p>
            <a:r>
              <a:rPr lang="en-IN" dirty="0" smtClean="0"/>
              <a:t>In addition, live delivery means that a client who wishes to view (or listen to) a particular live stream already in progress will "join" the session "late;' thereby missing earlier portions of the stream. </a:t>
            </a:r>
          </a:p>
          <a:p>
            <a:r>
              <a:rPr lang="en-IN" dirty="0" smtClean="0"/>
              <a:t>The same thing happens with a live TV or radio broadcast.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Stateless File System</a:t>
            </a:r>
            <a:endParaRPr lang="en-IN" dirty="0"/>
          </a:p>
        </p:txBody>
      </p:sp>
      <p:sp>
        <p:nvSpPr>
          <p:cNvPr id="3" name="Content Placeholder 2"/>
          <p:cNvSpPr>
            <a:spLocks noGrp="1"/>
          </p:cNvSpPr>
          <p:nvPr>
            <p:ph idx="1"/>
          </p:nvPr>
        </p:nvSpPr>
        <p:spPr>
          <a:xfrm>
            <a:off x="457200" y="836712"/>
            <a:ext cx="8229600" cy="6021288"/>
          </a:xfrm>
        </p:spPr>
        <p:txBody>
          <a:bodyPr>
            <a:normAutofit fontScale="77500" lnSpcReduction="20000"/>
          </a:bodyPr>
          <a:lstStyle/>
          <a:p>
            <a:r>
              <a:rPr lang="en-IN" dirty="0" smtClean="0"/>
              <a:t>It avoids </a:t>
            </a:r>
            <a:r>
              <a:rPr lang="en-IN" dirty="0"/>
              <a:t>state information by making each </a:t>
            </a:r>
            <a:r>
              <a:rPr lang="en-IN" dirty="0" smtClean="0"/>
              <a:t>request self-contained</a:t>
            </a:r>
            <a:r>
              <a:rPr lang="en-IN" dirty="0"/>
              <a:t>. </a:t>
            </a:r>
            <a:endParaRPr lang="en-IN" dirty="0" smtClean="0"/>
          </a:p>
          <a:p>
            <a:r>
              <a:rPr lang="en-IN" dirty="0" smtClean="0"/>
              <a:t>That </a:t>
            </a:r>
            <a:r>
              <a:rPr lang="en-IN" dirty="0"/>
              <a:t>is, each request identifies the file and the position in </a:t>
            </a:r>
            <a:r>
              <a:rPr lang="en-IN" dirty="0" smtClean="0"/>
              <a:t>them file </a:t>
            </a:r>
            <a:r>
              <a:rPr lang="en-IN" dirty="0"/>
              <a:t>(for read and write accesses) in full. </a:t>
            </a:r>
            <a:endParaRPr lang="en-IN" dirty="0" smtClean="0"/>
          </a:p>
          <a:p>
            <a:r>
              <a:rPr lang="en-IN" dirty="0" smtClean="0"/>
              <a:t>The </a:t>
            </a:r>
            <a:r>
              <a:rPr lang="en-IN" dirty="0"/>
              <a:t>server does not need to keep </a:t>
            </a:r>
            <a:r>
              <a:rPr lang="en-IN" dirty="0" smtClean="0"/>
              <a:t>a table </a:t>
            </a:r>
            <a:r>
              <a:rPr lang="en-IN" dirty="0"/>
              <a:t>of open files in main memory, although it usually does so for </a:t>
            </a:r>
            <a:r>
              <a:rPr lang="en-IN" dirty="0" smtClean="0"/>
              <a:t>efficiency reasons</a:t>
            </a:r>
            <a:r>
              <a:rPr lang="en-IN" dirty="0"/>
              <a:t>. </a:t>
            </a:r>
            <a:endParaRPr lang="en-IN" dirty="0" smtClean="0"/>
          </a:p>
          <a:p>
            <a:r>
              <a:rPr lang="en-IN" dirty="0" smtClean="0"/>
              <a:t>Moreover</a:t>
            </a:r>
            <a:r>
              <a:rPr lang="en-IN" dirty="0"/>
              <a:t>, there is no need to establish and terminate a </a:t>
            </a:r>
            <a:r>
              <a:rPr lang="en-IN" dirty="0" smtClean="0"/>
              <a:t>connection through </a:t>
            </a:r>
            <a:r>
              <a:rPr lang="en-IN" dirty="0"/>
              <a:t>open() and close() operations. </a:t>
            </a:r>
            <a:endParaRPr lang="en-IN" dirty="0" smtClean="0"/>
          </a:p>
          <a:p>
            <a:r>
              <a:rPr lang="en-IN" dirty="0" smtClean="0"/>
              <a:t>They </a:t>
            </a:r>
            <a:r>
              <a:rPr lang="en-IN" dirty="0"/>
              <a:t>are totally redundant </a:t>
            </a:r>
            <a:r>
              <a:rPr lang="en-IN" dirty="0" smtClean="0"/>
              <a:t>since each </a:t>
            </a:r>
            <a:r>
              <a:rPr lang="en-IN" dirty="0"/>
              <a:t>file operation stands on its own and is not considered part of a session. </a:t>
            </a:r>
            <a:endParaRPr lang="en-IN" dirty="0" smtClean="0"/>
          </a:p>
          <a:p>
            <a:r>
              <a:rPr lang="en-IN" dirty="0" smtClean="0"/>
              <a:t>A client </a:t>
            </a:r>
            <a:r>
              <a:rPr lang="en-IN" dirty="0"/>
              <a:t>process would open a file, and that open would not result in the </a:t>
            </a:r>
            <a:r>
              <a:rPr lang="en-IN" dirty="0" smtClean="0"/>
              <a:t>sending of </a:t>
            </a:r>
            <a:r>
              <a:rPr lang="en-IN" dirty="0"/>
              <a:t>a remote message. </a:t>
            </a:r>
            <a:endParaRPr lang="en-IN" dirty="0" smtClean="0"/>
          </a:p>
          <a:p>
            <a:r>
              <a:rPr lang="en-IN" dirty="0" smtClean="0"/>
              <a:t>Reads </a:t>
            </a:r>
            <a:r>
              <a:rPr lang="en-IN" dirty="0"/>
              <a:t>and writes would take place as remote </a:t>
            </a:r>
            <a:r>
              <a:rPr lang="en-IN" dirty="0" smtClean="0"/>
              <a:t>messages (or </a:t>
            </a:r>
            <a:r>
              <a:rPr lang="en-IN" dirty="0"/>
              <a:t>cache lookups). </a:t>
            </a:r>
            <a:endParaRPr lang="en-IN" dirty="0" smtClean="0"/>
          </a:p>
          <a:p>
            <a:r>
              <a:rPr lang="en-IN" dirty="0" smtClean="0"/>
              <a:t>The </a:t>
            </a:r>
            <a:r>
              <a:rPr lang="en-IN" dirty="0"/>
              <a:t>final close by the client would again result in only </a:t>
            </a:r>
            <a:r>
              <a:rPr lang="en-IN" dirty="0" smtClean="0"/>
              <a:t>a local </a:t>
            </a:r>
            <a:r>
              <a:rPr lang="en-IN" dirty="0"/>
              <a:t>operation. NFS is a stateless file service.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2. </a:t>
            </a:r>
            <a:r>
              <a:rPr lang="en-IN" dirty="0" smtClean="0"/>
              <a:t>On-demand streaming </a:t>
            </a:r>
            <a:endParaRPr lang="en-IN" dirty="0"/>
          </a:p>
        </p:txBody>
      </p:sp>
      <p:sp>
        <p:nvSpPr>
          <p:cNvPr id="3" name="Content Placeholder 2"/>
          <p:cNvSpPr>
            <a:spLocks noGrp="1"/>
          </p:cNvSpPr>
          <p:nvPr>
            <p:ph idx="1"/>
          </p:nvPr>
        </p:nvSpPr>
        <p:spPr>
          <a:xfrm>
            <a:off x="457200" y="1124744"/>
            <a:ext cx="8229600" cy="5256584"/>
          </a:xfrm>
        </p:spPr>
        <p:txBody>
          <a:bodyPr>
            <a:normAutofit fontScale="85000" lnSpcReduction="10000"/>
          </a:bodyPr>
          <a:lstStyle/>
          <a:p>
            <a:r>
              <a:rPr lang="en-IN" dirty="0" smtClean="0"/>
              <a:t>On-demand streaming is used to deliver media streams such as full-length movies and archived lectures. </a:t>
            </a:r>
          </a:p>
          <a:p>
            <a:r>
              <a:rPr lang="en-IN" dirty="0" smtClean="0"/>
              <a:t>The difference between live and on-demand streaming is that on-demand streaming does not take place as the event is occurring. </a:t>
            </a:r>
          </a:p>
          <a:p>
            <a:r>
              <a:rPr lang="en-IN" dirty="0" smtClean="0"/>
              <a:t>Thus, for example, whereas watching a live stream is like watching a news broadcast on TV, watching an on-demand stream is like viewing a movie on a DVD player at some convenient time-there is no notion of arriving late.</a:t>
            </a:r>
          </a:p>
          <a:p>
            <a:r>
              <a:rPr lang="en-IN" dirty="0" smtClean="0"/>
              <a:t>Depending on the type of on-demand streaming, a client may or may not have random access to the stream.</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Characteristics of Multimedia Systems</a:t>
            </a:r>
            <a:endParaRPr lang="en-IN" dirty="0"/>
          </a:p>
        </p:txBody>
      </p:sp>
      <p:sp>
        <p:nvSpPr>
          <p:cNvPr id="3" name="Content Placeholder 2"/>
          <p:cNvSpPr>
            <a:spLocks noGrp="1"/>
          </p:cNvSpPr>
          <p:nvPr>
            <p:ph idx="1"/>
          </p:nvPr>
        </p:nvSpPr>
        <p:spPr>
          <a:xfrm>
            <a:off x="467544" y="1124744"/>
            <a:ext cx="8229600" cy="5445224"/>
          </a:xfrm>
        </p:spPr>
        <p:txBody>
          <a:bodyPr>
            <a:normAutofit fontScale="77500" lnSpcReduction="20000"/>
          </a:bodyPr>
          <a:lstStyle/>
          <a:p>
            <a:pPr>
              <a:buNone/>
            </a:pPr>
            <a:r>
              <a:rPr lang="en-IN" dirty="0" smtClean="0"/>
              <a:t>1.	Multimedia files can be </a:t>
            </a:r>
            <a:r>
              <a:rPr lang="en-IN" b="1" dirty="0" smtClean="0"/>
              <a:t>quite large</a:t>
            </a:r>
            <a:r>
              <a:rPr lang="en-IN" dirty="0" smtClean="0"/>
              <a:t>. For example, a 100-minute MPEG-1 video file requires approximately 1.125GB of storage space.</a:t>
            </a:r>
          </a:p>
          <a:p>
            <a:pPr>
              <a:buNone/>
            </a:pPr>
            <a:r>
              <a:rPr lang="en-IN" dirty="0" smtClean="0"/>
              <a:t>2.	Continuous media may require </a:t>
            </a:r>
            <a:r>
              <a:rPr lang="en-IN" b="1" dirty="0" smtClean="0"/>
              <a:t>very high data rates</a:t>
            </a:r>
            <a:r>
              <a:rPr lang="en-IN" dirty="0" smtClean="0"/>
              <a:t>. Consider digital video, in which a frame of </a:t>
            </a:r>
            <a:r>
              <a:rPr lang="en-IN" dirty="0" err="1" smtClean="0"/>
              <a:t>color</a:t>
            </a:r>
            <a:r>
              <a:rPr lang="en-IN" dirty="0" smtClean="0"/>
              <a:t> video is displayed at a resolution of 800 x 600. If we use 24 bits to represent the </a:t>
            </a:r>
            <a:r>
              <a:rPr lang="en-IN" dirty="0" err="1" smtClean="0"/>
              <a:t>color</a:t>
            </a:r>
            <a:r>
              <a:rPr lang="en-IN" dirty="0" smtClean="0"/>
              <a:t> of each pixel (which allows us to have 224, or roughly 16 million, different </a:t>
            </a:r>
            <a:r>
              <a:rPr lang="en-IN" dirty="0" err="1" smtClean="0"/>
              <a:t>colors</a:t>
            </a:r>
            <a:r>
              <a:rPr lang="en-IN" dirty="0" smtClean="0"/>
              <a:t>), a single frame requires 800 x 600 x 24 = 11,520, 000 bits of data. If the frames are displayed at a rate of 30 frames per second, a bandwidth in excess of 345 Mbps is required.</a:t>
            </a:r>
          </a:p>
          <a:p>
            <a:pPr>
              <a:buNone/>
            </a:pPr>
            <a:r>
              <a:rPr lang="en-IN" dirty="0" smtClean="0"/>
              <a:t>3.	Multimedia applications are </a:t>
            </a:r>
            <a:r>
              <a:rPr lang="en-IN" b="1" dirty="0" smtClean="0"/>
              <a:t>sensitive to timing delays </a:t>
            </a:r>
            <a:r>
              <a:rPr lang="en-IN" dirty="0" smtClean="0"/>
              <a:t>during playback. Once a continuous-media file is delivered to a client, delivery must continue at a certain rate during playback of the media; otherwise, the listener or viewer will be subjected to pauses during the presentation.</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Operating-System Issues</a:t>
            </a:r>
            <a:endParaRPr lang="en-IN" dirty="0"/>
          </a:p>
        </p:txBody>
      </p:sp>
      <p:sp>
        <p:nvSpPr>
          <p:cNvPr id="3" name="Content Placeholder 2"/>
          <p:cNvSpPr>
            <a:spLocks noGrp="1"/>
          </p:cNvSpPr>
          <p:nvPr>
            <p:ph idx="1"/>
          </p:nvPr>
        </p:nvSpPr>
        <p:spPr/>
        <p:txBody>
          <a:bodyPr>
            <a:normAutofit fontScale="92500"/>
          </a:bodyPr>
          <a:lstStyle/>
          <a:p>
            <a:r>
              <a:rPr lang="en-IN" dirty="0" smtClean="0"/>
              <a:t>Compression and decoding may require significant CPU processing.</a:t>
            </a:r>
          </a:p>
          <a:p>
            <a:r>
              <a:rPr lang="en-IN" dirty="0" smtClean="0"/>
              <a:t>Multimedia tasks must be scheduled with certain priorities to ensure meeting the deadline requirements of continuous media.</a:t>
            </a:r>
          </a:p>
          <a:p>
            <a:r>
              <a:rPr lang="en-IN" dirty="0" smtClean="0"/>
              <a:t>Similarly, file systems must be efficient to meet the rate requirements of continuous media.</a:t>
            </a:r>
          </a:p>
          <a:p>
            <a:r>
              <a:rPr lang="en-IN" dirty="0" smtClean="0"/>
              <a:t>Network protocols must support bandwidth requirements while minimizing delay and jitter .</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Compression </a:t>
            </a:r>
            <a:endParaRPr lang="en-IN" dirty="0"/>
          </a:p>
        </p:txBody>
      </p:sp>
      <p:sp>
        <p:nvSpPr>
          <p:cNvPr id="3" name="Content Placeholder 2"/>
          <p:cNvSpPr>
            <a:spLocks noGrp="1"/>
          </p:cNvSpPr>
          <p:nvPr>
            <p:ph idx="1"/>
          </p:nvPr>
        </p:nvSpPr>
        <p:spPr>
          <a:xfrm>
            <a:off x="457200" y="1052736"/>
            <a:ext cx="8229600" cy="5400600"/>
          </a:xfrm>
        </p:spPr>
        <p:txBody>
          <a:bodyPr>
            <a:normAutofit fontScale="85000" lnSpcReduction="20000"/>
          </a:bodyPr>
          <a:lstStyle/>
          <a:p>
            <a:r>
              <a:rPr lang="en-IN" dirty="0" smtClean="0"/>
              <a:t>Because of the size and rate requirements of multimedia systems, multimedia files are often compressed from their original form to a much smaller form.</a:t>
            </a:r>
          </a:p>
          <a:p>
            <a:r>
              <a:rPr lang="en-IN" dirty="0" smtClean="0"/>
              <a:t>Once a file has been compressed, it takes up less space for storage and can be delivered to a client more quickly. </a:t>
            </a:r>
          </a:p>
          <a:p>
            <a:r>
              <a:rPr lang="en-IN" dirty="0" smtClean="0"/>
              <a:t>Compression is particularly important when the content is being streamed across a network connection. </a:t>
            </a:r>
          </a:p>
          <a:p>
            <a:r>
              <a:rPr lang="en-IN" dirty="0" smtClean="0"/>
              <a:t>In discussing file compression, we often refer to </a:t>
            </a:r>
            <a:r>
              <a:rPr lang="en-IN" b="1" dirty="0" smtClean="0"/>
              <a:t>compression ratio</a:t>
            </a:r>
            <a:r>
              <a:rPr lang="en-IN" dirty="0" smtClean="0"/>
              <a:t> the which is the ratio of the original file size to the size of the compressed file. </a:t>
            </a:r>
          </a:p>
          <a:p>
            <a:r>
              <a:rPr lang="en-IN" dirty="0" smtClean="0"/>
              <a:t>For example, an 800-KB file that is compressed to 100 KB has a compression ratio of 8:1.</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264696"/>
          </a:xfrm>
        </p:spPr>
        <p:txBody>
          <a:bodyPr>
            <a:normAutofit fontScale="70000" lnSpcReduction="20000"/>
          </a:bodyPr>
          <a:lstStyle/>
          <a:p>
            <a:r>
              <a:rPr lang="en-IN" dirty="0" smtClean="0"/>
              <a:t>Once a file has been compressed (encoded), it must be decompressed before it can be accessed. </a:t>
            </a:r>
          </a:p>
          <a:p>
            <a:r>
              <a:rPr lang="en-IN" dirty="0" smtClean="0"/>
              <a:t>A feature of the algorithm used to compress the file affects the later decompression. </a:t>
            </a:r>
          </a:p>
          <a:p>
            <a:r>
              <a:rPr lang="en-IN" dirty="0" smtClean="0"/>
              <a:t>Compression algorithms are classified as either </a:t>
            </a:r>
            <a:r>
              <a:rPr lang="en-IN" b="1" dirty="0" err="1" smtClean="0"/>
              <a:t>Lossy</a:t>
            </a:r>
            <a:r>
              <a:rPr lang="en-IN" dirty="0" smtClean="0"/>
              <a:t> or  </a:t>
            </a:r>
            <a:r>
              <a:rPr lang="en-IN" b="1" dirty="0" smtClean="0"/>
              <a:t>Lossless</a:t>
            </a:r>
            <a:r>
              <a:rPr lang="en-IN" dirty="0" smtClean="0"/>
              <a:t>.</a:t>
            </a:r>
          </a:p>
          <a:p>
            <a:r>
              <a:rPr lang="en-IN" dirty="0" smtClean="0"/>
              <a:t>With </a:t>
            </a:r>
            <a:r>
              <a:rPr lang="en-IN" dirty="0" err="1" smtClean="0"/>
              <a:t>lossy</a:t>
            </a:r>
            <a:r>
              <a:rPr lang="en-IN" dirty="0" smtClean="0"/>
              <a:t> compression, some of the original data are lost when the file is decoded, whereas lossless compression ensures that the compressed file can always be restored to its original form. </a:t>
            </a:r>
          </a:p>
          <a:p>
            <a:r>
              <a:rPr lang="en-IN" dirty="0" smtClean="0"/>
              <a:t>In </a:t>
            </a:r>
            <a:r>
              <a:rPr lang="en-IN" dirty="0" err="1" smtClean="0"/>
              <a:t>generat</a:t>
            </a:r>
            <a:r>
              <a:rPr lang="en-IN" dirty="0" smtClean="0"/>
              <a:t> </a:t>
            </a:r>
            <a:r>
              <a:rPr lang="en-IN" dirty="0" err="1" smtClean="0"/>
              <a:t>lossy</a:t>
            </a:r>
            <a:r>
              <a:rPr lang="en-IN" dirty="0" smtClean="0"/>
              <a:t> techniques provide much higher compression ratios. </a:t>
            </a:r>
          </a:p>
          <a:p>
            <a:r>
              <a:rPr lang="en-IN" dirty="0" smtClean="0"/>
              <a:t>Obviously, though, only certain types of data can tolerate </a:t>
            </a:r>
            <a:r>
              <a:rPr lang="en-IN" dirty="0" err="1" smtClean="0"/>
              <a:t>lossy</a:t>
            </a:r>
            <a:r>
              <a:rPr lang="en-IN" dirty="0" smtClean="0"/>
              <a:t> compression-namely, images, audio, and video.</a:t>
            </a:r>
          </a:p>
          <a:p>
            <a:r>
              <a:rPr lang="en-IN" dirty="0" err="1" smtClean="0"/>
              <a:t>Lossy</a:t>
            </a:r>
            <a:r>
              <a:rPr lang="en-IN" dirty="0" smtClean="0"/>
              <a:t> compression algorithms often work by eliminating certain data, such as very high or low frequencies that a human ear cannot detect.</a:t>
            </a:r>
          </a:p>
          <a:p>
            <a:r>
              <a:rPr lang="en-IN" dirty="0" smtClean="0"/>
              <a:t>Some </a:t>
            </a:r>
            <a:r>
              <a:rPr lang="en-IN" dirty="0" err="1" smtClean="0"/>
              <a:t>lossy</a:t>
            </a:r>
            <a:r>
              <a:rPr lang="en-IN" dirty="0" smtClean="0"/>
              <a:t> compression algorithms used on video operate by storing only the differences between successive frames. </a:t>
            </a:r>
          </a:p>
          <a:p>
            <a:r>
              <a:rPr lang="en-IN" dirty="0" smtClean="0"/>
              <a:t>Lossless algorithms are used for compressing text files, such as computer programs (for example, </a:t>
            </a:r>
            <a:r>
              <a:rPr lang="en-IN" b="1" dirty="0" smtClean="0"/>
              <a:t>zipping</a:t>
            </a:r>
            <a:r>
              <a:rPr lang="en-IN" dirty="0" smtClean="0"/>
              <a:t> files), because we want to restore these compressed files to their state.</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1196752"/>
            <a:ext cx="8229600" cy="5328592"/>
          </a:xfrm>
        </p:spPr>
        <p:txBody>
          <a:bodyPr>
            <a:normAutofit fontScale="85000" lnSpcReduction="20000"/>
          </a:bodyPr>
          <a:lstStyle/>
          <a:p>
            <a:r>
              <a:rPr lang="en-IN" dirty="0" smtClean="0"/>
              <a:t>MPEG (Moving Picture Expert Group) refers to a set of file formats and compression standards for digital video. </a:t>
            </a:r>
          </a:p>
          <a:p>
            <a:r>
              <a:rPr lang="en-IN" dirty="0" smtClean="0"/>
              <a:t>Because digital video often contains an audio portion as well, each of the standards is divided into three layers. </a:t>
            </a:r>
          </a:p>
          <a:p>
            <a:r>
              <a:rPr lang="en-IN" dirty="0" smtClean="0"/>
              <a:t>Layers 3 and 2 apply to the audio and video portions of the media file. </a:t>
            </a:r>
          </a:p>
          <a:p>
            <a:r>
              <a:rPr lang="en-IN" dirty="0" smtClean="0"/>
              <a:t>Layer 1, known as the </a:t>
            </a:r>
            <a:r>
              <a:rPr lang="en-IN" b="1" dirty="0" smtClean="0"/>
              <a:t>system layer</a:t>
            </a:r>
            <a:r>
              <a:rPr lang="en-IN" dirty="0" smtClean="0"/>
              <a:t>, contains timing information to allow the MPEG player to multiplex the audio and video portions so that they are synchronized during playback. </a:t>
            </a:r>
          </a:p>
          <a:p>
            <a:r>
              <a:rPr lang="en-IN" dirty="0" smtClean="0"/>
              <a:t>There are three major </a:t>
            </a:r>
            <a:r>
              <a:rPr lang="nn-NO" dirty="0" smtClean="0"/>
              <a:t>MPEG standards: MPEG-1, MPEG-2, and MPEG-4 and they are lossy compression.</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1052736"/>
            <a:ext cx="8229600" cy="5472608"/>
          </a:xfrm>
        </p:spPr>
        <p:txBody>
          <a:bodyPr>
            <a:normAutofit fontScale="85000" lnSpcReduction="20000"/>
          </a:bodyPr>
          <a:lstStyle/>
          <a:p>
            <a:r>
              <a:rPr lang="en-IN" b="1" dirty="0" smtClean="0"/>
              <a:t>MPEG-1</a:t>
            </a:r>
            <a:r>
              <a:rPr lang="en-IN" dirty="0" smtClean="0"/>
              <a:t> is used for digital video and its associated audio stream. </a:t>
            </a:r>
          </a:p>
          <a:p>
            <a:r>
              <a:rPr lang="en-IN" dirty="0" smtClean="0"/>
              <a:t>The resolution of MPEG-1 is 352 x 240 at 30 frames per second with a bit rate of up to 1.5 Mbps. </a:t>
            </a:r>
          </a:p>
          <a:p>
            <a:r>
              <a:rPr lang="en-IN" dirty="0" smtClean="0"/>
              <a:t>This provides a quality slightly lower than that of conventional VCR videos. </a:t>
            </a:r>
          </a:p>
          <a:p>
            <a:r>
              <a:rPr lang="en-IN" dirty="0" smtClean="0"/>
              <a:t>MP3 audio files (a popular medium for storing music) use the audio layer (layer 3) of MPEG-1. </a:t>
            </a:r>
          </a:p>
          <a:p>
            <a:r>
              <a:rPr lang="en-IN" dirty="0" smtClean="0"/>
              <a:t>For video, MPEG-1 can achieve a compression ratio of up </a:t>
            </a:r>
            <a:r>
              <a:rPr lang="en-IN" i="1" dirty="0" smtClean="0"/>
              <a:t>to 200:1, although in practice compression ratios are much lower. </a:t>
            </a:r>
          </a:p>
          <a:p>
            <a:r>
              <a:rPr lang="en-IN" i="1" dirty="0" smtClean="0"/>
              <a:t>Because </a:t>
            </a:r>
            <a:r>
              <a:rPr lang="en-IN" dirty="0" smtClean="0"/>
              <a:t>MPEG-1 does not require high data rates, it is often used </a:t>
            </a:r>
            <a:r>
              <a:rPr lang="en-IN" i="1" dirty="0" smtClean="0"/>
              <a:t>to download short </a:t>
            </a:r>
            <a:r>
              <a:rPr lang="en-IN" dirty="0" smtClean="0"/>
              <a:t>video clips over the Internet.</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760640"/>
          </a:xfrm>
        </p:spPr>
        <p:txBody>
          <a:bodyPr>
            <a:normAutofit fontScale="85000" lnSpcReduction="20000"/>
          </a:bodyPr>
          <a:lstStyle/>
          <a:p>
            <a:r>
              <a:rPr lang="en-IN" b="1" dirty="0" smtClean="0"/>
              <a:t>MPEG-2</a:t>
            </a:r>
            <a:r>
              <a:rPr lang="en-IN" dirty="0" smtClean="0"/>
              <a:t> provides better quality than MPEG-1 and is used for compressing DVD movies and digital television (including high-definition television, or HDTV). </a:t>
            </a:r>
          </a:p>
          <a:p>
            <a:r>
              <a:rPr lang="en-IN" dirty="0" smtClean="0"/>
              <a:t>MPEG-2 identifies a number of levels and profiles of video compression.</a:t>
            </a:r>
          </a:p>
          <a:p>
            <a:r>
              <a:rPr lang="en-IN" dirty="0" smtClean="0"/>
              <a:t>The </a:t>
            </a:r>
            <a:r>
              <a:rPr lang="en-IN" b="1" dirty="0" smtClean="0"/>
              <a:t>level</a:t>
            </a:r>
            <a:r>
              <a:rPr lang="en-IN" dirty="0" smtClean="0"/>
              <a:t> refers </a:t>
            </a:r>
            <a:r>
              <a:rPr lang="en-IN" i="1" dirty="0" smtClean="0"/>
              <a:t>to the resolution of the video; the </a:t>
            </a:r>
            <a:r>
              <a:rPr lang="en-IN" b="1" i="1" dirty="0" smtClean="0"/>
              <a:t>profile</a:t>
            </a:r>
            <a:r>
              <a:rPr lang="en-IN" i="1" dirty="0" smtClean="0"/>
              <a:t> characterizes the </a:t>
            </a:r>
            <a:r>
              <a:rPr lang="en-IN" dirty="0" smtClean="0"/>
              <a:t>video's quality. </a:t>
            </a:r>
          </a:p>
          <a:p>
            <a:r>
              <a:rPr lang="en-IN" dirty="0" smtClean="0"/>
              <a:t>In general, the higher the level of resolution and the better the quality of the video, the higher the required data rate. </a:t>
            </a:r>
          </a:p>
          <a:p>
            <a:r>
              <a:rPr lang="en-IN" dirty="0" smtClean="0"/>
              <a:t>Typical bit rates for MPEG-2 encoded files are 1.5 Mbps </a:t>
            </a:r>
            <a:r>
              <a:rPr lang="en-IN" i="1" dirty="0" smtClean="0"/>
              <a:t>to 15 Mbps. </a:t>
            </a:r>
          </a:p>
          <a:p>
            <a:r>
              <a:rPr lang="en-IN" i="1" dirty="0" smtClean="0"/>
              <a:t>Because MPEG-2 requires </a:t>
            </a:r>
            <a:r>
              <a:rPr lang="en-IN" dirty="0" smtClean="0"/>
              <a:t>higher rates, it is often unsuitable for delivery of video across a network and is generally used for local playback.</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760640"/>
          </a:xfrm>
        </p:spPr>
        <p:txBody>
          <a:bodyPr>
            <a:normAutofit fontScale="77500" lnSpcReduction="20000"/>
          </a:bodyPr>
          <a:lstStyle/>
          <a:p>
            <a:r>
              <a:rPr lang="en-IN" b="1" dirty="0" smtClean="0"/>
              <a:t>MPEG-4</a:t>
            </a:r>
            <a:r>
              <a:rPr lang="en-IN" dirty="0" smtClean="0"/>
              <a:t> is the most recent of the standards and is used </a:t>
            </a:r>
            <a:r>
              <a:rPr lang="en-IN" i="1" dirty="0" smtClean="0"/>
              <a:t>to transmit </a:t>
            </a:r>
            <a:r>
              <a:rPr lang="en-IN" dirty="0" smtClean="0"/>
              <a:t>audio, video, and graphics, including two-dimensional and three-dimensional animation layers. </a:t>
            </a:r>
          </a:p>
          <a:p>
            <a:r>
              <a:rPr lang="en-IN" dirty="0" smtClean="0"/>
              <a:t>Animation makes it possible for end users </a:t>
            </a:r>
            <a:r>
              <a:rPr lang="en-IN" i="1" dirty="0" smtClean="0"/>
              <a:t>to interact with </a:t>
            </a:r>
            <a:r>
              <a:rPr lang="en-IN" dirty="0" smtClean="0"/>
              <a:t>the file during playback. </a:t>
            </a:r>
          </a:p>
          <a:p>
            <a:r>
              <a:rPr lang="en-IN" dirty="0" smtClean="0"/>
              <a:t>For example, a potential home buyer can download an MPEG-4 file and take a virtual tour through a home she is considering purchasing, moving from room </a:t>
            </a:r>
            <a:r>
              <a:rPr lang="en-IN" i="1" dirty="0" smtClean="0"/>
              <a:t>to room as she chooses. </a:t>
            </a:r>
          </a:p>
          <a:p>
            <a:r>
              <a:rPr lang="en-IN" i="1" dirty="0" smtClean="0"/>
              <a:t>Another appealing </a:t>
            </a:r>
            <a:r>
              <a:rPr lang="en-IN" dirty="0" smtClean="0"/>
              <a:t>feature of MPEG-4 is that it provides a scalable level of quality, allowing delivery over relatively slow network connections such as 56 Kbps modems or over high-speed local area networks with rates of several megabits per second.</a:t>
            </a:r>
          </a:p>
          <a:p>
            <a:r>
              <a:rPr lang="en-IN" dirty="0" smtClean="0"/>
              <a:t>Furthermore, by providing a scalable level of quality, MPEG-4 audio and video files can be delivered </a:t>
            </a:r>
            <a:r>
              <a:rPr lang="en-IN" i="1" dirty="0" smtClean="0"/>
              <a:t>to wireless devices, including handheld computers, PDAs, </a:t>
            </a:r>
            <a:r>
              <a:rPr lang="en-IN" dirty="0" smtClean="0"/>
              <a:t>and cell phones.</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Multimedia Kernels</a:t>
            </a:r>
            <a:endParaRPr lang="en-IN"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r>
              <a:rPr lang="en-IN" dirty="0" smtClean="0"/>
              <a:t>Rate requirements and deadlines are known as </a:t>
            </a:r>
            <a:r>
              <a:rPr lang="en-IN" dirty="0" smtClean="0"/>
              <a:t>quality of </a:t>
            </a:r>
            <a:r>
              <a:rPr lang="en-IN" dirty="0" smtClean="0"/>
              <a:t>service (</a:t>
            </a:r>
            <a:r>
              <a:rPr lang="en-IN" dirty="0" err="1" smtClean="0"/>
              <a:t>QoS</a:t>
            </a:r>
            <a:r>
              <a:rPr lang="en-IN" dirty="0" smtClean="0"/>
              <a:t>) requirements. </a:t>
            </a:r>
          </a:p>
          <a:p>
            <a:r>
              <a:rPr lang="en-IN" dirty="0" smtClean="0"/>
              <a:t>There are three </a:t>
            </a:r>
            <a:r>
              <a:rPr lang="en-IN" dirty="0" err="1" smtClean="0"/>
              <a:t>QoS</a:t>
            </a:r>
            <a:r>
              <a:rPr lang="en-IN" dirty="0" smtClean="0"/>
              <a:t> levels:</a:t>
            </a:r>
          </a:p>
          <a:p>
            <a:pPr marL="514350" indent="-514350">
              <a:buFont typeface="+mj-lt"/>
              <a:buAutoNum type="arabicPeriod"/>
            </a:pPr>
            <a:r>
              <a:rPr lang="en-IN" b="1" dirty="0" smtClean="0"/>
              <a:t>Best Effort Service </a:t>
            </a:r>
            <a:r>
              <a:rPr lang="en-IN" dirty="0" smtClean="0"/>
              <a:t>– The system makes a best-effort attempt to satisfy the requirements; however, no guarantees are made.</a:t>
            </a:r>
          </a:p>
          <a:p>
            <a:pPr marL="514350" indent="-514350">
              <a:buFont typeface="+mj-lt"/>
              <a:buAutoNum type="arabicPeriod"/>
            </a:pPr>
            <a:r>
              <a:rPr lang="en-IN" b="1" dirty="0" smtClean="0"/>
              <a:t>Soft </a:t>
            </a:r>
            <a:r>
              <a:rPr lang="en-IN" b="1" dirty="0" err="1" smtClean="0"/>
              <a:t>QoS</a:t>
            </a:r>
            <a:r>
              <a:rPr lang="en-IN" b="1" dirty="0" smtClean="0"/>
              <a:t> </a:t>
            </a:r>
            <a:r>
              <a:rPr lang="en-IN" dirty="0" smtClean="0"/>
              <a:t>– This level treats different types of traffic in different ways, giving certain traffic streams higher priority than other streams. However, just as with best-effort service, no guarantees are made.</a:t>
            </a:r>
          </a:p>
          <a:p>
            <a:pPr marL="514350" indent="-514350">
              <a:buFont typeface="+mj-lt"/>
              <a:buAutoNum type="arabicPeriod"/>
            </a:pPr>
            <a:r>
              <a:rPr lang="en-IN" b="1" dirty="0" smtClean="0"/>
              <a:t>Hard </a:t>
            </a:r>
            <a:r>
              <a:rPr lang="en-IN" b="1" dirty="0" err="1" smtClean="0"/>
              <a:t>QoS</a:t>
            </a:r>
            <a:r>
              <a:rPr lang="en-IN" b="1" dirty="0" smtClean="0"/>
              <a:t> </a:t>
            </a:r>
            <a:r>
              <a:rPr lang="en-IN" dirty="0" smtClean="0"/>
              <a:t>– The quality-of-service requirements are guaranteed.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File Replication</a:t>
            </a:r>
            <a:endParaRPr lang="en-IN" dirty="0"/>
          </a:p>
        </p:txBody>
      </p:sp>
      <p:sp>
        <p:nvSpPr>
          <p:cNvPr id="3" name="Content Placeholder 2"/>
          <p:cNvSpPr>
            <a:spLocks noGrp="1"/>
          </p:cNvSpPr>
          <p:nvPr>
            <p:ph idx="1"/>
          </p:nvPr>
        </p:nvSpPr>
        <p:spPr>
          <a:xfrm>
            <a:off x="457200" y="980728"/>
            <a:ext cx="8229600" cy="5544616"/>
          </a:xfrm>
        </p:spPr>
        <p:txBody>
          <a:bodyPr>
            <a:normAutofit fontScale="85000" lnSpcReduction="20000"/>
          </a:bodyPr>
          <a:lstStyle/>
          <a:p>
            <a:r>
              <a:rPr lang="en-IN" dirty="0"/>
              <a:t>Replication of files on different machines in a distributed file system is a </a:t>
            </a:r>
            <a:r>
              <a:rPr lang="en-IN" dirty="0" smtClean="0"/>
              <a:t>useful redundancy </a:t>
            </a:r>
            <a:r>
              <a:rPr lang="en-IN" dirty="0"/>
              <a:t>for improving availability. </a:t>
            </a:r>
            <a:endParaRPr lang="en-IN" dirty="0" smtClean="0"/>
          </a:p>
          <a:p>
            <a:r>
              <a:rPr lang="en-IN" dirty="0" err="1" smtClean="0"/>
              <a:t>Multimachine</a:t>
            </a:r>
            <a:r>
              <a:rPr lang="en-IN" dirty="0" smtClean="0"/>
              <a:t> </a:t>
            </a:r>
            <a:r>
              <a:rPr lang="en-IN" dirty="0"/>
              <a:t>replication can </a:t>
            </a:r>
            <a:r>
              <a:rPr lang="en-IN" dirty="0" smtClean="0"/>
              <a:t>benefit performance </a:t>
            </a:r>
            <a:r>
              <a:rPr lang="en-IN" dirty="0"/>
              <a:t>too: selecting a nearby replica to serve an access request </a:t>
            </a:r>
            <a:r>
              <a:rPr lang="en-IN" dirty="0" smtClean="0"/>
              <a:t>results in </a:t>
            </a:r>
            <a:r>
              <a:rPr lang="en-IN" dirty="0"/>
              <a:t>shorter service time.</a:t>
            </a:r>
          </a:p>
          <a:p>
            <a:r>
              <a:rPr lang="en-IN" dirty="0"/>
              <a:t>The basic requirement of a replication scheme is that different replicas </a:t>
            </a:r>
            <a:r>
              <a:rPr lang="en-IN" dirty="0" smtClean="0"/>
              <a:t>of the </a:t>
            </a:r>
            <a:r>
              <a:rPr lang="en-IN" dirty="0"/>
              <a:t>same file reside on failure-independent machines. </a:t>
            </a:r>
            <a:endParaRPr lang="en-IN" dirty="0" smtClean="0"/>
          </a:p>
          <a:p>
            <a:r>
              <a:rPr lang="en-IN" dirty="0" smtClean="0"/>
              <a:t>That </a:t>
            </a:r>
            <a:r>
              <a:rPr lang="en-IN" dirty="0"/>
              <a:t>is, the </a:t>
            </a:r>
            <a:r>
              <a:rPr lang="en-IN" dirty="0" smtClean="0"/>
              <a:t>availability </a:t>
            </a:r>
            <a:r>
              <a:rPr lang="en-IN" dirty="0"/>
              <a:t>of one replica is not affected by the availability of the rest of the replicas.</a:t>
            </a:r>
          </a:p>
          <a:p>
            <a:r>
              <a:rPr lang="en-IN" dirty="0"/>
              <a:t>This obvious requirement implies that replication management is </a:t>
            </a:r>
            <a:r>
              <a:rPr lang="en-IN" dirty="0" smtClean="0"/>
              <a:t>inherently a </a:t>
            </a:r>
            <a:r>
              <a:rPr lang="en-IN" dirty="0"/>
              <a:t>location-opaque activity. </a:t>
            </a:r>
            <a:endParaRPr lang="en-IN" dirty="0" smtClean="0"/>
          </a:p>
          <a:p>
            <a:r>
              <a:rPr lang="en-IN" dirty="0" smtClean="0"/>
              <a:t>Provisions </a:t>
            </a:r>
            <a:r>
              <a:rPr lang="en-IN" dirty="0"/>
              <a:t>for placing a replica on a </a:t>
            </a:r>
            <a:r>
              <a:rPr lang="en-IN" dirty="0" smtClean="0"/>
              <a:t>particular machine </a:t>
            </a:r>
            <a:r>
              <a:rPr lang="en-IN" dirty="0"/>
              <a:t>must be available.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Parameters defining </a:t>
            </a:r>
            <a:r>
              <a:rPr lang="en-IN" dirty="0" err="1" smtClean="0"/>
              <a:t>QoS</a:t>
            </a:r>
            <a:r>
              <a:rPr lang="en-IN" dirty="0" smtClean="0"/>
              <a:t> for multimedia applications</a:t>
            </a:r>
            <a:endParaRPr lang="en-IN" dirty="0"/>
          </a:p>
        </p:txBody>
      </p:sp>
      <p:sp>
        <p:nvSpPr>
          <p:cNvPr id="3" name="Content Placeholder 2"/>
          <p:cNvSpPr>
            <a:spLocks noGrp="1"/>
          </p:cNvSpPr>
          <p:nvPr>
            <p:ph idx="1"/>
          </p:nvPr>
        </p:nvSpPr>
        <p:spPr>
          <a:xfrm>
            <a:off x="457200" y="1600200"/>
            <a:ext cx="8229600" cy="4853136"/>
          </a:xfrm>
        </p:spPr>
        <p:txBody>
          <a:bodyPr>
            <a:normAutofit lnSpcReduction="10000"/>
          </a:bodyPr>
          <a:lstStyle/>
          <a:p>
            <a:pPr marL="514350" indent="-514350">
              <a:buFont typeface="+mj-lt"/>
              <a:buAutoNum type="arabicPeriod"/>
            </a:pPr>
            <a:r>
              <a:rPr lang="en-IN" b="1" dirty="0" smtClean="0"/>
              <a:t>Throughput</a:t>
            </a:r>
            <a:r>
              <a:rPr lang="en-IN" dirty="0" smtClean="0"/>
              <a:t> – Throughput is the total amount of work done during a certain interval. For multimedia applications, throughput is the required data rate.</a:t>
            </a:r>
          </a:p>
          <a:p>
            <a:pPr marL="514350" indent="-514350">
              <a:buFont typeface="+mj-lt"/>
              <a:buAutoNum type="arabicPeriod"/>
            </a:pPr>
            <a:r>
              <a:rPr lang="en-IN" b="1" dirty="0" smtClean="0"/>
              <a:t>Delay</a:t>
            </a:r>
            <a:r>
              <a:rPr lang="en-IN" dirty="0" smtClean="0"/>
              <a:t> – Delay  refers to the elapsed time from when a request is first submitted to when the desired result is produced. For example, the time from when a client requests a media stream to when the stream is delivered is the delay.</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597352"/>
          </a:xfrm>
        </p:spPr>
        <p:txBody>
          <a:bodyPr>
            <a:normAutofit fontScale="85000" lnSpcReduction="20000"/>
          </a:bodyPr>
          <a:lstStyle/>
          <a:p>
            <a:pPr marL="514350" indent="-514350">
              <a:buFont typeface="+mj-lt"/>
              <a:buAutoNum type="arabicPeriod" startAt="3"/>
            </a:pPr>
            <a:r>
              <a:rPr lang="en-IN" b="1" dirty="0" smtClean="0"/>
              <a:t>Jitter</a:t>
            </a:r>
            <a:r>
              <a:rPr lang="en-IN" dirty="0" smtClean="0"/>
              <a:t> – Jitter  is related to delay; but whereas delay refers to the time a client must wait to receive a stream, jitter refers to delays that occur during playback of the stream. Certain multimedia applications, such as on-demand real-time streaming, can tolerate this sort of delay. Jitter is generally considered unacceptable for continuous-media applications, </a:t>
            </a:r>
            <a:r>
              <a:rPr lang="en-IN" dirty="0" err="1" smtClean="0"/>
              <a:t>howeve</a:t>
            </a:r>
            <a:r>
              <a:rPr lang="en-IN" dirty="0" smtClean="0"/>
              <a:t>, because it may mean long pauses-or lost frames-during playback. Clients can often compensate for jitter by buffering a certain amount of data-say, 5 seconds' worth-before beginning playback.</a:t>
            </a:r>
          </a:p>
          <a:p>
            <a:pPr marL="514350" indent="-514350">
              <a:buFont typeface="+mj-lt"/>
              <a:buAutoNum type="arabicPeriod" startAt="3"/>
            </a:pPr>
            <a:r>
              <a:rPr lang="en-IN" b="1" dirty="0" smtClean="0"/>
              <a:t>Reliability</a:t>
            </a:r>
            <a:r>
              <a:rPr lang="en-IN" dirty="0" smtClean="0"/>
              <a:t> – Reliability refers to how errors are handled during transmission and processing of continuous media. Errors may occur due to lost packets in the network or processing delays by the CPU. In these-and other-scenarios, errors cannot be corrected, since packets typically arrive too late to be useful.</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336704"/>
          </a:xfrm>
        </p:spPr>
        <p:txBody>
          <a:bodyPr>
            <a:normAutofit fontScale="77500" lnSpcReduction="20000"/>
          </a:bodyPr>
          <a:lstStyle/>
          <a:p>
            <a:r>
              <a:rPr lang="en-IN" dirty="0" smtClean="0"/>
              <a:t>The quality of service may </a:t>
            </a:r>
            <a:r>
              <a:rPr lang="en-IN" dirty="0" smtClean="0"/>
              <a:t>be </a:t>
            </a:r>
            <a:r>
              <a:rPr lang="en-IN" b="1" dirty="0" smtClean="0"/>
              <a:t>negotiated</a:t>
            </a:r>
            <a:r>
              <a:rPr lang="en-IN" dirty="0" smtClean="0"/>
              <a:t> </a:t>
            </a:r>
            <a:r>
              <a:rPr lang="en-IN" dirty="0" smtClean="0"/>
              <a:t>between the client and the server.</a:t>
            </a:r>
          </a:p>
          <a:p>
            <a:r>
              <a:rPr lang="en-IN" dirty="0" smtClean="0"/>
              <a:t>For example, continuous-media data may be compressed at different levels </a:t>
            </a:r>
            <a:r>
              <a:rPr lang="en-IN" dirty="0" smtClean="0"/>
              <a:t>of quality</a:t>
            </a:r>
            <a:r>
              <a:rPr lang="en-IN" dirty="0" smtClean="0"/>
              <a:t>: the higher the quality, the higher the required data rate. </a:t>
            </a:r>
            <a:endParaRPr lang="en-IN" dirty="0" smtClean="0"/>
          </a:p>
          <a:p>
            <a:r>
              <a:rPr lang="en-IN" dirty="0" smtClean="0"/>
              <a:t>A </a:t>
            </a:r>
            <a:r>
              <a:rPr lang="en-IN" dirty="0" smtClean="0"/>
              <a:t>client </a:t>
            </a:r>
            <a:r>
              <a:rPr lang="en-IN" dirty="0" smtClean="0"/>
              <a:t>may negotiate </a:t>
            </a:r>
            <a:r>
              <a:rPr lang="en-IN" dirty="0" smtClean="0"/>
              <a:t>a specific data rate with a server, thus agreeing to a certain level </a:t>
            </a:r>
            <a:r>
              <a:rPr lang="en-IN" dirty="0" smtClean="0"/>
              <a:t>of quality </a:t>
            </a:r>
            <a:r>
              <a:rPr lang="en-IN" dirty="0" smtClean="0"/>
              <a:t>during playback. </a:t>
            </a:r>
            <a:endParaRPr lang="en-IN" dirty="0" smtClean="0"/>
          </a:p>
          <a:p>
            <a:r>
              <a:rPr lang="en-IN" dirty="0" smtClean="0"/>
              <a:t>Furthermore</a:t>
            </a:r>
            <a:r>
              <a:rPr lang="en-IN" dirty="0" smtClean="0"/>
              <a:t>, many media players allow the </a:t>
            </a:r>
            <a:r>
              <a:rPr lang="en-IN" dirty="0" smtClean="0"/>
              <a:t>client to </a:t>
            </a:r>
            <a:r>
              <a:rPr lang="en-IN" dirty="0" smtClean="0"/>
              <a:t>configure the player according to the speed of the client's connection </a:t>
            </a:r>
            <a:r>
              <a:rPr lang="en-IN" dirty="0" smtClean="0"/>
              <a:t>to the </a:t>
            </a:r>
            <a:r>
              <a:rPr lang="en-IN" dirty="0" smtClean="0"/>
              <a:t>network. </a:t>
            </a:r>
            <a:endParaRPr lang="en-IN" dirty="0" smtClean="0"/>
          </a:p>
          <a:p>
            <a:r>
              <a:rPr lang="en-IN" dirty="0" smtClean="0"/>
              <a:t>This </a:t>
            </a:r>
            <a:r>
              <a:rPr lang="en-IN" dirty="0" smtClean="0"/>
              <a:t>allows a client to receive a streaming service at a data </a:t>
            </a:r>
            <a:r>
              <a:rPr lang="en-IN" dirty="0" smtClean="0"/>
              <a:t>rate specific </a:t>
            </a:r>
            <a:r>
              <a:rPr lang="en-IN" dirty="0" smtClean="0"/>
              <a:t>to a particular connection. </a:t>
            </a:r>
            <a:endParaRPr lang="en-IN" dirty="0" smtClean="0"/>
          </a:p>
          <a:p>
            <a:r>
              <a:rPr lang="en-IN" dirty="0" smtClean="0"/>
              <a:t>Thus</a:t>
            </a:r>
            <a:r>
              <a:rPr lang="en-IN" dirty="0" smtClean="0"/>
              <a:t>, the client is negotiating quality </a:t>
            </a:r>
            <a:r>
              <a:rPr lang="en-IN" dirty="0" smtClean="0"/>
              <a:t>of service </a:t>
            </a:r>
            <a:r>
              <a:rPr lang="en-IN" dirty="0" smtClean="0"/>
              <a:t>with the content provider.</a:t>
            </a:r>
          </a:p>
          <a:p>
            <a:r>
              <a:rPr lang="en-IN" dirty="0" smtClean="0"/>
              <a:t>To provide </a:t>
            </a:r>
            <a:r>
              <a:rPr lang="en-IN" dirty="0" err="1" smtClean="0"/>
              <a:t>QoS</a:t>
            </a:r>
            <a:r>
              <a:rPr lang="en-IN" dirty="0" smtClean="0"/>
              <a:t> guarantees, operating systems often </a:t>
            </a:r>
            <a:r>
              <a:rPr lang="en-IN" dirty="0" smtClean="0"/>
              <a:t>use </a:t>
            </a:r>
            <a:r>
              <a:rPr lang="en-IN" b="1" dirty="0" smtClean="0"/>
              <a:t>admission</a:t>
            </a:r>
            <a:r>
              <a:rPr lang="en-IN" dirty="0" smtClean="0"/>
              <a:t> </a:t>
            </a:r>
            <a:r>
              <a:rPr lang="en-IN" b="1" dirty="0" smtClean="0"/>
              <a:t>control </a:t>
            </a:r>
            <a:r>
              <a:rPr lang="en-IN" dirty="0" smtClean="0"/>
              <a:t>which </a:t>
            </a:r>
            <a:r>
              <a:rPr lang="en-IN" dirty="0" smtClean="0"/>
              <a:t>is simply the practice of admitting a request for service only if the </a:t>
            </a:r>
            <a:r>
              <a:rPr lang="en-IN" dirty="0" smtClean="0"/>
              <a:t>server has </a:t>
            </a:r>
            <a:r>
              <a:rPr lang="en-IN" dirty="0" smtClean="0"/>
              <a:t>sufficient resources to satisfy the request.</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Scheduling</a:t>
            </a:r>
            <a:endParaRPr lang="en-IN" dirty="0"/>
          </a:p>
        </p:txBody>
      </p:sp>
      <p:sp>
        <p:nvSpPr>
          <p:cNvPr id="3" name="Content Placeholder 2"/>
          <p:cNvSpPr>
            <a:spLocks noGrp="1"/>
          </p:cNvSpPr>
          <p:nvPr>
            <p:ph idx="1"/>
          </p:nvPr>
        </p:nvSpPr>
        <p:spPr>
          <a:xfrm>
            <a:off x="457200" y="1340768"/>
            <a:ext cx="8229600" cy="5112568"/>
          </a:xfrm>
        </p:spPr>
        <p:txBody>
          <a:bodyPr>
            <a:normAutofit fontScale="85000" lnSpcReduction="20000"/>
          </a:bodyPr>
          <a:lstStyle/>
          <a:p>
            <a:r>
              <a:rPr lang="en-IN" dirty="0" smtClean="0"/>
              <a:t>Soft real-time systems simply give scheduling priority to critical processes. </a:t>
            </a:r>
          </a:p>
          <a:p>
            <a:r>
              <a:rPr lang="en-IN" dirty="0" smtClean="0"/>
              <a:t>A soft real-time system ensures that a critical process will be given preference over a noncritical process but provides no guarantee as to when the critical process will be scheduled.</a:t>
            </a:r>
          </a:p>
          <a:p>
            <a:r>
              <a:rPr lang="en-IN" dirty="0" smtClean="0"/>
              <a:t>A typical requirement of continuous media, however, is that data must be delivered to a client by a certain deadline; data that do not arrive by the deadline are unusable.</a:t>
            </a:r>
          </a:p>
          <a:p>
            <a:r>
              <a:rPr lang="en-IN" dirty="0" smtClean="0"/>
              <a:t>Multimedia systems thus require hard real-time scheduling to ensure that a critical task will be serviced within a guaranteed period of time.</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16624"/>
          </a:xfrm>
        </p:spPr>
        <p:txBody>
          <a:bodyPr>
            <a:normAutofit fontScale="77500" lnSpcReduction="20000"/>
          </a:bodyPr>
          <a:lstStyle/>
          <a:p>
            <a:r>
              <a:rPr lang="en-IN" dirty="0" smtClean="0"/>
              <a:t>Another scheduling issue concerns whether a scheduling algorithm uses </a:t>
            </a:r>
            <a:r>
              <a:rPr lang="en-IN" b="1" dirty="0" smtClean="0"/>
              <a:t>static</a:t>
            </a:r>
            <a:r>
              <a:rPr lang="en-IN" dirty="0" smtClean="0"/>
              <a:t> </a:t>
            </a:r>
            <a:r>
              <a:rPr lang="en-IN" b="1" dirty="0" smtClean="0"/>
              <a:t>priority</a:t>
            </a:r>
            <a:r>
              <a:rPr lang="en-IN" dirty="0" smtClean="0"/>
              <a:t> or </a:t>
            </a:r>
            <a:r>
              <a:rPr lang="en-IN" b="1" dirty="0" smtClean="0"/>
              <a:t>dynamic</a:t>
            </a:r>
            <a:r>
              <a:rPr lang="en-IN" dirty="0" smtClean="0"/>
              <a:t> </a:t>
            </a:r>
            <a:r>
              <a:rPr lang="en-IN" b="1" dirty="0" smtClean="0"/>
              <a:t>priority</a:t>
            </a:r>
            <a:r>
              <a:rPr lang="en-IN" dirty="0" smtClean="0"/>
              <a:t>. </a:t>
            </a:r>
          </a:p>
          <a:p>
            <a:r>
              <a:rPr lang="en-IN" dirty="0" smtClean="0"/>
              <a:t>The difference between the two is that the priority of a process will remain unchanged if the scheduler assigns it a static priority. </a:t>
            </a:r>
          </a:p>
          <a:p>
            <a:r>
              <a:rPr lang="en-IN" dirty="0" smtClean="0"/>
              <a:t>Scheduling algorithms that assign dynamic priorities allow priorities to change over time. </a:t>
            </a:r>
          </a:p>
          <a:p>
            <a:r>
              <a:rPr lang="en-IN" dirty="0" smtClean="0"/>
              <a:t>Most operating systems use dynamic priorities when scheduling non-real-time tasks with the intention of giving higher priority to interactive processes. </a:t>
            </a:r>
          </a:p>
          <a:p>
            <a:r>
              <a:rPr lang="en-IN" dirty="0" smtClean="0"/>
              <a:t>However, when scheduling real-time tasks, most systems assign static priorities, as the design of the scheduler is less complex.</a:t>
            </a:r>
          </a:p>
          <a:p>
            <a:r>
              <a:rPr lang="en-IN" dirty="0" smtClean="0"/>
              <a:t>Several of the real-time scheduling strategies discussed  </a:t>
            </a:r>
            <a:r>
              <a:rPr lang="en-IN" dirty="0" smtClean="0"/>
              <a:t>earlier can </a:t>
            </a:r>
            <a:r>
              <a:rPr lang="en-IN" dirty="0" smtClean="0"/>
              <a:t>be used to meet the rate and deadline </a:t>
            </a:r>
            <a:r>
              <a:rPr lang="en-IN" dirty="0" err="1" smtClean="0"/>
              <a:t>QoS</a:t>
            </a:r>
            <a:r>
              <a:rPr lang="en-IN" dirty="0" smtClean="0"/>
              <a:t> requirements of continuous-media applications.</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Disk Scheduling</a:t>
            </a:r>
            <a:endParaRPr lang="en-IN" dirty="0"/>
          </a:p>
        </p:txBody>
      </p:sp>
      <p:sp>
        <p:nvSpPr>
          <p:cNvPr id="3" name="Content Placeholder 2"/>
          <p:cNvSpPr>
            <a:spLocks noGrp="1"/>
          </p:cNvSpPr>
          <p:nvPr>
            <p:ph idx="1"/>
          </p:nvPr>
        </p:nvSpPr>
        <p:spPr>
          <a:xfrm>
            <a:off x="457200" y="1196752"/>
            <a:ext cx="8229600" cy="5184576"/>
          </a:xfrm>
        </p:spPr>
        <p:txBody>
          <a:bodyPr>
            <a:normAutofit fontScale="77500" lnSpcReduction="20000"/>
          </a:bodyPr>
          <a:lstStyle/>
          <a:p>
            <a:r>
              <a:rPr lang="en-IN" dirty="0" smtClean="0"/>
              <a:t>Continuous-media files have two constraints : </a:t>
            </a:r>
            <a:r>
              <a:rPr lang="en-IN" b="1" dirty="0" smtClean="0"/>
              <a:t>timing deadlines </a:t>
            </a:r>
            <a:r>
              <a:rPr lang="en-IN" dirty="0" smtClean="0"/>
              <a:t>and </a:t>
            </a:r>
            <a:r>
              <a:rPr lang="en-IN" b="1" dirty="0" smtClean="0"/>
              <a:t>rate requirements.</a:t>
            </a:r>
          </a:p>
          <a:p>
            <a:r>
              <a:rPr lang="en-IN" dirty="0" smtClean="0"/>
              <a:t>These two constraints must be satisfied to preserve </a:t>
            </a:r>
            <a:r>
              <a:rPr lang="en-IN" dirty="0" err="1" smtClean="0"/>
              <a:t>QoS</a:t>
            </a:r>
            <a:r>
              <a:rPr lang="en-IN" dirty="0" smtClean="0"/>
              <a:t> guarantees, and disk scheduling algorithms must be optimized for the constraints. </a:t>
            </a:r>
          </a:p>
          <a:p>
            <a:r>
              <a:rPr lang="en-IN" dirty="0" smtClean="0"/>
              <a:t>Unfortunately, these two constraints are often in conflict.</a:t>
            </a:r>
          </a:p>
          <a:p>
            <a:r>
              <a:rPr lang="en-IN" dirty="0" smtClean="0"/>
              <a:t>Continuous-media files typically require very high disk-bandwidth rates to satisfy their data-rate requirements.</a:t>
            </a:r>
          </a:p>
          <a:p>
            <a:r>
              <a:rPr lang="en-IN" dirty="0" smtClean="0"/>
              <a:t>Because disks have relatively low transfer rates and relatively high latency rates, disk schedulers must reduce the latency times to ensure high bandwidth.</a:t>
            </a:r>
          </a:p>
          <a:p>
            <a:r>
              <a:rPr lang="en-IN" dirty="0" smtClean="0"/>
              <a:t>However, reducing latency times may result in a scheduling policy that does not prioritize according to deadlines. </a:t>
            </a:r>
          </a:p>
          <a:p>
            <a:r>
              <a:rPr lang="en-IN" dirty="0" smtClean="0"/>
              <a:t>Two disk scheduling algorithms that meet the </a:t>
            </a:r>
            <a:r>
              <a:rPr lang="en-IN" dirty="0" err="1" smtClean="0"/>
              <a:t>QoS</a:t>
            </a:r>
            <a:r>
              <a:rPr lang="en-IN" dirty="0" smtClean="0"/>
              <a:t> requirements for continuous-media </a:t>
            </a:r>
            <a:r>
              <a:rPr lang="en-IN" dirty="0" smtClean="0"/>
              <a:t>systems are </a:t>
            </a:r>
            <a:r>
              <a:rPr lang="en-IN" smtClean="0"/>
              <a:t>as follows:</a:t>
            </a: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IN" dirty="0" smtClean="0"/>
              <a:t>Earliest-Deadline-First Scheduling</a:t>
            </a:r>
            <a:endParaRPr lang="en-IN" dirty="0"/>
          </a:p>
        </p:txBody>
      </p:sp>
      <p:sp>
        <p:nvSpPr>
          <p:cNvPr id="3" name="Content Placeholder 2"/>
          <p:cNvSpPr>
            <a:spLocks noGrp="1"/>
          </p:cNvSpPr>
          <p:nvPr>
            <p:ph idx="1"/>
          </p:nvPr>
        </p:nvSpPr>
        <p:spPr>
          <a:xfrm>
            <a:off x="457200" y="1600200"/>
            <a:ext cx="8229600" cy="4925144"/>
          </a:xfrm>
        </p:spPr>
        <p:txBody>
          <a:bodyPr>
            <a:normAutofit fontScale="85000" lnSpcReduction="10000"/>
          </a:bodyPr>
          <a:lstStyle/>
          <a:p>
            <a:r>
              <a:rPr lang="en-IN" dirty="0" smtClean="0"/>
              <a:t>EDF uses a queue to order requests according to the time each request must be completed (its deadline). </a:t>
            </a:r>
          </a:p>
          <a:p>
            <a:r>
              <a:rPr lang="en-IN" dirty="0" smtClean="0"/>
              <a:t>EDF is similar to shortest-seek-time-first (SSTF), except that instead of servicing the request closest to the current cylinder, we service requests according to deadline-the request with the closest deadline is serviced first.</a:t>
            </a:r>
          </a:p>
          <a:p>
            <a:r>
              <a:rPr lang="en-IN" dirty="0" smtClean="0"/>
              <a:t>A problem with this approach is that servicing requests strictly according to deadline may result in higher seek times, since the disk heads may move randomly throughout the disk without any regard to their current position.</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2. </a:t>
            </a:r>
            <a:r>
              <a:rPr lang="en-IN" dirty="0" smtClean="0"/>
              <a:t>SCAN-EDF Scheduling</a:t>
            </a:r>
            <a:endParaRPr lang="en-IN" dirty="0"/>
          </a:p>
        </p:txBody>
      </p:sp>
      <p:sp>
        <p:nvSpPr>
          <p:cNvPr id="3" name="Content Placeholder 2"/>
          <p:cNvSpPr>
            <a:spLocks noGrp="1"/>
          </p:cNvSpPr>
          <p:nvPr>
            <p:ph idx="1"/>
          </p:nvPr>
        </p:nvSpPr>
        <p:spPr>
          <a:xfrm>
            <a:off x="457200" y="1052736"/>
            <a:ext cx="8229600" cy="5400600"/>
          </a:xfrm>
        </p:spPr>
        <p:txBody>
          <a:bodyPr>
            <a:normAutofit fontScale="85000" lnSpcReduction="20000"/>
          </a:bodyPr>
          <a:lstStyle/>
          <a:p>
            <a:r>
              <a:rPr lang="en-IN" dirty="0" smtClean="0"/>
              <a:t>The fundamental problem with strict EDF scheduling is that it ignores the position of the read-write heads of the disk; it is possible that the heads will swing wildly to and fro across the disk, leading to unacceptable seek times that negatively affect disk throughput. </a:t>
            </a:r>
          </a:p>
          <a:p>
            <a:r>
              <a:rPr lang="en-IN" dirty="0" smtClean="0"/>
              <a:t>Recall that this is the same issue faced with FCFS scheduling </a:t>
            </a:r>
          </a:p>
          <a:p>
            <a:r>
              <a:rPr lang="en-IN" dirty="0" smtClean="0"/>
              <a:t>In the context of CPU scheduling, we can address this issue by adopting SCAN scheduling, wherein the disk arm moves in one direction across the disk, servicing requests according to their proximity to the current cylinder. </a:t>
            </a:r>
          </a:p>
          <a:p>
            <a:r>
              <a:rPr lang="en-IN" dirty="0" smtClean="0"/>
              <a:t>Once the disk arm reaches the end of the disk, it begins moving in the reverse direction. This strategy optimizes seek times.</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472608"/>
          </a:xfrm>
        </p:spPr>
        <p:txBody>
          <a:bodyPr>
            <a:normAutofit fontScale="85000" lnSpcReduction="20000"/>
          </a:bodyPr>
          <a:lstStyle/>
          <a:p>
            <a:r>
              <a:rPr lang="en-IN" dirty="0" smtClean="0"/>
              <a:t>SCAN-EDF is a hybrid algorithm that combines EDF with SCAN scheduling.</a:t>
            </a:r>
          </a:p>
          <a:p>
            <a:r>
              <a:rPr lang="en-IN" dirty="0" smtClean="0"/>
              <a:t>SCAN-EDF starts with EDF ordering but services requests with the same deadline using SCAN order. </a:t>
            </a:r>
          </a:p>
          <a:p>
            <a:r>
              <a:rPr lang="en-IN" dirty="0" smtClean="0"/>
              <a:t>What if several requests have different deadlines that are relatively close together? </a:t>
            </a:r>
          </a:p>
          <a:p>
            <a:r>
              <a:rPr lang="en-IN" dirty="0" smtClean="0"/>
              <a:t>In this case, SCAN-EDF may batch requests, using SCAN ordering to service requests in the same batch. </a:t>
            </a:r>
          </a:p>
          <a:p>
            <a:r>
              <a:rPr lang="en-IN" dirty="0" smtClean="0"/>
              <a:t>There are many techniques for batching requests with similar deadlines; the only requirement is that reordering requests within a batch must not prevent a request from being serviced by its deadline. </a:t>
            </a:r>
          </a:p>
          <a:p>
            <a:r>
              <a:rPr lang="en-IN" dirty="0" smtClean="0"/>
              <a:t>If deadlines are equally distributed, batches can be organized in groups of a certain size-say, 10 requests per batch.</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472608"/>
          </a:xfrm>
        </p:spPr>
        <p:txBody>
          <a:bodyPr>
            <a:normAutofit fontScale="77500" lnSpcReduction="20000"/>
          </a:bodyPr>
          <a:lstStyle/>
          <a:p>
            <a:r>
              <a:rPr lang="en-IN" dirty="0"/>
              <a:t>It is desirable to hide the details of replication from users. </a:t>
            </a:r>
            <a:endParaRPr lang="en-IN" dirty="0" smtClean="0"/>
          </a:p>
          <a:p>
            <a:r>
              <a:rPr lang="en-IN" dirty="0" smtClean="0"/>
              <a:t>Mapping a replicated </a:t>
            </a:r>
            <a:r>
              <a:rPr lang="en-IN" dirty="0"/>
              <a:t>file name to a particular replica is the task of the naming scheme.</a:t>
            </a:r>
          </a:p>
          <a:p>
            <a:r>
              <a:rPr lang="en-IN" dirty="0"/>
              <a:t>The existence of replicas should be invisible to higher levels</a:t>
            </a:r>
            <a:r>
              <a:rPr lang="en-IN" dirty="0" smtClean="0"/>
              <a:t>.</a:t>
            </a:r>
          </a:p>
          <a:p>
            <a:r>
              <a:rPr lang="en-IN" dirty="0" smtClean="0"/>
              <a:t>At lower levels</a:t>
            </a:r>
            <a:r>
              <a:rPr lang="en-IN" dirty="0"/>
              <a:t>, however, the replicas must be distinguished from one another </a:t>
            </a:r>
            <a:r>
              <a:rPr lang="en-IN" dirty="0" smtClean="0"/>
              <a:t>by different </a:t>
            </a:r>
            <a:r>
              <a:rPr lang="en-IN" dirty="0"/>
              <a:t>lower-level names. Another transparency requirement is </a:t>
            </a:r>
            <a:r>
              <a:rPr lang="en-IN" dirty="0" smtClean="0"/>
              <a:t>providing replication </a:t>
            </a:r>
            <a:r>
              <a:rPr lang="en-IN" dirty="0"/>
              <a:t>control at higher levels. </a:t>
            </a:r>
            <a:endParaRPr lang="en-IN" dirty="0" smtClean="0"/>
          </a:p>
          <a:p>
            <a:r>
              <a:rPr lang="en-IN" dirty="0" smtClean="0"/>
              <a:t>Replication </a:t>
            </a:r>
            <a:r>
              <a:rPr lang="en-IN" dirty="0"/>
              <a:t>control includes </a:t>
            </a:r>
            <a:r>
              <a:rPr lang="en-IN" dirty="0" smtClean="0"/>
              <a:t>determination of </a:t>
            </a:r>
            <a:r>
              <a:rPr lang="en-IN" dirty="0"/>
              <a:t>the degree of replication and of the placement of replicas. </a:t>
            </a:r>
            <a:endParaRPr lang="en-IN" dirty="0" smtClean="0"/>
          </a:p>
          <a:p>
            <a:r>
              <a:rPr lang="en-IN" dirty="0" smtClean="0"/>
              <a:t>Under certain circumstances</a:t>
            </a:r>
            <a:r>
              <a:rPr lang="en-IN" dirty="0"/>
              <a:t>, we may want to expose these details to users. </a:t>
            </a:r>
            <a:endParaRPr lang="en-IN" dirty="0" smtClean="0"/>
          </a:p>
          <a:p>
            <a:r>
              <a:rPr lang="en-IN" dirty="0" smtClean="0"/>
              <a:t>Locus</a:t>
            </a:r>
            <a:r>
              <a:rPr lang="en-IN" dirty="0"/>
              <a:t>, </a:t>
            </a:r>
            <a:r>
              <a:rPr lang="en-IN" dirty="0" smtClean="0"/>
              <a:t>for instance</a:t>
            </a:r>
            <a:r>
              <a:rPr lang="en-IN" dirty="0"/>
              <a:t>, provides users and system administrators with mechanisms to </a:t>
            </a:r>
            <a:r>
              <a:rPr lang="en-IN" dirty="0" smtClean="0"/>
              <a:t>control the </a:t>
            </a:r>
            <a:r>
              <a:rPr lang="en-IN" dirty="0"/>
              <a:t>replication scheme.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760640"/>
          </a:xfrm>
        </p:spPr>
        <p:txBody>
          <a:bodyPr>
            <a:normAutofit fontScale="77500" lnSpcReduction="20000"/>
          </a:bodyPr>
          <a:lstStyle/>
          <a:p>
            <a:r>
              <a:rPr lang="en-IN" dirty="0"/>
              <a:t>The main </a:t>
            </a:r>
            <a:r>
              <a:rPr lang="en-IN" dirty="0" smtClean="0"/>
              <a:t>problem associated </a:t>
            </a:r>
            <a:r>
              <a:rPr lang="en-IN" dirty="0"/>
              <a:t>with replicas is updating. </a:t>
            </a:r>
            <a:endParaRPr lang="en-IN" dirty="0" smtClean="0"/>
          </a:p>
          <a:p>
            <a:r>
              <a:rPr lang="en-IN" dirty="0" smtClean="0"/>
              <a:t>From </a:t>
            </a:r>
            <a:r>
              <a:rPr lang="en-IN" dirty="0"/>
              <a:t>a </a:t>
            </a:r>
            <a:r>
              <a:rPr lang="en-IN" dirty="0" smtClean="0"/>
              <a:t>user's point </a:t>
            </a:r>
            <a:r>
              <a:rPr lang="en-IN" dirty="0"/>
              <a:t>of view, replicas of a file denote the same logical entity, and thus </a:t>
            </a:r>
            <a:r>
              <a:rPr lang="en-IN" dirty="0" smtClean="0"/>
              <a:t>an update </a:t>
            </a:r>
            <a:r>
              <a:rPr lang="en-IN" dirty="0"/>
              <a:t>to any replica must be reflected on all other replicas. </a:t>
            </a:r>
            <a:endParaRPr lang="en-IN" dirty="0" smtClean="0"/>
          </a:p>
          <a:p>
            <a:r>
              <a:rPr lang="en-IN" dirty="0" smtClean="0"/>
              <a:t>More precisely, the </a:t>
            </a:r>
            <a:r>
              <a:rPr lang="en-IN" dirty="0"/>
              <a:t>relevant consistency </a:t>
            </a:r>
            <a:r>
              <a:rPr lang="en-IN" dirty="0" smtClean="0"/>
              <a:t>semantics </a:t>
            </a:r>
            <a:r>
              <a:rPr lang="en-IN" dirty="0"/>
              <a:t>must be preserved when accesses to </a:t>
            </a:r>
            <a:r>
              <a:rPr lang="en-IN" dirty="0" smtClean="0"/>
              <a:t>replicas are </a:t>
            </a:r>
            <a:r>
              <a:rPr lang="en-IN" dirty="0"/>
              <a:t>viewed as virtual accesses to the replicas' logical files. </a:t>
            </a:r>
            <a:endParaRPr lang="en-IN" dirty="0" smtClean="0"/>
          </a:p>
          <a:p>
            <a:r>
              <a:rPr lang="en-IN" dirty="0" smtClean="0"/>
              <a:t>If </a:t>
            </a:r>
            <a:r>
              <a:rPr lang="en-IN" dirty="0"/>
              <a:t>consistency is </a:t>
            </a:r>
            <a:r>
              <a:rPr lang="en-IN" dirty="0" smtClean="0"/>
              <a:t>not of </a:t>
            </a:r>
            <a:r>
              <a:rPr lang="en-IN" dirty="0"/>
              <a:t>primary </a:t>
            </a:r>
            <a:r>
              <a:rPr lang="en-IN" dirty="0" smtClean="0"/>
              <a:t>importance</a:t>
            </a:r>
            <a:r>
              <a:rPr lang="en-IN" dirty="0"/>
              <a:t>, it can be sacrificed for availability and performance. </a:t>
            </a:r>
            <a:endParaRPr lang="en-IN" dirty="0" smtClean="0"/>
          </a:p>
          <a:p>
            <a:r>
              <a:rPr lang="en-IN" dirty="0" smtClean="0"/>
              <a:t>In this </a:t>
            </a:r>
            <a:r>
              <a:rPr lang="en-IN" dirty="0"/>
              <a:t>fundamental </a:t>
            </a:r>
            <a:r>
              <a:rPr lang="en-IN" dirty="0" err="1"/>
              <a:t>tradeoff</a:t>
            </a:r>
            <a:r>
              <a:rPr lang="en-IN" dirty="0"/>
              <a:t> in the area of fault tolerance, the choice is </a:t>
            </a:r>
            <a:r>
              <a:rPr lang="en-IN" dirty="0" smtClean="0"/>
              <a:t>between preserving </a:t>
            </a:r>
            <a:r>
              <a:rPr lang="en-IN" dirty="0"/>
              <a:t>consistency at all costs, thereby creating a potential for </a:t>
            </a:r>
            <a:r>
              <a:rPr lang="en-IN" dirty="0" smtClean="0"/>
              <a:t>indefinite blocking</a:t>
            </a:r>
            <a:r>
              <a:rPr lang="en-IN" dirty="0"/>
              <a:t>, and sacrificing consistency under some (we hope, rare) </a:t>
            </a:r>
            <a:r>
              <a:rPr lang="en-IN" dirty="0" smtClean="0"/>
              <a:t>circumstances for </a:t>
            </a:r>
            <a:r>
              <a:rPr lang="en-IN" dirty="0"/>
              <a:t>the sake of guaranteed progress. </a:t>
            </a:r>
            <a:endParaRPr lang="en-IN" dirty="0" smtClean="0"/>
          </a:p>
          <a:p>
            <a:r>
              <a:rPr lang="en-IN" dirty="0" smtClean="0"/>
              <a:t>Locus</a:t>
            </a:r>
            <a:r>
              <a:rPr lang="en-IN" dirty="0"/>
              <a:t>, for example, employs </a:t>
            </a:r>
            <a:r>
              <a:rPr lang="en-IN" dirty="0" smtClean="0"/>
              <a:t>replication extensively </a:t>
            </a:r>
            <a:r>
              <a:rPr lang="en-IN" dirty="0"/>
              <a:t>and sacrifices consistency in the case of network partition for </a:t>
            </a:r>
            <a:r>
              <a:rPr lang="en-IN" dirty="0" smtClean="0"/>
              <a:t>the sake </a:t>
            </a:r>
            <a:r>
              <a:rPr lang="en-IN" dirty="0"/>
              <a:t>of availability of files for read and write accesses.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4.2: Real Time System</a:t>
            </a:r>
            <a:endParaRPr lang="en-IN" dirty="0"/>
          </a:p>
        </p:txBody>
      </p:sp>
      <p:sp>
        <p:nvSpPr>
          <p:cNvPr id="3" name="Content Placeholder 2"/>
          <p:cNvSpPr>
            <a:spLocks noGrp="1"/>
          </p:cNvSpPr>
          <p:nvPr>
            <p:ph idx="1"/>
          </p:nvPr>
        </p:nvSpPr>
        <p:spPr>
          <a:xfrm>
            <a:off x="457200" y="908720"/>
            <a:ext cx="8229600" cy="5688632"/>
          </a:xfrm>
        </p:spPr>
        <p:txBody>
          <a:bodyPr>
            <a:normAutofit fontScale="77500" lnSpcReduction="20000"/>
          </a:bodyPr>
          <a:lstStyle/>
          <a:p>
            <a:r>
              <a:rPr lang="en-IN" dirty="0"/>
              <a:t>A real-time system is a computer system that requires not only that </a:t>
            </a:r>
            <a:r>
              <a:rPr lang="en-IN" dirty="0" smtClean="0"/>
              <a:t>the computing </a:t>
            </a:r>
            <a:r>
              <a:rPr lang="en-IN" dirty="0"/>
              <a:t>results be "correct" but also that the results be produced </a:t>
            </a:r>
            <a:r>
              <a:rPr lang="en-IN" dirty="0" smtClean="0"/>
              <a:t>within a </a:t>
            </a:r>
            <a:r>
              <a:rPr lang="en-IN" dirty="0"/>
              <a:t>specified deadline period. </a:t>
            </a:r>
            <a:endParaRPr lang="en-IN" dirty="0" smtClean="0"/>
          </a:p>
          <a:p>
            <a:r>
              <a:rPr lang="en-IN" dirty="0" smtClean="0"/>
              <a:t>Results </a:t>
            </a:r>
            <a:r>
              <a:rPr lang="en-IN" dirty="0"/>
              <a:t>produced after the deadline has </a:t>
            </a:r>
            <a:r>
              <a:rPr lang="en-IN" dirty="0" smtClean="0"/>
              <a:t>passed - even if </a:t>
            </a:r>
            <a:r>
              <a:rPr lang="en-IN" dirty="0"/>
              <a:t>correct-may be of no real value. </a:t>
            </a:r>
            <a:endParaRPr lang="en-IN" dirty="0" smtClean="0"/>
          </a:p>
          <a:p>
            <a:r>
              <a:rPr lang="en-IN" dirty="0" smtClean="0"/>
              <a:t>To </a:t>
            </a:r>
            <a:r>
              <a:rPr lang="en-IN" dirty="0"/>
              <a:t>illustrate, consider an </a:t>
            </a:r>
            <a:r>
              <a:rPr lang="en-IN" dirty="0" smtClean="0"/>
              <a:t>autonomous robot </a:t>
            </a:r>
            <a:r>
              <a:rPr lang="en-IN" dirty="0"/>
              <a:t>that delivers mail in an office complex. </a:t>
            </a:r>
            <a:endParaRPr lang="en-IN" dirty="0" smtClean="0"/>
          </a:p>
          <a:p>
            <a:r>
              <a:rPr lang="en-IN" dirty="0" smtClean="0"/>
              <a:t>If </a:t>
            </a:r>
            <a:r>
              <a:rPr lang="en-IN" dirty="0"/>
              <a:t>its vision-control </a:t>
            </a:r>
            <a:r>
              <a:rPr lang="en-IN" dirty="0" smtClean="0"/>
              <a:t>system identifies </a:t>
            </a:r>
            <a:r>
              <a:rPr lang="en-IN" dirty="0"/>
              <a:t>a wall </a:t>
            </a:r>
            <a:r>
              <a:rPr lang="en-IN" i="1" dirty="0"/>
              <a:t>after the robot has walked into it, despite correctly </a:t>
            </a:r>
            <a:r>
              <a:rPr lang="en-IN" i="1" dirty="0" smtClean="0"/>
              <a:t>identifying </a:t>
            </a:r>
            <a:r>
              <a:rPr lang="en-IN" dirty="0" smtClean="0"/>
              <a:t>the </a:t>
            </a:r>
            <a:r>
              <a:rPr lang="en-IN" dirty="0"/>
              <a:t>wall, the system has not met its requirement. </a:t>
            </a:r>
            <a:endParaRPr lang="en-IN" dirty="0" smtClean="0"/>
          </a:p>
          <a:p>
            <a:r>
              <a:rPr lang="en-IN" dirty="0" smtClean="0"/>
              <a:t>Contrast </a:t>
            </a:r>
            <a:r>
              <a:rPr lang="en-IN" dirty="0"/>
              <a:t>this </a:t>
            </a:r>
            <a:r>
              <a:rPr lang="en-IN" dirty="0" smtClean="0"/>
              <a:t>timing requirement </a:t>
            </a:r>
            <a:r>
              <a:rPr lang="en-IN" dirty="0"/>
              <a:t>with the much less strict demands of other systems. In </a:t>
            </a:r>
            <a:r>
              <a:rPr lang="en-IN" dirty="0" smtClean="0"/>
              <a:t>an interactive </a:t>
            </a:r>
            <a:r>
              <a:rPr lang="en-IN" dirty="0"/>
              <a:t>desktop computer system, it is desirable to provide a quick </a:t>
            </a:r>
            <a:r>
              <a:rPr lang="en-IN" dirty="0" smtClean="0"/>
              <a:t>response time </a:t>
            </a:r>
            <a:r>
              <a:rPr lang="en-IN" dirty="0"/>
              <a:t>to the interactive user, but it is not mandatory to do so. </a:t>
            </a:r>
            <a:endParaRPr lang="en-IN" dirty="0" smtClean="0"/>
          </a:p>
          <a:p>
            <a:r>
              <a:rPr lang="en-IN" dirty="0" smtClean="0"/>
              <a:t>Some systems -such </a:t>
            </a:r>
            <a:r>
              <a:rPr lang="en-IN" dirty="0"/>
              <a:t>as a batch-processing </a:t>
            </a:r>
            <a:r>
              <a:rPr lang="en-IN" dirty="0" smtClean="0"/>
              <a:t>system-may </a:t>
            </a:r>
            <a:r>
              <a:rPr lang="en-IN" dirty="0"/>
              <a:t>have no timing </a:t>
            </a:r>
            <a:r>
              <a:rPr lang="en-IN" dirty="0" smtClean="0"/>
              <a:t>requirements whatsoever</a:t>
            </a:r>
            <a:r>
              <a:rPr lang="en-IN"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616624"/>
          </a:xfrm>
        </p:spPr>
        <p:txBody>
          <a:bodyPr>
            <a:normAutofit fontScale="85000" lnSpcReduction="10000"/>
          </a:bodyPr>
          <a:lstStyle/>
          <a:p>
            <a:r>
              <a:rPr lang="en-IN" dirty="0"/>
              <a:t>Real-time systems executing on traditional computer hardware are </a:t>
            </a:r>
            <a:r>
              <a:rPr lang="en-IN" dirty="0" smtClean="0"/>
              <a:t>used in </a:t>
            </a:r>
            <a:r>
              <a:rPr lang="en-IN" dirty="0"/>
              <a:t>a wide range of applications. </a:t>
            </a:r>
            <a:endParaRPr lang="en-IN" dirty="0" smtClean="0"/>
          </a:p>
          <a:p>
            <a:r>
              <a:rPr lang="en-IN" dirty="0" smtClean="0"/>
              <a:t>In </a:t>
            </a:r>
            <a:r>
              <a:rPr lang="en-IN" dirty="0"/>
              <a:t>addition, many real-time systems </a:t>
            </a:r>
            <a:r>
              <a:rPr lang="en-IN" dirty="0" smtClean="0"/>
              <a:t>are </a:t>
            </a:r>
            <a:r>
              <a:rPr lang="en-IN" dirty="0"/>
              <a:t>embedded in "specialized devices," such as ordinary home appliances (</a:t>
            </a:r>
            <a:r>
              <a:rPr lang="en-IN" dirty="0" smtClean="0"/>
              <a:t>for example</a:t>
            </a:r>
            <a:r>
              <a:rPr lang="en-IN" dirty="0"/>
              <a:t>, microwave ovens and dishwashers), consumer digital devices (</a:t>
            </a:r>
            <a:r>
              <a:rPr lang="en-IN" dirty="0" smtClean="0"/>
              <a:t>for example</a:t>
            </a:r>
            <a:r>
              <a:rPr lang="en-IN" dirty="0"/>
              <a:t>, cameras and MP3 players), and communication devices (for </a:t>
            </a:r>
            <a:r>
              <a:rPr lang="en-IN" dirty="0" smtClean="0"/>
              <a:t>example, cellular </a:t>
            </a:r>
            <a:r>
              <a:rPr lang="en-IN" dirty="0"/>
              <a:t>telephones and Blackberry handheld devices). </a:t>
            </a:r>
            <a:endParaRPr lang="en-IN" dirty="0" smtClean="0"/>
          </a:p>
          <a:p>
            <a:r>
              <a:rPr lang="en-IN" dirty="0" smtClean="0"/>
              <a:t>They </a:t>
            </a:r>
            <a:r>
              <a:rPr lang="en-IN" dirty="0"/>
              <a:t>are also </a:t>
            </a:r>
            <a:r>
              <a:rPr lang="en-IN" dirty="0" smtClean="0"/>
              <a:t>present in </a:t>
            </a:r>
            <a:r>
              <a:rPr lang="en-IN" dirty="0"/>
              <a:t>larger entities, such as automobiles and airplanes. </a:t>
            </a:r>
            <a:endParaRPr lang="en-IN" dirty="0" smtClean="0"/>
          </a:p>
          <a:p>
            <a:r>
              <a:rPr lang="en-IN" dirty="0" smtClean="0"/>
              <a:t>An </a:t>
            </a:r>
            <a:r>
              <a:rPr lang="en-IN" dirty="0"/>
              <a:t>embedded system </a:t>
            </a:r>
            <a:r>
              <a:rPr lang="en-IN" dirty="0" smtClean="0"/>
              <a:t>is a </a:t>
            </a:r>
            <a:r>
              <a:rPr lang="en-IN" dirty="0"/>
              <a:t>computing device that is part of a larger system in which the presence of </a:t>
            </a:r>
            <a:r>
              <a:rPr lang="en-IN" dirty="0" smtClean="0"/>
              <a:t>a computing </a:t>
            </a:r>
            <a:r>
              <a:rPr lang="en-IN" dirty="0"/>
              <a:t>device is often not obvious to the user.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4" ma:contentTypeDescription="Create a new document." ma:contentTypeScope="" ma:versionID="11f64102a7f7b0049832283660a459ea">
  <xsd:schema xmlns:xsd="http://www.w3.org/2001/XMLSchema" xmlns:xs="http://www.w3.org/2001/XMLSchema" xmlns:p="http://schemas.microsoft.com/office/2006/metadata/properties" xmlns:ns2="12a254c4-d793-440d-a8ee-ecc0216e79a1" targetNamespace="http://schemas.microsoft.com/office/2006/metadata/properties" ma:root="true" ma:fieldsID="89134b23d464db5b36f74ca312df2447" ns2:_="">
    <xsd:import namespace="12a254c4-d793-440d-a8ee-ecc0216e79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6DC8E8-E8FB-4592-8351-7F705AC4CA6B}"/>
</file>

<file path=customXml/itemProps2.xml><?xml version="1.0" encoding="utf-8"?>
<ds:datastoreItem xmlns:ds="http://schemas.openxmlformats.org/officeDocument/2006/customXml" ds:itemID="{F6815557-218E-42BB-A5C1-6BA696879442}"/>
</file>

<file path=customXml/itemProps3.xml><?xml version="1.0" encoding="utf-8"?>
<ds:datastoreItem xmlns:ds="http://schemas.openxmlformats.org/officeDocument/2006/customXml" ds:itemID="{4E800F93-84CA-4A13-8B5E-8128CD716DC1}"/>
</file>

<file path=docProps/app.xml><?xml version="1.0" encoding="utf-8"?>
<Properties xmlns="http://schemas.openxmlformats.org/officeDocument/2006/extended-properties" xmlns:vt="http://schemas.openxmlformats.org/officeDocument/2006/docPropsVTypes">
  <TotalTime>1795</TotalTime>
  <Words>5945</Words>
  <Application>Microsoft Office PowerPoint</Application>
  <PresentationFormat>On-screen Show (4:3)</PresentationFormat>
  <Paragraphs>327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4: Distributed Special Purpose Systems </vt:lpstr>
      <vt:lpstr>Stateful and Stateless Service</vt:lpstr>
      <vt:lpstr>Stateful File Service</vt:lpstr>
      <vt:lpstr>Stateless File System</vt:lpstr>
      <vt:lpstr>File Replication</vt:lpstr>
      <vt:lpstr>Slide 6</vt:lpstr>
      <vt:lpstr>Slide 7</vt:lpstr>
      <vt:lpstr>4.2: Real Time System</vt:lpstr>
      <vt:lpstr>Slide 9</vt:lpstr>
      <vt:lpstr>Slide 10</vt:lpstr>
      <vt:lpstr>System Characteristics</vt:lpstr>
      <vt:lpstr>1. Single Purpose</vt:lpstr>
      <vt:lpstr>2. Small Size</vt:lpstr>
      <vt:lpstr>3. Inexpensively mass-produced</vt:lpstr>
      <vt:lpstr>4. Specific timing requirements</vt:lpstr>
      <vt:lpstr>Features of Real Time Kernels</vt:lpstr>
      <vt:lpstr>Slide 17</vt:lpstr>
      <vt:lpstr>Slide 18</vt:lpstr>
      <vt:lpstr>Slide 19</vt:lpstr>
      <vt:lpstr>Several approaches for translating addresses in real-time systems</vt:lpstr>
      <vt:lpstr>Slide 21</vt:lpstr>
      <vt:lpstr>Slide 22</vt:lpstr>
      <vt:lpstr>Slide 23</vt:lpstr>
      <vt:lpstr>Implementing RT OS</vt:lpstr>
      <vt:lpstr>1. Priority-Based Scheduling</vt:lpstr>
      <vt:lpstr>2. Preemptive Kernels</vt:lpstr>
      <vt:lpstr>3. Minimizing Latency</vt:lpstr>
      <vt:lpstr>Slide 28</vt:lpstr>
      <vt:lpstr>Interrupt latency</vt:lpstr>
      <vt:lpstr>Slide 30</vt:lpstr>
      <vt:lpstr>Dispatch latency</vt:lpstr>
      <vt:lpstr>Slide 32</vt:lpstr>
      <vt:lpstr>Real Time CPU Scheduling</vt:lpstr>
      <vt:lpstr>Multimedia System</vt:lpstr>
      <vt:lpstr>Media Delivery</vt:lpstr>
      <vt:lpstr>Slide 36</vt:lpstr>
      <vt:lpstr>Two types of streaming techniques</vt:lpstr>
      <vt:lpstr>Slide 38</vt:lpstr>
      <vt:lpstr>1. Live streaming</vt:lpstr>
      <vt:lpstr>2. On-demand streaming </vt:lpstr>
      <vt:lpstr>Characteristics of Multimedia Systems</vt:lpstr>
      <vt:lpstr>Operating-System Issues</vt:lpstr>
      <vt:lpstr>Compression </vt:lpstr>
      <vt:lpstr>Slide 44</vt:lpstr>
      <vt:lpstr>Slide 45</vt:lpstr>
      <vt:lpstr>Slide 46</vt:lpstr>
      <vt:lpstr>Slide 47</vt:lpstr>
      <vt:lpstr>Slide 48</vt:lpstr>
      <vt:lpstr>Multimedia Kernels</vt:lpstr>
      <vt:lpstr>Parameters defining QoS for multimedia applications</vt:lpstr>
      <vt:lpstr>Slide 51</vt:lpstr>
      <vt:lpstr>Slide 52</vt:lpstr>
      <vt:lpstr>CPU Scheduling</vt:lpstr>
      <vt:lpstr>Slide 54</vt:lpstr>
      <vt:lpstr>Disk Scheduling</vt:lpstr>
      <vt:lpstr>1. Earliest-Deadline-First Scheduling</vt:lpstr>
      <vt:lpstr>2. SCAN-EDF Scheduling</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Special Purpose Systems </dc:title>
  <dc:creator>Prince</dc:creator>
  <cp:lastModifiedBy>Prince</cp:lastModifiedBy>
  <cp:revision>28</cp:revision>
  <dcterms:created xsi:type="dcterms:W3CDTF">2020-10-07T14:32:20Z</dcterms:created>
  <dcterms:modified xsi:type="dcterms:W3CDTF">2020-10-15T15:27:41Z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