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4"/>
  </p:sldMasterIdLst>
  <p:notesMasterIdLst>
    <p:notesMasterId r:id="rId24"/>
  </p:notesMasterIdLst>
  <p:sldIdLst>
    <p:sldId id="268" r:id="rId5"/>
    <p:sldId id="269" r:id="rId6"/>
    <p:sldId id="272" r:id="rId7"/>
    <p:sldId id="283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3" r:id="rId17"/>
    <p:sldId id="274" r:id="rId18"/>
    <p:sldId id="281" r:id="rId19"/>
    <p:sldId id="280" r:id="rId20"/>
    <p:sldId id="279" r:id="rId21"/>
    <p:sldId id="282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26535-2951-470B-8CDB-2D608E891F31}" v="1" dt="2022-02-09T06:07:25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660"/>
  </p:normalViewPr>
  <p:slideViewPr>
    <p:cSldViewPr>
      <p:cViewPr>
        <p:scale>
          <a:sx n="75" d="100"/>
          <a:sy n="75" d="100"/>
        </p:scale>
        <p:origin x="-100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garaj Paneru" userId="S::khagaraj.775504@cdcsit.tu.edu.np::b0784aea-4d99-445d-a3c2-6643e410e725" providerId="AD" clId="Web-{A6D26535-2951-470B-8CDB-2D608E891F31}"/>
    <pc:docChg chg="modSld">
      <pc:chgData name="Khagaraj Paneru" userId="S::khagaraj.775504@cdcsit.tu.edu.np::b0784aea-4d99-445d-a3c2-6643e410e725" providerId="AD" clId="Web-{A6D26535-2951-470B-8CDB-2D608E891F31}" dt="2022-02-09T06:07:25.431" v="0"/>
      <pc:docMkLst>
        <pc:docMk/>
      </pc:docMkLst>
      <pc:sldChg chg="addSp">
        <pc:chgData name="Khagaraj Paneru" userId="S::khagaraj.775504@cdcsit.tu.edu.np::b0784aea-4d99-445d-a3c2-6643e410e725" providerId="AD" clId="Web-{A6D26535-2951-470B-8CDB-2D608E891F31}" dt="2022-02-09T06:07:25.431" v="0"/>
        <pc:sldMkLst>
          <pc:docMk/>
          <pc:sldMk cId="0" sldId="268"/>
        </pc:sldMkLst>
        <pc:spChg chg="add">
          <ac:chgData name="Khagaraj Paneru" userId="S::khagaraj.775504@cdcsit.tu.edu.np::b0784aea-4d99-445d-a3c2-6643e410e725" providerId="AD" clId="Web-{A6D26535-2951-470B-8CDB-2D608E891F31}" dt="2022-02-09T06:07:25.431" v="0"/>
          <ac:spMkLst>
            <pc:docMk/>
            <pc:sldMk cId="0" sldId="268"/>
            <ac:spMk id="5" creationId="{631882E5-3DDB-4943-B6EA-FDB7945F8E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033E2-6BEA-4C99-8A7E-29AFC1114768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A033F-CB31-43B6-AE8F-72C938989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A033F-CB31-43B6-AE8F-72C9389895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BCDC-8738-4AFE-999C-F5FACA356B64}" type="datetime1">
              <a:rPr lang="en-US" smtClean="0"/>
              <a:pPr/>
              <a:t>2/8/2022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543A-D3BE-4DDD-BDF5-43BDDF61B0EF}" type="datetime1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6C99-3991-41E3-82B0-F5B45976D922}" type="datetime1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EB29-C9FF-4DFE-B5AA-34A5E0E6BA04}" type="datetime1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AC94-F8BA-4773-9E3B-08209014132E}" type="datetime1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4428-E74E-4253-8A3E-707C076C3474}" type="datetime1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153D-3CF9-4606-A5B7-E379065CEA67}" type="datetime1">
              <a:rPr lang="en-US" smtClean="0"/>
              <a:pPr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FE09-89FF-4AF7-A668-A74294A9A164}" type="datetime1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99F-3091-471B-8FEA-2496A5C9E8BD}" type="datetime1">
              <a:rPr lang="en-US" smtClean="0"/>
              <a:pPr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65CF-CDD7-46E0-8731-B974E7E263F9}" type="datetime1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EB60-F12C-40B9-86A2-ADFB6CCA77DB}" type="datetime1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5DACC2A-7E20-48C6-B53E-93792FBA5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0D77A6-EA99-4460-80D7-218EE38CBA3F}" type="datetime1">
              <a:rPr lang="en-US" smtClean="0"/>
              <a:pPr/>
              <a:t>2/8/2022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DACC2A-7E20-48C6-B53E-93792FBA53C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Analysis(OOA)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Coad and Yourdon .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2800" y="4267200"/>
            <a:ext cx="5715000" cy="2362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	</a:t>
            </a:r>
            <a:r>
              <a:rPr lang="en-US" sz="2400" dirty="0"/>
              <a:t>Presented By:</a:t>
            </a:r>
          </a:p>
          <a:p>
            <a:pPr algn="ctr"/>
            <a:r>
              <a:rPr lang="en-US" sz="2400" dirty="0"/>
              <a:t>             	Rashmi Neupane [21]</a:t>
            </a:r>
          </a:p>
          <a:p>
            <a:pPr algn="ctr"/>
            <a:r>
              <a:rPr lang="en-US" sz="2400" dirty="0"/>
              <a:t>		Apil  Adhikari[22]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882E5-3DDB-4943-B6EA-FDB7945F8EAD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b="1" dirty="0"/>
              <a:t>Contd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 Cohesion </a:t>
            </a:r>
          </a:p>
          <a:p>
            <a:pPr>
              <a:buNone/>
            </a:pPr>
            <a:r>
              <a:rPr lang="en-US" b="1" dirty="0"/>
              <a:t>		</a:t>
            </a:r>
            <a:r>
              <a:rPr lang="en-US" dirty="0"/>
              <a:t>It is a degree to which the element of a portion of a design contribute to the carrying out a single well defined purpose</a:t>
            </a:r>
            <a:r>
              <a:rPr lang="en-US" b="1" dirty="0"/>
              <a:t>.</a:t>
            </a:r>
          </a:p>
          <a:p>
            <a:pPr>
              <a:buNone/>
            </a:pPr>
            <a:r>
              <a:rPr lang="en-US" dirty="0"/>
              <a:t>Three types of cohesion:</a:t>
            </a:r>
          </a:p>
          <a:p>
            <a:pPr>
              <a:buNone/>
            </a:pPr>
            <a:r>
              <a:rPr lang="en-US" dirty="0"/>
              <a:t>1. Service </a:t>
            </a:r>
          </a:p>
          <a:p>
            <a:pPr>
              <a:buNone/>
            </a:pPr>
            <a:r>
              <a:rPr lang="en-US" dirty="0"/>
              <a:t>2. Class</a:t>
            </a:r>
          </a:p>
          <a:p>
            <a:pPr>
              <a:buNone/>
            </a:pPr>
            <a:r>
              <a:rPr lang="en-US" dirty="0"/>
              <a:t>3. Generalization/Specification Cohesion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 Reuse</a:t>
            </a:r>
          </a:p>
          <a:p>
            <a:pPr>
              <a:buNone/>
            </a:pPr>
            <a:r>
              <a:rPr lang="en-US" dirty="0"/>
              <a:t>		During object oriented development design results, analysis result etc can be reused.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b="1" dirty="0"/>
              <a:t>Coad Yourdon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/>
              <a:t>Notations: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524000" y="3200400"/>
            <a:ext cx="1752600" cy="1600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Attributes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733800"/>
            <a:ext cx="167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4343400"/>
            <a:ext cx="167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28800" y="3276600"/>
            <a:ext cx="1143000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0" y="4495800"/>
            <a:ext cx="1143000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1828800"/>
            <a:ext cx="0" cy="4800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05400" y="3124200"/>
            <a:ext cx="3276600" cy="1600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OOA Class Symbol</a:t>
            </a:r>
          </a:p>
        </p:txBody>
      </p:sp>
      <p:sp>
        <p:nvSpPr>
          <p:cNvPr id="14" name="Chord 13"/>
          <p:cNvSpPr/>
          <p:nvPr/>
        </p:nvSpPr>
        <p:spPr>
          <a:xfrm rot="6543409">
            <a:off x="1885451" y="5619386"/>
            <a:ext cx="801099" cy="800915"/>
          </a:xfrm>
          <a:prstGeom prst="chor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286000" y="5334000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2"/>
          </p:cNvCxnSpPr>
          <p:nvPr/>
        </p:nvCxnSpPr>
        <p:spPr>
          <a:xfrm flipH="1">
            <a:off x="2286000" y="6172826"/>
            <a:ext cx="9184" cy="380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502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943600" y="5638800"/>
            <a:ext cx="29718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Generalization/inheritance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27432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53000" y="2209800"/>
            <a:ext cx="3200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Meanings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38200" y="2133600"/>
            <a:ext cx="2057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Symbol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18288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50292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05800" cy="4389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Contd.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1447800"/>
            <a:ext cx="0" cy="5410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>
            <a:off x="1295400" y="1905000"/>
            <a:ext cx="1219200" cy="13716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0" y="1447800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05000" y="3276600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40386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00600" y="1752600"/>
            <a:ext cx="3200400" cy="1600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Whole Part -Structure Aggregations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85800" y="4800600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9600" y="4419600"/>
            <a:ext cx="8382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057400" y="4419600"/>
            <a:ext cx="1066800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1,m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6400" y="4343400"/>
            <a:ext cx="2971800" cy="762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Instance Connectivity</a:t>
            </a:r>
          </a:p>
          <a:p>
            <a:pPr algn="ctr"/>
            <a:r>
              <a:rPr lang="en-US" dirty="0"/>
              <a:t>(one to many)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057400" y="55626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638800" y="5638800"/>
            <a:ext cx="2438400" cy="762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Transition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0" y="1371600"/>
            <a:ext cx="91440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0" y="52578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305800" cy="1143000"/>
          </a:xfrm>
        </p:spPr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62200" y="1447800"/>
            <a:ext cx="2590800" cy="28194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362200" y="2438400"/>
            <a:ext cx="2590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2200" y="3276600"/>
            <a:ext cx="2590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43200" y="1828800"/>
            <a:ext cx="1600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 and class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62600" y="1447800"/>
            <a:ext cx="2590800" cy="28194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5562600" y="2286000"/>
            <a:ext cx="2590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62600" y="3276600"/>
            <a:ext cx="2590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72200" y="1752600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19200" y="4876800"/>
            <a:ext cx="7010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 Class and object Notation and Class Notation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86400" y="1676400"/>
            <a:ext cx="1981200" cy="17526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828800"/>
            <a:ext cx="1905000" cy="17526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4495800"/>
            <a:ext cx="1524000" cy="12192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19200" y="3048000"/>
            <a:ext cx="1905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19200" y="2514600"/>
            <a:ext cx="1905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00200" y="1981200"/>
            <a:ext cx="1447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066800" y="4114800"/>
            <a:ext cx="1905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66800" y="4114800"/>
            <a:ext cx="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33600" y="3581400"/>
            <a:ext cx="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hord 21"/>
          <p:cNvSpPr/>
          <p:nvPr/>
        </p:nvSpPr>
        <p:spPr>
          <a:xfrm rot="6538357">
            <a:off x="1843998" y="3846713"/>
            <a:ext cx="533400" cy="412806"/>
          </a:xfrm>
          <a:prstGeom prst="chord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971800" y="4114800"/>
            <a:ext cx="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86400" y="2362200"/>
            <a:ext cx="1981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486400" y="2971800"/>
            <a:ext cx="1981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715000" y="1905000"/>
            <a:ext cx="1066800" cy="30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Whole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5562600" y="4114800"/>
            <a:ext cx="1905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467600" y="4114800"/>
            <a:ext cx="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562600" y="4114800"/>
            <a:ext cx="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858000" y="4495800"/>
            <a:ext cx="1524000" cy="12192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800600" y="4495800"/>
            <a:ext cx="1524000" cy="12192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6477000" y="3886200"/>
            <a:ext cx="0" cy="22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33400" y="4495800"/>
            <a:ext cx="1524000" cy="12192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533400" y="4953000"/>
            <a:ext cx="152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3400" y="5410200"/>
            <a:ext cx="152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14600" y="4876800"/>
            <a:ext cx="152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514600" y="5334000"/>
            <a:ext cx="152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00600" y="4876800"/>
            <a:ext cx="152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858000" y="4953000"/>
            <a:ext cx="152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800600" y="5257800"/>
            <a:ext cx="152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858000" y="5334000"/>
            <a:ext cx="152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990600" y="4648200"/>
            <a:ext cx="7620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48000" y="4572000"/>
            <a:ext cx="838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162800" y="4572000"/>
            <a:ext cx="838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Part2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257800" y="4572000"/>
            <a:ext cx="838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Part1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066800" y="6172200"/>
            <a:ext cx="7086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Fig . Gen/Specialization and  Whole part Structure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6477000" y="3505200"/>
            <a:ext cx="0" cy="22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Isosceles Triangle 70"/>
          <p:cNvSpPr/>
          <p:nvPr/>
        </p:nvSpPr>
        <p:spPr>
          <a:xfrm>
            <a:off x="6324600" y="3733800"/>
            <a:ext cx="30480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3505200" cy="12192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Subject1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581400"/>
            <a:ext cx="3505200" cy="12192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Subject2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57800" y="914400"/>
            <a:ext cx="2362200" cy="17526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and object1</a:t>
            </a:r>
          </a:p>
          <a:p>
            <a:pPr algn="ctr"/>
            <a:r>
              <a:rPr lang="en-US" dirty="0"/>
              <a:t>Class and object 2</a:t>
            </a:r>
          </a:p>
          <a:p>
            <a:pPr algn="ctr"/>
            <a:r>
              <a:rPr lang="en-US" dirty="0"/>
              <a:t>…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257800" y="2209800"/>
            <a:ext cx="2362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57800" y="1371600"/>
            <a:ext cx="2362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715000" y="99060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Subject1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86400" y="3276600"/>
            <a:ext cx="2362200" cy="17526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and object2</a:t>
            </a:r>
          </a:p>
          <a:p>
            <a:pPr algn="ctr"/>
            <a:r>
              <a:rPr lang="en-US" dirty="0"/>
              <a:t>Class and object 3</a:t>
            </a:r>
          </a:p>
          <a:p>
            <a:pPr algn="ctr"/>
            <a:r>
              <a:rPr lang="en-US" dirty="0"/>
              <a:t>…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486400" y="3657600"/>
            <a:ext cx="2362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400" y="4495800"/>
            <a:ext cx="2362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3400" y="5486400"/>
            <a:ext cx="3886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Subject  Notation before expand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57800" y="5638800"/>
            <a:ext cx="3886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Subject Notation after  partially expand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8800" y="3352800"/>
            <a:ext cx="19050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Subject2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05800" cy="1143000"/>
          </a:xfrm>
        </p:spPr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1752600"/>
            <a:ext cx="2590800" cy="25146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Attrib1</a:t>
            </a:r>
          </a:p>
          <a:p>
            <a:pPr algn="ctr"/>
            <a:r>
              <a:rPr lang="en-US" dirty="0"/>
              <a:t>Attribute2</a:t>
            </a:r>
          </a:p>
          <a:p>
            <a:pPr algn="ctr"/>
            <a:r>
              <a:rPr lang="en-US" dirty="0"/>
              <a:t>…..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590800"/>
            <a:ext cx="2590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" y="3657600"/>
            <a:ext cx="2590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90600" y="1905000"/>
            <a:ext cx="1600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and Object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191000" y="1828800"/>
            <a:ext cx="1295400" cy="17526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stCxn id="9" idx="3"/>
            <a:endCxn id="16" idx="1"/>
          </p:cNvCxnSpPr>
          <p:nvPr/>
        </p:nvCxnSpPr>
        <p:spPr>
          <a:xfrm>
            <a:off x="5486400" y="2705100"/>
            <a:ext cx="1752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239000" y="1828800"/>
            <a:ext cx="1295400" cy="17526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191000" y="2514600"/>
            <a:ext cx="1295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239000" y="2438400"/>
            <a:ext cx="1295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239000" y="3048000"/>
            <a:ext cx="1295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191000" y="3048000"/>
            <a:ext cx="1295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0" y="2133600"/>
            <a:ext cx="9144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and Object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91400" y="1905000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and Object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400" y="4495800"/>
            <a:ext cx="3581400" cy="762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Defining Attributes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24400" y="4419600"/>
            <a:ext cx="3962400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Instance Connection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38800" y="2438400"/>
            <a:ext cx="304800" cy="152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53200" y="2362200"/>
            <a:ext cx="609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1,m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76600" y="1447800"/>
            <a:ext cx="3581400" cy="28956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276600" y="2362200"/>
            <a:ext cx="3581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76600" y="3200400"/>
            <a:ext cx="3581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62400" y="1752600"/>
            <a:ext cx="25146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and Object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62400" y="3505200"/>
            <a:ext cx="2286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Service1</a:t>
            </a:r>
          </a:p>
          <a:p>
            <a:pPr algn="ctr"/>
            <a:r>
              <a:rPr lang="en-US" dirty="0"/>
              <a:t>Service2</a:t>
            </a:r>
          </a:p>
          <a:p>
            <a:pPr algn="ctr"/>
            <a:r>
              <a:rPr lang="en-US" dirty="0"/>
              <a:t>……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5029200"/>
            <a:ext cx="58674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Defining Services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b="1" smtClean="0"/>
              <a:pPr/>
              <a:t>18</a:t>
            </a:fld>
            <a:endParaRPr lang="en-US" b="1"/>
          </a:p>
        </p:txBody>
      </p:sp>
      <p:sp>
        <p:nvSpPr>
          <p:cNvPr id="3" name="Rounded Rectangle 2"/>
          <p:cNvSpPr/>
          <p:nvPr/>
        </p:nvSpPr>
        <p:spPr>
          <a:xfrm>
            <a:off x="1447800" y="685800"/>
            <a:ext cx="1981200" cy="22098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Name</a:t>
            </a:r>
          </a:p>
          <a:p>
            <a:pPr algn="ctr"/>
            <a:r>
              <a:rPr lang="en-US" sz="1600" b="1" dirty="0"/>
              <a:t>Address</a:t>
            </a:r>
          </a:p>
          <a:p>
            <a:pPr algn="ctr"/>
            <a:r>
              <a:rPr lang="en-US" sz="1600" b="1" dirty="0"/>
              <a:t>Phone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105400" y="3810000"/>
            <a:ext cx="1752600" cy="19812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Rounded Rectangle 12"/>
          <p:cNvSpPr/>
          <p:nvPr/>
        </p:nvSpPr>
        <p:spPr>
          <a:xfrm>
            <a:off x="2895600" y="3810000"/>
            <a:ext cx="1981200" cy="22098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Rounded Rectangle 13"/>
          <p:cNvSpPr/>
          <p:nvPr/>
        </p:nvSpPr>
        <p:spPr>
          <a:xfrm>
            <a:off x="609600" y="3810000"/>
            <a:ext cx="1981200" cy="22098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Rounded Rectangle 14"/>
          <p:cNvSpPr/>
          <p:nvPr/>
        </p:nvSpPr>
        <p:spPr>
          <a:xfrm>
            <a:off x="5638800" y="609600"/>
            <a:ext cx="1981200" cy="22098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Name</a:t>
            </a:r>
          </a:p>
          <a:p>
            <a:pPr algn="ctr"/>
            <a:r>
              <a:rPr lang="en-US" sz="1600" b="1" dirty="0"/>
              <a:t>Address</a:t>
            </a:r>
          </a:p>
          <a:p>
            <a:pPr algn="ctr"/>
            <a:r>
              <a:rPr lang="en-US" sz="1600" b="1" dirty="0"/>
              <a:t>Phone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800" y="1295400"/>
            <a:ext cx="1981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47800" y="2133600"/>
            <a:ext cx="1981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05400" y="4495800"/>
            <a:ext cx="1752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95600" y="4495800"/>
            <a:ext cx="1981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9600" y="4495800"/>
            <a:ext cx="1981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38800" y="1143000"/>
            <a:ext cx="1981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38800" y="2209800"/>
            <a:ext cx="1981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9600" y="5334000"/>
            <a:ext cx="1981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95600" y="5257800"/>
            <a:ext cx="1981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57400" y="838200"/>
            <a:ext cx="990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Person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96000" y="762000"/>
            <a:ext cx="990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College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62000" y="3962400"/>
            <a:ext cx="13716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Principal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81600" y="4038600"/>
            <a:ext cx="15240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Department1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429000" y="4038600"/>
            <a:ext cx="990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Staff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52600" y="2209800"/>
            <a:ext cx="13716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Work Time</a:t>
            </a:r>
          </a:p>
          <a:p>
            <a:pPr algn="ctr"/>
            <a:r>
              <a:rPr lang="en-US" sz="1600" b="1" dirty="0"/>
              <a:t>Change Salary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3352800"/>
            <a:ext cx="1981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76400" y="3352800"/>
            <a:ext cx="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57600" y="3352800"/>
            <a:ext cx="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hord 42"/>
          <p:cNvSpPr/>
          <p:nvPr/>
        </p:nvSpPr>
        <p:spPr>
          <a:xfrm rot="7131527">
            <a:off x="2232391" y="3110531"/>
            <a:ext cx="533400" cy="366671"/>
          </a:xfrm>
          <a:prstGeom prst="chord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44" name="Straight Connector 43"/>
          <p:cNvCxnSpPr/>
          <p:nvPr/>
        </p:nvCxnSpPr>
        <p:spPr>
          <a:xfrm>
            <a:off x="2514600" y="2895600"/>
            <a:ext cx="0" cy="15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162800" y="3810000"/>
            <a:ext cx="1752600" cy="19050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5" name="Straight Connector 54"/>
          <p:cNvCxnSpPr/>
          <p:nvPr/>
        </p:nvCxnSpPr>
        <p:spPr>
          <a:xfrm>
            <a:off x="5105400" y="5105400"/>
            <a:ext cx="1752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162800" y="4495800"/>
            <a:ext cx="1752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162800" y="5105400"/>
            <a:ext cx="1752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Isosceles Triangle 59"/>
          <p:cNvSpPr/>
          <p:nvPr/>
        </p:nvSpPr>
        <p:spPr>
          <a:xfrm>
            <a:off x="6629400" y="3124200"/>
            <a:ext cx="533400" cy="304800"/>
          </a:xfrm>
          <a:prstGeom prst="triangl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61" name="Straight Connector 60"/>
          <p:cNvCxnSpPr/>
          <p:nvPr/>
        </p:nvCxnSpPr>
        <p:spPr>
          <a:xfrm>
            <a:off x="6248400" y="3581400"/>
            <a:ext cx="1752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248400" y="3581400"/>
            <a:ext cx="0" cy="15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001000" y="3581400"/>
            <a:ext cx="0" cy="15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858000" y="2819400"/>
            <a:ext cx="0" cy="304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858000" y="3429000"/>
            <a:ext cx="0" cy="15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315200" y="4038600"/>
            <a:ext cx="1524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Department2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219200" y="6324600"/>
            <a:ext cx="6934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Fig. Case Study of College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3429000" y="9906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7086600" y="32004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914400" y="13716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0" y="533400"/>
            <a:ext cx="10668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Attributes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962400" y="762000"/>
            <a:ext cx="1219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Object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962400" y="2362200"/>
            <a:ext cx="1219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Services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3505200" y="24384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105400" y="24384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038600" y="1676400"/>
            <a:ext cx="1219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Work for</a:t>
            </a:r>
          </a:p>
        </p:txBody>
      </p:sp>
      <p:cxnSp>
        <p:nvCxnSpPr>
          <p:cNvPr id="97" name="Straight Connector 96"/>
          <p:cNvCxnSpPr>
            <a:stCxn id="3" idx="3"/>
            <a:endCxn id="96" idx="1"/>
          </p:cNvCxnSpPr>
          <p:nvPr/>
        </p:nvCxnSpPr>
        <p:spPr>
          <a:xfrm>
            <a:off x="3429000" y="1790700"/>
            <a:ext cx="609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181600" y="1752600"/>
            <a:ext cx="45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981200"/>
            <a:ext cx="76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1,m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010400" y="2895600"/>
            <a:ext cx="838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1,m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819400" y="3048000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a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1371600" y="31242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6200" y="2819400"/>
            <a:ext cx="13716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Classification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620000" y="2895600"/>
            <a:ext cx="1447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Aggregation</a:t>
            </a:r>
          </a:p>
        </p:txBody>
      </p:sp>
      <p:cxnSp>
        <p:nvCxnSpPr>
          <p:cNvPr id="117" name="Straight Connector 116"/>
          <p:cNvCxnSpPr/>
          <p:nvPr/>
        </p:nvCxnSpPr>
        <p:spPr>
          <a:xfrm>
            <a:off x="4191000" y="3581400"/>
            <a:ext cx="1600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191000" y="3581400"/>
            <a:ext cx="0" cy="15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791200" y="3581400"/>
            <a:ext cx="0" cy="15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267200" y="2971800"/>
            <a:ext cx="1066800" cy="3505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943600" y="2362200"/>
            <a:ext cx="14478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71600"/>
            <a:ext cx="9144000" cy="32766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/>
              <a:t>Thank  You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Analysis Phase of  Coad  Yourdon Model</a:t>
            </a:r>
          </a:p>
          <a:p>
            <a:r>
              <a:rPr lang="en-US" dirty="0"/>
              <a:t>Design Phase of Coad  Yourdon Model</a:t>
            </a:r>
          </a:p>
          <a:p>
            <a:r>
              <a:rPr lang="en-US" dirty="0"/>
              <a:t>Design Evaluation Criteria</a:t>
            </a:r>
          </a:p>
          <a:p>
            <a:r>
              <a:rPr lang="en-US" dirty="0"/>
              <a:t>Notation and its meaning</a:t>
            </a:r>
          </a:p>
          <a:p>
            <a:r>
              <a:rPr lang="en-US" dirty="0"/>
              <a:t>Simple example.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main idea in this method is to extend the model with respect to processes, human interfaces and DBMS issues.</a:t>
            </a:r>
          </a:p>
          <a:p>
            <a:r>
              <a:rPr lang="en-US" dirty="0"/>
              <a:t>Coad  Yourdon purpose a model or architecture that is partitioned horizontally  into layer and vertically into components.</a:t>
            </a:r>
          </a:p>
          <a:p>
            <a:r>
              <a:rPr lang="en-US" dirty="0"/>
              <a:t>P. Coad and E .Yourdon purposed this model.</a:t>
            </a:r>
          </a:p>
          <a:p>
            <a:r>
              <a:rPr lang="en-US" dirty="0"/>
              <a:t>It has primary strength in system analysis.</a:t>
            </a:r>
          </a:p>
          <a:p>
            <a:r>
              <a:rPr lang="en-US" dirty="0"/>
              <a:t>Generally the model is based on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/>
              <a:t>ER Diagram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/>
              <a:t>Object Oriented Programming and Knowledge Base System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/>
              <a:t> Information  Modeling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Activities 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Classes and Object</a:t>
            </a:r>
          </a:p>
          <a:p>
            <a:r>
              <a:rPr lang="en-US" dirty="0"/>
              <a:t>Identifying  Structures</a:t>
            </a:r>
          </a:p>
          <a:p>
            <a:r>
              <a:rPr lang="en-US" dirty="0"/>
              <a:t>Identifying Subjects</a:t>
            </a:r>
          </a:p>
          <a:p>
            <a:r>
              <a:rPr lang="en-US" dirty="0"/>
              <a:t>Defining Attributes and Instance Connection</a:t>
            </a:r>
          </a:p>
          <a:p>
            <a:r>
              <a:rPr lang="en-US" dirty="0"/>
              <a:t>Defining Services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</a:t>
            </a:r>
          </a:p>
          <a:p>
            <a:pPr algn="ctr">
              <a:buNone/>
            </a:pPr>
            <a:r>
              <a:rPr lang="en-US" dirty="0"/>
              <a:t>    </a:t>
            </a:r>
          </a:p>
          <a:p>
            <a:pPr algn="ctr">
              <a:buNone/>
            </a:pPr>
            <a:r>
              <a:rPr lang="en-US" dirty="0"/>
              <a:t>Fig. Coad and  Yourdon Model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2209800"/>
            <a:ext cx="3048000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038600"/>
            <a:ext cx="29718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 Oriented Programming Language and Knowledge Base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2133600"/>
            <a:ext cx="22098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 Modeling </a:t>
            </a:r>
          </a:p>
        </p:txBody>
      </p:sp>
      <p:sp>
        <p:nvSpPr>
          <p:cNvPr id="7" name="Rectangle 6"/>
          <p:cNvSpPr/>
          <p:nvPr/>
        </p:nvSpPr>
        <p:spPr>
          <a:xfrm>
            <a:off x="7772400" y="2133600"/>
            <a:ext cx="9906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Coad and Yourdon Model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733800" y="5105400"/>
            <a:ext cx="3657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10000" y="2895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391400" y="28194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</p:cNvCxnSpPr>
          <p:nvPr/>
        </p:nvCxnSpPr>
        <p:spPr>
          <a:xfrm>
            <a:off x="7010400" y="2819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/>
          <a:lstStyle/>
          <a:p>
            <a:r>
              <a:rPr lang="en-US" b="1" dirty="0"/>
              <a:t>Contd</a:t>
            </a:r>
            <a:r>
              <a:rPr lang="en-US" dirty="0"/>
              <a:t>.</a:t>
            </a:r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676400"/>
            <a:ext cx="8709297" cy="3886200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0" y="1295400"/>
            <a:ext cx="3048000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371600"/>
            <a:ext cx="1752600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Layers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Analysis Phase of Coad Yourdon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69342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This methodology is known as SOSAS.</a:t>
            </a:r>
          </a:p>
          <a:p>
            <a:pPr algn="just"/>
            <a:r>
              <a:rPr lang="en-US" sz="2000" b="1" dirty="0"/>
              <a:t>S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b="1" dirty="0">
                <a:sym typeface="Wingdings" pitchFamily="2" charset="2"/>
              </a:rPr>
              <a:t>Subject Layer:</a:t>
            </a:r>
          </a:p>
          <a:p>
            <a:pPr algn="just">
              <a:buNone/>
            </a:pPr>
            <a:r>
              <a:rPr lang="en-US" sz="2400" dirty="0">
                <a:sym typeface="Wingdings" pitchFamily="2" charset="2"/>
              </a:rPr>
              <a:t>		</a:t>
            </a:r>
            <a:r>
              <a:rPr lang="en-US" sz="1800" dirty="0">
                <a:sym typeface="Wingdings" pitchFamily="2" charset="2"/>
              </a:rPr>
              <a:t>defined the subject included in the system.</a:t>
            </a:r>
          </a:p>
          <a:p>
            <a:pPr algn="just"/>
            <a:r>
              <a:rPr lang="en-US" sz="2000" b="1" dirty="0">
                <a:sym typeface="Wingdings" pitchFamily="2" charset="2"/>
              </a:rPr>
              <a:t>O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b="1" dirty="0">
                <a:sym typeface="Wingdings" pitchFamily="2" charset="2"/>
              </a:rPr>
              <a:t>Object and Class Layer:</a:t>
            </a:r>
          </a:p>
          <a:p>
            <a:pPr algn="just">
              <a:buNone/>
            </a:pPr>
            <a:r>
              <a:rPr lang="en-US" sz="2400" dirty="0">
                <a:sym typeface="Wingdings" pitchFamily="2" charset="2"/>
              </a:rPr>
              <a:t>           	</a:t>
            </a:r>
            <a:r>
              <a:rPr lang="en-US" sz="1800" dirty="0">
                <a:sym typeface="Wingdings" pitchFamily="2" charset="2"/>
              </a:rPr>
              <a:t>identify the object classes and the class </a:t>
            </a:r>
            <a:r>
              <a:rPr lang="en-US" sz="1800" dirty="0"/>
              <a:t>hierarchies.</a:t>
            </a:r>
          </a:p>
          <a:p>
            <a:pPr algn="just"/>
            <a:r>
              <a:rPr lang="en-US" sz="2000" b="1" dirty="0"/>
              <a:t>S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b="1" dirty="0"/>
              <a:t>Structure Layer:</a:t>
            </a:r>
          </a:p>
          <a:p>
            <a:pPr algn="just">
              <a:buNone/>
            </a:pPr>
            <a:r>
              <a:rPr lang="en-US" sz="2400" dirty="0"/>
              <a:t>    	</a:t>
            </a:r>
            <a:r>
              <a:rPr lang="en-US" sz="1800" dirty="0"/>
              <a:t>displays the system generalization/specifications and whole -part structure.</a:t>
            </a:r>
          </a:p>
          <a:p>
            <a:pPr algn="just">
              <a:buNone/>
            </a:pPr>
            <a:r>
              <a:rPr lang="en-US" sz="1800" dirty="0"/>
              <a:t>	two types of structures are classification and composition structure. classification instances handle the instance connection between related classes , while composition structure handle all of other connection over classes.</a:t>
            </a:r>
            <a:endParaRPr lang="en-US" sz="2400" dirty="0"/>
          </a:p>
          <a:p>
            <a:pPr algn="just"/>
            <a:r>
              <a:rPr lang="en-US" sz="2000" b="1" dirty="0"/>
              <a:t>A</a:t>
            </a:r>
            <a:r>
              <a:rPr lang="en-US" sz="2000" dirty="0">
                <a:sym typeface="Wingdings" pitchFamily="2" charset="2"/>
              </a:rPr>
              <a:t>	</a:t>
            </a:r>
            <a:r>
              <a:rPr lang="en-US" sz="2000" b="1" dirty="0"/>
              <a:t>Attribute Layer:</a:t>
            </a:r>
          </a:p>
          <a:p>
            <a:pPr algn="just">
              <a:buNone/>
            </a:pPr>
            <a:r>
              <a:rPr lang="en-US" sz="2400" b="1" dirty="0"/>
              <a:t>         </a:t>
            </a:r>
            <a:r>
              <a:rPr lang="en-US" sz="1800" dirty="0"/>
              <a:t>displays instance connection (association relation between classes)</a:t>
            </a:r>
          </a:p>
          <a:p>
            <a:pPr algn="just"/>
            <a:r>
              <a:rPr lang="en-US" sz="2000" b="1" dirty="0"/>
              <a:t>S</a:t>
            </a:r>
            <a:r>
              <a:rPr lang="en-US" sz="2000" b="1" dirty="0">
                <a:sym typeface="Wingdings" pitchFamily="2" charset="2"/>
              </a:rPr>
              <a:t> Service Layer:</a:t>
            </a:r>
          </a:p>
          <a:p>
            <a:pPr algn="just">
              <a:buNone/>
            </a:pPr>
            <a:r>
              <a:rPr lang="en-US" sz="2000" b="1" dirty="0">
                <a:sym typeface="Wingdings" pitchFamily="2" charset="2"/>
              </a:rPr>
              <a:t>       </a:t>
            </a:r>
            <a:r>
              <a:rPr lang="en-US" sz="1800" dirty="0">
                <a:sym typeface="Wingdings" pitchFamily="2" charset="2"/>
              </a:rPr>
              <a:t>all the behavior ,methods and message connection for each class are identified.</a:t>
            </a:r>
            <a:endParaRPr lang="en-US" sz="1800" dirty="0"/>
          </a:p>
          <a:p>
            <a:pPr algn="just"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	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Phase  Of Coad Yourdon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229600" cy="4144963"/>
          </a:xfrm>
        </p:spPr>
        <p:txBody>
          <a:bodyPr>
            <a:normAutofit/>
          </a:bodyPr>
          <a:lstStyle/>
          <a:p>
            <a:r>
              <a:rPr lang="en-US" sz="2400" b="1" dirty="0"/>
              <a:t>Problem Domain Component </a:t>
            </a:r>
          </a:p>
          <a:p>
            <a:pPr>
              <a:buNone/>
            </a:pPr>
            <a:r>
              <a:rPr lang="en-US" dirty="0"/>
              <a:t>  		</a:t>
            </a:r>
            <a:r>
              <a:rPr lang="en-US" sz="1900" dirty="0"/>
              <a:t>The PDC includes the problem domain classes that were identified during object oriented analysis.</a:t>
            </a:r>
          </a:p>
          <a:p>
            <a:r>
              <a:rPr lang="en-US" sz="2400" b="1" dirty="0"/>
              <a:t>Human Interaction Component</a:t>
            </a:r>
          </a:p>
          <a:p>
            <a:pPr>
              <a:buNone/>
            </a:pPr>
            <a:r>
              <a:rPr lang="en-US" dirty="0"/>
              <a:t>   		 </a:t>
            </a:r>
            <a:r>
              <a:rPr lang="en-US" sz="1900" dirty="0"/>
              <a:t>includes interface classes between or among Objects.</a:t>
            </a:r>
            <a:endParaRPr lang="en-US" dirty="0"/>
          </a:p>
          <a:p>
            <a:r>
              <a:rPr lang="en-US" sz="2400" b="1" dirty="0"/>
              <a:t>A Task Management Component</a:t>
            </a:r>
          </a:p>
          <a:p>
            <a:pPr>
              <a:buNone/>
            </a:pPr>
            <a:r>
              <a:rPr lang="en-US" sz="1800" dirty="0"/>
              <a:t>  		a task can be defined as process or stream of activity .(system wide management activities are included)</a:t>
            </a:r>
          </a:p>
          <a:p>
            <a:r>
              <a:rPr lang="en-US" sz="2400" b="1" dirty="0"/>
              <a:t>Data Management Component</a:t>
            </a:r>
          </a:p>
          <a:p>
            <a:pPr>
              <a:buNone/>
            </a:pPr>
            <a:r>
              <a:rPr lang="en-US" sz="1800" dirty="0"/>
              <a:t>    		Defines a classes needed for database access methods.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b="1" dirty="0"/>
              <a:t>Design Evaluation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153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correct and effective design.</a:t>
            </a:r>
          </a:p>
          <a:p>
            <a:r>
              <a:rPr lang="en-US" dirty="0"/>
              <a:t>Evaluation Criteria: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Coupling</a:t>
            </a:r>
          </a:p>
          <a:p>
            <a:pPr>
              <a:buNone/>
            </a:pPr>
            <a:r>
              <a:rPr lang="en-US" dirty="0"/>
              <a:t>		Describes the level of interaction between or among components . Two types of  coupling </a:t>
            </a:r>
          </a:p>
          <a:p>
            <a:pPr>
              <a:buNone/>
            </a:pPr>
            <a:r>
              <a:rPr lang="en-US" dirty="0"/>
              <a:t>       	</a:t>
            </a:r>
            <a:r>
              <a:rPr lang="en-US" b="1" dirty="0"/>
              <a:t>-Interaction Coupling: </a:t>
            </a:r>
            <a:r>
              <a:rPr lang="en-US" dirty="0"/>
              <a:t>refers to connection between classes due to message connections.</a:t>
            </a:r>
          </a:p>
          <a:p>
            <a:pPr>
              <a:buNone/>
            </a:pPr>
            <a:r>
              <a:rPr lang="en-US" dirty="0"/>
              <a:t>   		</a:t>
            </a:r>
            <a:r>
              <a:rPr lang="en-US" b="1" dirty="0"/>
              <a:t>-Inheritance Coupling : </a:t>
            </a:r>
            <a:r>
              <a:rPr lang="en-US" dirty="0"/>
              <a:t>refers to the connection between generalization and specifications in generalization-specifications structures.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CC2A-7E20-48C6-B53E-93792FBA53C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4FA21F06CF5E45AF0C3E41D2D7FB72" ma:contentTypeVersion="5" ma:contentTypeDescription="Create a new document." ma:contentTypeScope="" ma:versionID="8ddd83050d27ad3ea394142a10446a97">
  <xsd:schema xmlns:xsd="http://www.w3.org/2001/XMLSchema" xmlns:xs="http://www.w3.org/2001/XMLSchema" xmlns:p="http://schemas.microsoft.com/office/2006/metadata/properties" xmlns:ns2="12a254c4-d793-440d-a8ee-ecc0216e79a1" targetNamespace="http://schemas.microsoft.com/office/2006/metadata/properties" ma:root="true" ma:fieldsID="b7928a140af13d0e63e09883bf221d56" ns2:_="">
    <xsd:import namespace="12a254c4-d793-440d-a8ee-ecc0216e79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254c4-d793-440d-a8ee-ecc0216e7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09FE73-5D2D-4A5D-9539-145635B7C0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653C27-2DD9-4CB8-AAFA-68A5F48B7F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1F0225-5B59-4203-8C00-39ED6DA42C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a254c4-d793-440d-a8ee-ecc0216e79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660</TotalTime>
  <Words>384</Words>
  <Application>Microsoft Office PowerPoint</Application>
  <PresentationFormat>On-screen Show (4:3)</PresentationFormat>
  <Paragraphs>200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Object Oriented Analysis(OOA)</vt:lpstr>
      <vt:lpstr>Table of Content:</vt:lpstr>
      <vt:lpstr>Introduction</vt:lpstr>
      <vt:lpstr>Major Activities :</vt:lpstr>
      <vt:lpstr>Contd.</vt:lpstr>
      <vt:lpstr>Contd.</vt:lpstr>
      <vt:lpstr>Analysis Phase of Coad Yourdon Model</vt:lpstr>
      <vt:lpstr>Design Phase  Of Coad Yourdon Model</vt:lpstr>
      <vt:lpstr>Design Evaluation Criteria</vt:lpstr>
      <vt:lpstr>Contd.</vt:lpstr>
      <vt:lpstr>Coad Yourdon Notation</vt:lpstr>
      <vt:lpstr>Contd.</vt:lpstr>
      <vt:lpstr>Contd.</vt:lpstr>
      <vt:lpstr>Contd.</vt:lpstr>
      <vt:lpstr>.</vt:lpstr>
      <vt:lpstr>Contd.</vt:lpstr>
      <vt:lpstr>Contd.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Coad Yourdon Analysis</dc:title>
  <dc:creator>Windows User</dc:creator>
  <cp:lastModifiedBy>Windows User</cp:lastModifiedBy>
  <cp:revision>138</cp:revision>
  <dcterms:created xsi:type="dcterms:W3CDTF">2022-01-25T15:18:22Z</dcterms:created>
  <dcterms:modified xsi:type="dcterms:W3CDTF">2022-02-09T06:07:25Z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0x010100CC4FA21F06CF5E45AF0C3E41D2D7FB72</vt:lpwstr>
  </property>
</Properties>
</file>