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8" r:id="rId4"/>
    <p:sldId id="269" r:id="rId5"/>
    <p:sldId id="270" r:id="rId6"/>
    <p:sldId id="257" r:id="rId7"/>
    <p:sldId id="259" r:id="rId8"/>
    <p:sldId id="279" r:id="rId9"/>
    <p:sldId id="261" r:id="rId10"/>
    <p:sldId id="263" r:id="rId11"/>
    <p:sldId id="265" r:id="rId12"/>
    <p:sldId id="266" r:id="rId13"/>
    <p:sldId id="267" r:id="rId14"/>
    <p:sldId id="278" r:id="rId15"/>
    <p:sldId id="274" r:id="rId16"/>
    <p:sldId id="275" r:id="rId17"/>
    <p:sldId id="277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Advance Algorithm Design Techniques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 Krishna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Asst. Professor</a:t>
            </a:r>
          </a:p>
          <a:p>
            <a:r>
              <a:rPr lang="en-US" dirty="0"/>
              <a:t>Central Department of computer science and </a:t>
            </a:r>
            <a:r>
              <a:rPr lang="en-US" dirty="0" smtClean="0"/>
              <a:t>IT,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+mj-lt"/>
                <a:cs typeface="Arial" panose="020B0604020202020204" pitchFamily="34" charset="0"/>
              </a:rPr>
              <a:t>Analysis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+mj-lt"/>
                <a:cs typeface="Arial" panose="020B0604020202020204" pitchFamily="34" charset="0"/>
              </a:rPr>
              <a:t>In this algorithm, we are using two loops, one is within another. Hence, the complexity of this algorithm is </a:t>
            </a:r>
            <a:r>
              <a:rPr lang="en-US" altLang="en-US" dirty="0" smtClean="0">
                <a:latin typeface="+mj-lt"/>
                <a:cs typeface="Arial" panose="020B0604020202020204" pitchFamily="34" charset="0"/>
              </a:rPr>
              <a:t>O(n</a:t>
            </a:r>
            <a:r>
              <a:rPr lang="en-US" altLang="en-US" baseline="30000" dirty="0" smtClean="0">
                <a:latin typeface="+mj-lt"/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latin typeface="+mj-lt"/>
                <a:cs typeface="Arial" panose="020B0604020202020204" pitchFamily="34" charset="0"/>
              </a:rPr>
              <a:t>)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9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panose="020B0604020202020204" pitchFamily="34" charset="0"/>
              </a:rPr>
              <a:t>Example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cs typeface="Arial" panose="020B0604020202020204" pitchFamily="34" charset="0"/>
              </a:rPr>
              <a:t>Let </a:t>
            </a:r>
            <a:r>
              <a:rPr lang="en-US" altLang="en-US" dirty="0">
                <a:cs typeface="Arial" panose="020B0604020202020204" pitchFamily="34" charset="0"/>
              </a:rPr>
              <a:t>us consider a set of given jobs as shown in the following table. We have to find a sequence of jobs, which will be completed within their deadlines and will give maximum profit. Each job is associated with a deadline and profit</a:t>
            </a:r>
            <a:r>
              <a:rPr lang="en-US" altLang="en-US" dirty="0" smtClean="0">
                <a:cs typeface="Arial" panose="020B0604020202020204" pitchFamily="34" charset="0"/>
              </a:rPr>
              <a:t>.</a:t>
            </a:r>
            <a:endParaRPr lang="en-US" alt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92008"/>
              </p:ext>
            </p:extLst>
          </p:nvPr>
        </p:nvGraphicFramePr>
        <p:xfrm>
          <a:off x="1392626" y="4663440"/>
          <a:ext cx="7914408" cy="1280160"/>
        </p:xfrm>
        <a:graphic>
          <a:graphicData uri="http://schemas.openxmlformats.org/drawingml/2006/table">
            <a:tbl>
              <a:tblPr/>
              <a:tblGrid>
                <a:gridCol w="1319068">
                  <a:extLst>
                    <a:ext uri="{9D8B030D-6E8A-4147-A177-3AD203B41FA5}">
                      <a16:colId xmlns:a16="http://schemas.microsoft.com/office/drawing/2014/main" val="1577577085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3761232390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1769705140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1918897646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1165375957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2374577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Job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J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J</a:t>
                      </a:r>
                      <a:r>
                        <a:rPr lang="en-US" b="1" baseline="-25000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5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Deadline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846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Profit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7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marL="0" indent="0">
              <a:buNone/>
            </a:pPr>
            <a:r>
              <a:rPr lang="en-US" dirty="0"/>
              <a:t>To solve this problem, the given jobs are sorted according to their profit in a descending order. Hence, after sorting, the jobs are ordered as shown in the following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99783"/>
              </p:ext>
            </p:extLst>
          </p:nvPr>
        </p:nvGraphicFramePr>
        <p:xfrm>
          <a:off x="1141412" y="4663440"/>
          <a:ext cx="7914408" cy="1280160"/>
        </p:xfrm>
        <a:graphic>
          <a:graphicData uri="http://schemas.openxmlformats.org/drawingml/2006/table">
            <a:tbl>
              <a:tblPr/>
              <a:tblGrid>
                <a:gridCol w="1319068">
                  <a:extLst>
                    <a:ext uri="{9D8B030D-6E8A-4147-A177-3AD203B41FA5}">
                      <a16:colId xmlns:a16="http://schemas.microsoft.com/office/drawing/2014/main" val="3417914209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1383655180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856808424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1695292249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2384585405"/>
                    </a:ext>
                  </a:extLst>
                </a:gridCol>
                <a:gridCol w="1319068">
                  <a:extLst>
                    <a:ext uri="{9D8B030D-6E8A-4147-A177-3AD203B41FA5}">
                      <a16:colId xmlns:a16="http://schemas.microsoft.com/office/drawing/2014/main" val="4098086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J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J</a:t>
                      </a:r>
                      <a:r>
                        <a:rPr lang="en-US" b="1" baseline="-25000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6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Deadline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Profit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57944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0978" y="4662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this set of jobs, first we select </a:t>
            </a:r>
            <a:r>
              <a:rPr lang="en-US" b="1" i="1" dirty="0"/>
              <a:t>J</a:t>
            </a:r>
            <a:r>
              <a:rPr lang="en-US" b="1" i="1" baseline="-25000" dirty="0"/>
              <a:t>2</a:t>
            </a:r>
            <a:r>
              <a:rPr lang="en-US" dirty="0"/>
              <a:t>, as it can be completed within its deadline and contributes maximum profit.</a:t>
            </a:r>
          </a:p>
          <a:p>
            <a:r>
              <a:rPr lang="en-US" dirty="0"/>
              <a:t>Next, </a:t>
            </a:r>
            <a:r>
              <a:rPr lang="en-US" b="1" i="1" dirty="0"/>
              <a:t>J</a:t>
            </a:r>
            <a:r>
              <a:rPr lang="en-US" b="1" i="1" baseline="-25000" dirty="0"/>
              <a:t>1</a:t>
            </a:r>
            <a:r>
              <a:rPr lang="en-US" dirty="0"/>
              <a:t> is selected as it gives more profit compared to </a:t>
            </a:r>
            <a:r>
              <a:rPr lang="en-US" b="1" i="1" dirty="0"/>
              <a:t>J</a:t>
            </a:r>
            <a:r>
              <a:rPr lang="en-US" b="1" i="1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In the next clock, </a:t>
            </a:r>
            <a:r>
              <a:rPr lang="en-US" b="1" i="1" dirty="0"/>
              <a:t>J</a:t>
            </a:r>
            <a:r>
              <a:rPr lang="en-US" b="1" i="1" baseline="-25000" dirty="0"/>
              <a:t>4</a:t>
            </a:r>
            <a:r>
              <a:rPr lang="en-US" dirty="0"/>
              <a:t> cannot be selected as its deadline is over, hence </a:t>
            </a:r>
            <a:r>
              <a:rPr lang="en-US" b="1" i="1" dirty="0"/>
              <a:t>J</a:t>
            </a:r>
            <a:r>
              <a:rPr lang="en-US" b="1" i="1" baseline="-25000" dirty="0"/>
              <a:t>3</a:t>
            </a:r>
            <a:r>
              <a:rPr lang="en-US" dirty="0"/>
              <a:t> is selected as it executes within its deadline.</a:t>
            </a:r>
          </a:p>
          <a:p>
            <a:r>
              <a:rPr lang="en-US" dirty="0"/>
              <a:t>The job </a:t>
            </a:r>
            <a:r>
              <a:rPr lang="en-US" b="1" i="1" dirty="0"/>
              <a:t>J</a:t>
            </a:r>
            <a:r>
              <a:rPr lang="en-US" b="1" i="1" baseline="-25000" dirty="0"/>
              <a:t>5</a:t>
            </a:r>
            <a:r>
              <a:rPr lang="en-US" dirty="0"/>
              <a:t> is discarded as it cannot be executed within its deadline.</a:t>
            </a:r>
          </a:p>
          <a:p>
            <a:r>
              <a:rPr lang="en-US" dirty="0"/>
              <a:t>Thus, the solution is the sequence of jobs (</a:t>
            </a:r>
            <a:r>
              <a:rPr lang="en-US" b="1" i="1" dirty="0"/>
              <a:t>J</a:t>
            </a:r>
            <a:r>
              <a:rPr lang="en-US" b="1" i="1" baseline="-25000" dirty="0"/>
              <a:t>2</a:t>
            </a:r>
            <a:r>
              <a:rPr lang="en-US" b="1" i="1" dirty="0"/>
              <a:t>, J</a:t>
            </a:r>
            <a:r>
              <a:rPr lang="en-US" b="1" i="1" baseline="-25000" dirty="0"/>
              <a:t>1</a:t>
            </a:r>
            <a:r>
              <a:rPr lang="en-US" b="1" i="1" dirty="0"/>
              <a:t>, J</a:t>
            </a:r>
            <a:r>
              <a:rPr lang="en-US" b="1" i="1" baseline="-25000" dirty="0"/>
              <a:t>3</a:t>
            </a:r>
            <a:r>
              <a:rPr lang="en-US" dirty="0"/>
              <a:t>), which are being executed within their deadline and gives maximum profit.</a:t>
            </a:r>
          </a:p>
          <a:p>
            <a:r>
              <a:rPr lang="en-US" dirty="0"/>
              <a:t>Total profit of this sequence is </a:t>
            </a:r>
            <a:r>
              <a:rPr lang="en-US" b="1" dirty="0"/>
              <a:t>100 + 60 + 20 = 180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4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your own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52324"/>
              </p:ext>
            </p:extLst>
          </p:nvPr>
        </p:nvGraphicFramePr>
        <p:xfrm>
          <a:off x="762590" y="2693626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47968116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618022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8474391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21676719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5981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9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0791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94966"/>
              </p:ext>
            </p:extLst>
          </p:nvPr>
        </p:nvGraphicFramePr>
        <p:xfrm>
          <a:off x="762590" y="4505009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47968116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618022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8474391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21676719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5981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9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0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Vertex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a directed binary tree labeled with weight</a:t>
            </a:r>
          </a:p>
          <a:p>
            <a:r>
              <a:rPr lang="en-US" dirty="0" smtClean="0"/>
              <a:t>Weighted tree can be used in distribution network in which electric signals or oil can be transmitted</a:t>
            </a:r>
            <a:endParaRPr lang="en-US" dirty="0"/>
          </a:p>
          <a:p>
            <a:r>
              <a:rPr lang="en-US" dirty="0" smtClean="0"/>
              <a:t>Loss occurs in the process of transmission</a:t>
            </a:r>
          </a:p>
          <a:p>
            <a:r>
              <a:rPr lang="en-US" dirty="0" smtClean="0"/>
              <a:t>Each edge in the tree is labeled with the loss that occurs in traversing the edge</a:t>
            </a:r>
          </a:p>
          <a:p>
            <a:r>
              <a:rPr lang="en-US" dirty="0" smtClean="0"/>
              <a:t>Network may not be able to tolerate losses beyond a certain</a:t>
            </a:r>
          </a:p>
          <a:p>
            <a:r>
              <a:rPr lang="en-US" dirty="0" smtClean="0"/>
              <a:t>A booster have to be placed where the loss exceeds the tolerance level </a:t>
            </a:r>
            <a:r>
              <a:rPr lang="el-GR" dirty="0"/>
              <a:t>δ</a:t>
            </a:r>
            <a:endParaRPr lang="en-US" dirty="0" smtClean="0"/>
          </a:p>
          <a:p>
            <a:r>
              <a:rPr lang="en-US" dirty="0" smtClean="0"/>
              <a:t>The booster can only be placed in the nodes of the tree</a:t>
            </a:r>
          </a:p>
        </p:txBody>
      </p:sp>
    </p:spTree>
    <p:extLst>
      <p:ext uri="{BB962C8B-B14F-4D97-AF65-F5344CB8AC3E}">
        <p14:creationId xmlns:p14="http://schemas.microsoft.com/office/powerpoint/2010/main" val="24019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Vertex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pPr marL="0" indent="0">
              <a:buNone/>
            </a:pPr>
            <a:r>
              <a:rPr lang="en-US" dirty="0"/>
              <a:t>Given a network and a loss tolerance level, the tree vertex splitting problem is to determine the optimal placement of boosters.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i.e. Tree vertex splitting problem is to identify a set X ⊆ V of minimum cardinality (minimum number of booster stations) for which d(T /X) ≤ δ for some specified tolerance limit </a:t>
            </a:r>
            <a:r>
              <a:rPr lang="en-US" dirty="0" smtClean="0"/>
              <a:t>δ</a:t>
            </a:r>
          </a:p>
          <a:p>
            <a:pPr marL="0" indent="0">
              <a:buNone/>
            </a:pPr>
            <a:r>
              <a:rPr lang="en-US" dirty="0"/>
              <a:t>TVSP has a solution only if the maximum edge weight is ≤ δ</a:t>
            </a:r>
          </a:p>
        </p:txBody>
      </p:sp>
    </p:spTree>
    <p:extLst>
      <p:ext uri="{BB962C8B-B14F-4D97-AF65-F5344CB8AC3E}">
        <p14:creationId xmlns:p14="http://schemas.microsoft.com/office/powerpoint/2010/main" val="1053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Vertex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7360"/>
            <a:ext cx="9905999" cy="4598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>
              <a:buFontTx/>
              <a:buChar char="-"/>
            </a:pPr>
            <a:r>
              <a:rPr lang="en-US" dirty="0" smtClean="0"/>
              <a:t>We </a:t>
            </a:r>
            <a:r>
              <a:rPr lang="en-US" dirty="0"/>
              <a:t>want to minimize the number of booster stations (</a:t>
            </a:r>
            <a:r>
              <a:rPr lang="en-US" dirty="0" smtClean="0"/>
              <a:t>X)</a:t>
            </a:r>
          </a:p>
          <a:p>
            <a:pPr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each node u ∈ V , compute the maximum delay d(u) from u to any other node in its </a:t>
            </a:r>
            <a:r>
              <a:rPr lang="en-US" dirty="0" smtClean="0"/>
              <a:t>subtree</a:t>
            </a:r>
          </a:p>
          <a:p>
            <a:pPr>
              <a:buFontTx/>
              <a:buChar char="-"/>
            </a:pPr>
            <a:r>
              <a:rPr lang="en-US" dirty="0" smtClean="0"/>
              <a:t>If </a:t>
            </a:r>
            <a:r>
              <a:rPr lang="en-US" dirty="0"/>
              <a:t>u has a parent v such that d(u) + w(v, u) &gt; δ, split u and set d(u) to </a:t>
            </a:r>
            <a:r>
              <a:rPr lang="en-US" dirty="0" smtClean="0"/>
              <a:t>zero</a:t>
            </a:r>
          </a:p>
          <a:p>
            <a:pPr>
              <a:buFontTx/>
              <a:buChar char="-"/>
            </a:pPr>
            <a:r>
              <a:rPr lang="en-US" dirty="0" smtClean="0"/>
              <a:t>Computation </a:t>
            </a:r>
            <a:r>
              <a:rPr lang="en-US" dirty="0"/>
              <a:t>proceeds from leaves to </a:t>
            </a:r>
            <a:r>
              <a:rPr lang="en-US" dirty="0" smtClean="0"/>
              <a:t>root</a:t>
            </a:r>
          </a:p>
          <a:p>
            <a:pPr>
              <a:buFontTx/>
              <a:buChar char="-"/>
            </a:pPr>
            <a:r>
              <a:rPr lang="en-US" dirty="0" smtClean="0"/>
              <a:t>Delay </a:t>
            </a:r>
            <a:r>
              <a:rPr lang="en-US" dirty="0"/>
              <a:t>for each leaf node is </a:t>
            </a:r>
            <a:r>
              <a:rPr lang="en-US" dirty="0" smtClean="0"/>
              <a:t>zero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delay for each node v is computed from the delay for the set of its children C(v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If d(v) &gt; δ, split 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66" y="5245011"/>
            <a:ext cx="3243394" cy="5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Vertex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1659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TVS(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T,delta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//Determine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and output the nodes to be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split.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is the weighting function for the edges.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!=0)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d[T]=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each child v of T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TVS(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v,delta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d[T]=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max{d[T],d[v] + w(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)};}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((T is not the root)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(d[T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+w(parent(T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),T)&gt;l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d[T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Vertex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4538"/>
            <a:ext cx="9905999" cy="3541714"/>
          </a:xfrm>
        </p:spPr>
        <p:txBody>
          <a:bodyPr/>
          <a:lstStyle/>
          <a:p>
            <a:r>
              <a:rPr lang="en-US" dirty="0"/>
              <a:t>Example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Solve </a:t>
            </a:r>
            <a:r>
              <a:rPr lang="en-US" dirty="0"/>
              <a:t>the above tree with δ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68" y="2940369"/>
            <a:ext cx="7121842" cy="37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 solving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with multiple feasible solution</a:t>
            </a:r>
          </a:p>
          <a:p>
            <a:r>
              <a:rPr lang="en-US" dirty="0" smtClean="0"/>
              <a:t>We need to find the maximum/minimum (optimum) out of them</a:t>
            </a:r>
          </a:p>
          <a:p>
            <a:r>
              <a:rPr lang="en-US" dirty="0"/>
              <a:t>T</a:t>
            </a:r>
            <a:r>
              <a:rPr lang="en-US" dirty="0" smtClean="0"/>
              <a:t>echniques to solve such optimization problem are</a:t>
            </a:r>
          </a:p>
          <a:p>
            <a:pPr>
              <a:buFontTx/>
              <a:buChar char="-"/>
            </a:pPr>
            <a:r>
              <a:rPr lang="en-US" dirty="0" smtClean="0"/>
              <a:t>Greedy method</a:t>
            </a:r>
          </a:p>
          <a:p>
            <a:pPr>
              <a:buFontTx/>
              <a:buChar char="-"/>
            </a:pPr>
            <a:r>
              <a:rPr lang="en-US" dirty="0" smtClean="0"/>
              <a:t>Dynamic programming</a:t>
            </a:r>
          </a:p>
          <a:p>
            <a:pPr>
              <a:buFontTx/>
              <a:buChar char="-"/>
            </a:pPr>
            <a:r>
              <a:rPr lang="en-US" dirty="0" smtClean="0"/>
              <a:t>Backtracking</a:t>
            </a:r>
          </a:p>
          <a:p>
            <a:pPr>
              <a:buFontTx/>
              <a:buChar char="-"/>
            </a:pPr>
            <a:r>
              <a:rPr lang="en-US" dirty="0" smtClean="0"/>
              <a:t>Branch and bound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2287"/>
            <a:ext cx="9905999" cy="3541714"/>
          </a:xfrm>
        </p:spPr>
        <p:txBody>
          <a:bodyPr>
            <a:noAutofit/>
          </a:bodyPr>
          <a:lstStyle/>
          <a:p>
            <a:r>
              <a:rPr lang="en-US" sz="2000" dirty="0" smtClean="0"/>
              <a:t>Simplest </a:t>
            </a:r>
            <a:r>
              <a:rPr lang="en-US" sz="2000" dirty="0"/>
              <a:t>and straightforward </a:t>
            </a:r>
            <a:r>
              <a:rPr lang="en-US" sz="2000" dirty="0" smtClean="0"/>
              <a:t>approach</a:t>
            </a:r>
          </a:p>
          <a:p>
            <a:r>
              <a:rPr lang="en-US" sz="2000" dirty="0" smtClean="0"/>
              <a:t>Decision </a:t>
            </a:r>
            <a:r>
              <a:rPr lang="en-US" sz="2000" dirty="0"/>
              <a:t>is taken on the basis of current available information without worrying about the effect of the current decision in future.</a:t>
            </a:r>
          </a:p>
          <a:p>
            <a:r>
              <a:rPr lang="en-US" sz="2000" dirty="0" smtClean="0"/>
              <a:t>It built a </a:t>
            </a:r>
            <a:r>
              <a:rPr lang="en-US" sz="2000" dirty="0"/>
              <a:t>solution part by part, choosing the next part in such a way, that it gives an immediate benefit.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approach never reconsiders the choices taken previously. </a:t>
            </a:r>
            <a:endParaRPr lang="en-US" sz="2000" dirty="0" smtClean="0"/>
          </a:p>
          <a:p>
            <a:r>
              <a:rPr lang="en-US" sz="2000" dirty="0" smtClean="0"/>
              <a:t>Easy to </a:t>
            </a:r>
            <a:r>
              <a:rPr lang="en-US" sz="2000" dirty="0"/>
              <a:t>implement and quite efficient in most of the cases. </a:t>
            </a:r>
            <a:endParaRPr lang="en-US" sz="2000" dirty="0" smtClean="0"/>
          </a:p>
          <a:p>
            <a:r>
              <a:rPr lang="en-US" sz="2000" dirty="0" smtClean="0"/>
              <a:t>Based </a:t>
            </a:r>
            <a:r>
              <a:rPr lang="en-US" sz="2000" dirty="0"/>
              <a:t>on heuristic that follows local optimal choice at each step with the hope of finding global optimal solution.</a:t>
            </a:r>
          </a:p>
          <a:p>
            <a:r>
              <a:rPr lang="en-US" sz="2000" dirty="0"/>
              <a:t>In many problems, it does not produce an optimal solution though it gives an approximate (near optimal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06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Greedy algorithms have the following five components −</a:t>
            </a:r>
          </a:p>
          <a:p>
            <a:r>
              <a:rPr lang="en-US" sz="2000" b="1" dirty="0"/>
              <a:t>A candidate set</a:t>
            </a:r>
            <a:r>
              <a:rPr lang="en-US" sz="2000" dirty="0"/>
              <a:t> − A solution is created from this set.</a:t>
            </a:r>
          </a:p>
          <a:p>
            <a:r>
              <a:rPr lang="en-US" sz="2000" b="1" dirty="0"/>
              <a:t>A selection function</a:t>
            </a:r>
            <a:r>
              <a:rPr lang="en-US" sz="2000" dirty="0"/>
              <a:t> − Used to choose the best candidate to be added to the solution.</a:t>
            </a:r>
          </a:p>
          <a:p>
            <a:r>
              <a:rPr lang="en-US" sz="2000" b="1" dirty="0"/>
              <a:t>A feasibility function</a:t>
            </a:r>
            <a:r>
              <a:rPr lang="en-US" sz="2000" dirty="0"/>
              <a:t> − Used to determine whether a candidate can be used to contribute to the solution.</a:t>
            </a:r>
          </a:p>
          <a:p>
            <a:r>
              <a:rPr lang="en-US" sz="2000" b="1" dirty="0"/>
              <a:t>An objective function</a:t>
            </a:r>
            <a:r>
              <a:rPr lang="en-US" sz="2000" dirty="0"/>
              <a:t> − Used to assign a value to a solution or a partial solution.</a:t>
            </a:r>
          </a:p>
          <a:p>
            <a:r>
              <a:rPr lang="en-US" sz="2000" b="1" dirty="0"/>
              <a:t>A solution function</a:t>
            </a:r>
            <a:r>
              <a:rPr lang="en-US" sz="2000" dirty="0"/>
              <a:t> − Used to indicate whether a complete solution has been reached.</a:t>
            </a:r>
          </a:p>
        </p:txBody>
      </p:sp>
    </p:spTree>
    <p:extLst>
      <p:ext uri="{BB962C8B-B14F-4D97-AF65-F5344CB8AC3E}">
        <p14:creationId xmlns:p14="http://schemas.microsoft.com/office/powerpoint/2010/main" val="38620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Greedy approach is used to solve many problems, such as</a:t>
            </a:r>
          </a:p>
          <a:p>
            <a:r>
              <a:rPr lang="en-US" dirty="0"/>
              <a:t>Finding the shortest path between two vertices using </a:t>
            </a:r>
            <a:r>
              <a:rPr lang="en-US" dirty="0" err="1"/>
              <a:t>Dijkstra’s</a:t>
            </a:r>
            <a:r>
              <a:rPr lang="en-US" dirty="0"/>
              <a:t> algorithm.</a:t>
            </a:r>
          </a:p>
          <a:p>
            <a:r>
              <a:rPr lang="en-US" dirty="0"/>
              <a:t>Finding the minimal spanning tree in a graph using Prim’s /</a:t>
            </a:r>
            <a:r>
              <a:rPr lang="en-US" dirty="0" err="1"/>
              <a:t>Kruskal’s</a:t>
            </a:r>
            <a:r>
              <a:rPr lang="en-US" dirty="0"/>
              <a:t> algorithm, etc.</a:t>
            </a:r>
          </a:p>
          <a:p>
            <a:pPr marL="0" indent="0">
              <a:buNone/>
            </a:pPr>
            <a:r>
              <a:rPr lang="en-US" u="sng" dirty="0"/>
              <a:t>Where Greedy Approach Fails</a:t>
            </a:r>
          </a:p>
          <a:p>
            <a:r>
              <a:rPr lang="en-US" dirty="0"/>
              <a:t>In many problems, Greedy algorithm fails to find an optimal solution, moreover it may produce a worst solution. Problems like Travelling Salesman and Knapsack cannot be solved using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8934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In job sequencing problem, the objective is to find a sequence of jobs, which is completed within their deadlines and gives maximum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>
                <a:cs typeface="Arial" panose="020B0604020202020204" pitchFamily="34" charset="0"/>
              </a:rPr>
              <a:t>Solution</a:t>
            </a:r>
            <a:endParaRPr lang="en-US" altLang="en-US" dirty="0"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cs typeface="Arial" panose="020B0604020202020204" pitchFamily="34" charset="0"/>
              </a:rPr>
              <a:t>Let us consider, a set of </a:t>
            </a:r>
            <a:r>
              <a:rPr lang="en-US" altLang="en-US" b="1" i="1" dirty="0"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 given jobs which are associated with deadlines and profit is earned, if a job is completed by its deadline. These jobs need to be ordered in such a way that there is maximum profit.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cs typeface="Arial" panose="020B0604020202020204" pitchFamily="34" charset="0"/>
              </a:rPr>
              <a:t>It may happen that all of the given jobs may not be completed within their deadlines.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cs typeface="Arial" panose="020B0604020202020204" pitchFamily="34" charset="0"/>
              </a:rPr>
              <a:t>Assume, deadline of </a:t>
            </a:r>
            <a:r>
              <a:rPr lang="en-US" altLang="en-US" b="1" dirty="0" err="1">
                <a:cs typeface="Arial" panose="020B0604020202020204" pitchFamily="34" charset="0"/>
              </a:rPr>
              <a:t>i</a:t>
            </a:r>
            <a:r>
              <a:rPr lang="en-US" altLang="en-US" b="1" baseline="30000" dirty="0" err="1">
                <a:cs typeface="Arial" panose="020B0604020202020204" pitchFamily="34" charset="0"/>
              </a:rPr>
              <a:t>th</a:t>
            </a:r>
            <a:r>
              <a:rPr lang="en-US" altLang="en-US" dirty="0">
                <a:cs typeface="Arial" panose="020B0604020202020204" pitchFamily="34" charset="0"/>
              </a:rPr>
              <a:t> job </a:t>
            </a:r>
            <a:r>
              <a:rPr lang="en-US" altLang="en-US" b="1" i="1" dirty="0">
                <a:cs typeface="Arial" panose="020B0604020202020204" pitchFamily="34" charset="0"/>
              </a:rPr>
              <a:t>J</a:t>
            </a:r>
            <a:r>
              <a:rPr lang="en-US" altLang="en-US" b="1" i="1" baseline="-30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 is </a:t>
            </a:r>
            <a:r>
              <a:rPr lang="en-US" altLang="en-US" b="1" i="1" dirty="0">
                <a:cs typeface="Arial" panose="020B0604020202020204" pitchFamily="34" charset="0"/>
              </a:rPr>
              <a:t>d</a:t>
            </a:r>
            <a:r>
              <a:rPr lang="en-US" altLang="en-US" b="1" i="1" baseline="-30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 and the profit received from this job is </a:t>
            </a:r>
            <a:r>
              <a:rPr lang="en-US" altLang="en-US" b="1" i="1" dirty="0">
                <a:cs typeface="Arial" panose="020B0604020202020204" pitchFamily="34" charset="0"/>
              </a:rPr>
              <a:t>p</a:t>
            </a:r>
            <a:r>
              <a:rPr lang="en-US" altLang="en-US" b="1" i="1" baseline="-30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. Hence, the optimal solution of this algorithm is a feasible solution with maximum profit.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cs typeface="Arial" panose="020B0604020202020204" pitchFamily="34" charset="0"/>
              </a:rPr>
              <a:t>Thus, D(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)&gt;</a:t>
            </a:r>
            <a:r>
              <a:rPr lang="en-US" altLang="en-US" dirty="0" smtClean="0">
                <a:cs typeface="Arial" panose="020B0604020202020204" pitchFamily="34" charset="0"/>
              </a:rPr>
              <a:t>0 for</a:t>
            </a:r>
            <a:r>
              <a:rPr lang="en-US" altLang="en-US" dirty="0">
                <a:cs typeface="Arial" panose="020B0604020202020204" pitchFamily="34" charset="0"/>
              </a:rPr>
              <a:t> 1⩽i⩽</a:t>
            </a:r>
            <a:r>
              <a:rPr lang="en-US" altLang="en-US" dirty="0" smtClean="0">
                <a:cs typeface="Arial" panose="020B0604020202020204" pitchFamily="34" charset="0"/>
              </a:rPr>
              <a:t>n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cs typeface="Arial" panose="020B0604020202020204" pitchFamily="34" charset="0"/>
              </a:rPr>
              <a:t>Initially, these jobs are ordered according to profit, i.e. p1⩾p2⩾p3⩾...⩾</a:t>
            </a:r>
            <a:r>
              <a:rPr lang="en-US" altLang="en-US" dirty="0" err="1">
                <a:cs typeface="Arial" panose="020B0604020202020204" pitchFamily="34" charset="0"/>
              </a:rPr>
              <a:t>pn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8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537"/>
            <a:ext cx="9905999" cy="4477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Greedy_Job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(D, P, J, n)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//Sort the jobs in non-increasing order of p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 {1}; //job of index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 to n 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all deadlines in J U 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are feasible then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 J U 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J;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8230"/>
            <a:ext cx="9905999" cy="354171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Algorithm: Job-Sequencing-With-Deadline (D, J, n, k)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D(0)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J(0)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J(1)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means first job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 …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do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D(J(r)) &gt; 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and D(J(r)) ≠ 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r--;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D(J(r)) ≤ 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and 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k … r +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 -1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	J(q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+ 1)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J(q)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	J(r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+ 1)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	k 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+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(K);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A238E79A3424E8417863415C7E2C4" ma:contentTypeVersion="2" ma:contentTypeDescription="Create a new document." ma:contentTypeScope="" ma:versionID="40a00acb4d248e28bea4a5e4a4cb8ec7">
  <xsd:schema xmlns:xsd="http://www.w3.org/2001/XMLSchema" xmlns:xs="http://www.w3.org/2001/XMLSchema" xmlns:p="http://schemas.microsoft.com/office/2006/metadata/properties" xmlns:ns2="eb241b8b-4cf5-4f02-a6ca-772e72d4277d" targetNamespace="http://schemas.microsoft.com/office/2006/metadata/properties" ma:root="true" ma:fieldsID="9e5823f3cb34c03e8cb0e9fefabc8842" ns2:_="">
    <xsd:import namespace="eb241b8b-4cf5-4f02-a6ca-772e72d427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41b8b-4cf5-4f02-a6ca-772e72d42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EE2F7A-9CE5-4478-AE43-7B22267EB1C9}"/>
</file>

<file path=customXml/itemProps2.xml><?xml version="1.0" encoding="utf-8"?>
<ds:datastoreItem xmlns:ds="http://schemas.openxmlformats.org/officeDocument/2006/customXml" ds:itemID="{3D8A514A-8245-437B-AA7D-40BC279B25E0}"/>
</file>

<file path=customXml/itemProps3.xml><?xml version="1.0" encoding="utf-8"?>
<ds:datastoreItem xmlns:ds="http://schemas.openxmlformats.org/officeDocument/2006/customXml" ds:itemID="{49CE682A-458F-4444-AF19-FD5BECA09A8F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2016</TotalTime>
  <Words>894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Tw Cen MT</vt:lpstr>
      <vt:lpstr>Circuit</vt:lpstr>
      <vt:lpstr>Advance Algorithm Design Techniques </vt:lpstr>
      <vt:lpstr>Optimization problem solving technique</vt:lpstr>
      <vt:lpstr>Greedy Method</vt:lpstr>
      <vt:lpstr>Components of Greedy Algorithm</vt:lpstr>
      <vt:lpstr>Areas of Application</vt:lpstr>
      <vt:lpstr>Job Sequencing with Deadline</vt:lpstr>
      <vt:lpstr>Job Sequencing with Deadline</vt:lpstr>
      <vt:lpstr>Job Sequencing with Deadline</vt:lpstr>
      <vt:lpstr>Job Sequencing with Deadline</vt:lpstr>
      <vt:lpstr>Job Sequencing with Deadline</vt:lpstr>
      <vt:lpstr>Job Sequencing with Deadline</vt:lpstr>
      <vt:lpstr>Job Sequencing with Deadline</vt:lpstr>
      <vt:lpstr>Job Sequencing with Deadline</vt:lpstr>
      <vt:lpstr>Try your own</vt:lpstr>
      <vt:lpstr>Tree Vertex Splitting</vt:lpstr>
      <vt:lpstr>Tree Vertex Splitting</vt:lpstr>
      <vt:lpstr>Tree Vertex Splitting</vt:lpstr>
      <vt:lpstr>Tree Vertex Splitting</vt:lpstr>
      <vt:lpstr>Tree Vertex Splitting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 Design Techniques</dc:title>
  <dc:creator>Windows User</dc:creator>
  <cp:lastModifiedBy>Windows User</cp:lastModifiedBy>
  <cp:revision>23</cp:revision>
  <dcterms:created xsi:type="dcterms:W3CDTF">2020-05-14T14:34:23Z</dcterms:created>
  <dcterms:modified xsi:type="dcterms:W3CDTF">2020-05-22T04:35:56Z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0x010100A62A238E79A3424E8417863415C7E2C4</vt:lpwstr>
  </property>
</Properties>
</file>