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58" r:id="rId5"/>
    <p:sldId id="261" r:id="rId6"/>
    <p:sldId id="259" r:id="rId7"/>
    <p:sldId id="264" r:id="rId8"/>
    <p:sldId id="265"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1" r:id="rId22"/>
    <p:sldId id="283" r:id="rId23"/>
    <p:sldId id="286" r:id="rId24"/>
    <p:sldId id="287" r:id="rId25"/>
    <p:sldId id="288" r:id="rId26"/>
    <p:sldId id="289" r:id="rId27"/>
    <p:sldId id="291" r:id="rId28"/>
    <p:sldId id="290" r:id="rId29"/>
    <p:sldId id="292" r:id="rId30"/>
    <p:sldId id="295" r:id="rId31"/>
    <p:sldId id="294" r:id="rId32"/>
    <p:sldId id="293" r:id="rId33"/>
    <p:sldId id="285" r:id="rId34"/>
    <p:sldId id="297" r:id="rId35"/>
    <p:sldId id="29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Advance Algorithm Design Techniques</a:t>
            </a:r>
            <a:r>
              <a:rPr lang="en-US" dirty="0"/>
              <a:t> </a:t>
            </a:r>
          </a:p>
        </p:txBody>
      </p:sp>
      <p:sp>
        <p:nvSpPr>
          <p:cNvPr id="3" name="Subtitle 2"/>
          <p:cNvSpPr>
            <a:spLocks noGrp="1"/>
          </p:cNvSpPr>
          <p:nvPr>
            <p:ph type="subTitle" idx="1"/>
          </p:nvPr>
        </p:nvSpPr>
        <p:spPr/>
        <p:txBody>
          <a:bodyPr/>
          <a:lstStyle/>
          <a:p>
            <a:r>
              <a:rPr lang="en-US" dirty="0"/>
              <a:t>Ram Krishna </a:t>
            </a:r>
            <a:r>
              <a:rPr lang="en-US" dirty="0" err="1"/>
              <a:t>Dahal</a:t>
            </a:r>
            <a:endParaRPr lang="en-US" dirty="0"/>
          </a:p>
          <a:p>
            <a:r>
              <a:rPr lang="en-US" dirty="0"/>
              <a:t>Asst. Professor</a:t>
            </a:r>
          </a:p>
          <a:p>
            <a:r>
              <a:rPr lang="en-US" dirty="0"/>
              <a:t>Central Department of computer science and IT, TU</a:t>
            </a:r>
          </a:p>
        </p:txBody>
      </p:sp>
    </p:spTree>
    <p:extLst>
      <p:ext uri="{BB962C8B-B14F-4D97-AF65-F5344CB8AC3E}">
        <p14:creationId xmlns:p14="http://schemas.microsoft.com/office/powerpoint/2010/main" val="1480829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5840" y="1436834"/>
            <a:ext cx="10172700" cy="4962525"/>
          </a:xfrm>
          <a:prstGeom prst="rect">
            <a:avLst/>
          </a:prstGeom>
        </p:spPr>
      </p:pic>
    </p:spTree>
    <p:extLst>
      <p:ext uri="{BB962C8B-B14F-4D97-AF65-F5344CB8AC3E}">
        <p14:creationId xmlns:p14="http://schemas.microsoft.com/office/powerpoint/2010/main" val="134294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6730" y="1002328"/>
            <a:ext cx="10477500" cy="4962525"/>
          </a:xfrm>
          <a:prstGeom prst="rect">
            <a:avLst/>
          </a:prstGeom>
        </p:spPr>
      </p:pic>
    </p:spTree>
    <p:extLst>
      <p:ext uri="{BB962C8B-B14F-4D97-AF65-F5344CB8AC3E}">
        <p14:creationId xmlns:p14="http://schemas.microsoft.com/office/powerpoint/2010/main" val="1117100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0469" y="742321"/>
            <a:ext cx="10610850" cy="5600700"/>
          </a:xfrm>
          <a:prstGeom prst="rect">
            <a:avLst/>
          </a:prstGeom>
        </p:spPr>
      </p:pic>
    </p:spTree>
    <p:extLst>
      <p:ext uri="{BB962C8B-B14F-4D97-AF65-F5344CB8AC3E}">
        <p14:creationId xmlns:p14="http://schemas.microsoft.com/office/powerpoint/2010/main" val="131294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4450" y="800100"/>
            <a:ext cx="9563100" cy="5257800"/>
          </a:xfrm>
          <a:prstGeom prst="rect">
            <a:avLst/>
          </a:prstGeom>
        </p:spPr>
      </p:pic>
    </p:spTree>
    <p:extLst>
      <p:ext uri="{BB962C8B-B14F-4D97-AF65-F5344CB8AC3E}">
        <p14:creationId xmlns:p14="http://schemas.microsoft.com/office/powerpoint/2010/main" val="3711525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3298" y="552586"/>
            <a:ext cx="9848850" cy="5762625"/>
          </a:xfrm>
          <a:prstGeom prst="rect">
            <a:avLst/>
          </a:prstGeom>
        </p:spPr>
      </p:pic>
    </p:spTree>
    <p:extLst>
      <p:ext uri="{BB962C8B-B14F-4D97-AF65-F5344CB8AC3E}">
        <p14:creationId xmlns:p14="http://schemas.microsoft.com/office/powerpoint/2010/main" val="316779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4233" y="527357"/>
            <a:ext cx="9858375" cy="5857875"/>
          </a:xfrm>
          <a:prstGeom prst="rect">
            <a:avLst/>
          </a:prstGeom>
        </p:spPr>
      </p:pic>
    </p:spTree>
    <p:extLst>
      <p:ext uri="{BB962C8B-B14F-4D97-AF65-F5344CB8AC3E}">
        <p14:creationId xmlns:p14="http://schemas.microsoft.com/office/powerpoint/2010/main" val="1722541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8725" y="585787"/>
            <a:ext cx="9734550" cy="5686425"/>
          </a:xfrm>
          <a:prstGeom prst="rect">
            <a:avLst/>
          </a:prstGeom>
        </p:spPr>
      </p:pic>
    </p:spTree>
    <p:extLst>
      <p:ext uri="{BB962C8B-B14F-4D97-AF65-F5344CB8AC3E}">
        <p14:creationId xmlns:p14="http://schemas.microsoft.com/office/powerpoint/2010/main" val="494832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7819" y="559131"/>
            <a:ext cx="10858500" cy="5657850"/>
          </a:xfrm>
          <a:prstGeom prst="rect">
            <a:avLst/>
          </a:prstGeom>
        </p:spPr>
      </p:pic>
    </p:spTree>
    <p:extLst>
      <p:ext uri="{BB962C8B-B14F-4D97-AF65-F5344CB8AC3E}">
        <p14:creationId xmlns:p14="http://schemas.microsoft.com/office/powerpoint/2010/main" val="1148885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7041" y="513947"/>
            <a:ext cx="11096625" cy="5857875"/>
          </a:xfrm>
          <a:prstGeom prst="rect">
            <a:avLst/>
          </a:prstGeom>
        </p:spPr>
      </p:pic>
    </p:spTree>
    <p:extLst>
      <p:ext uri="{BB962C8B-B14F-4D97-AF65-F5344CB8AC3E}">
        <p14:creationId xmlns:p14="http://schemas.microsoft.com/office/powerpoint/2010/main" val="1483612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2878" y="553636"/>
            <a:ext cx="11096625" cy="5857875"/>
          </a:xfrm>
          <a:prstGeom prst="rect">
            <a:avLst/>
          </a:prstGeom>
        </p:spPr>
      </p:pic>
    </p:spTree>
    <p:extLst>
      <p:ext uri="{BB962C8B-B14F-4D97-AF65-F5344CB8AC3E}">
        <p14:creationId xmlns:p14="http://schemas.microsoft.com/office/powerpoint/2010/main" val="3870157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t>
            </a:r>
            <a:r>
              <a:rPr lang="en-US" dirty="0" smtClean="0"/>
              <a:t>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similar </a:t>
            </a:r>
            <a:r>
              <a:rPr lang="en-US" dirty="0"/>
              <a:t>to divide and conquer in breaking down the problem into smaller and yet smaller possible sub-problems. </a:t>
            </a:r>
            <a:endParaRPr lang="en-US" dirty="0" smtClean="0"/>
          </a:p>
          <a:p>
            <a:r>
              <a:rPr lang="en-US" dirty="0" smtClean="0"/>
              <a:t>But </a:t>
            </a:r>
            <a:r>
              <a:rPr lang="en-US" dirty="0"/>
              <a:t>unlike, divide and conquer, </a:t>
            </a:r>
            <a:r>
              <a:rPr lang="en-US" dirty="0" smtClean="0"/>
              <a:t>these </a:t>
            </a:r>
            <a:r>
              <a:rPr lang="en-US" dirty="0"/>
              <a:t>smaller sub-problems are remembered and used for similar or overlapping sub-problems.</a:t>
            </a:r>
          </a:p>
          <a:p>
            <a:r>
              <a:rPr lang="en-US" dirty="0" smtClean="0"/>
              <a:t>It is </a:t>
            </a:r>
            <a:r>
              <a:rPr lang="en-US" dirty="0"/>
              <a:t>used where </a:t>
            </a:r>
            <a:r>
              <a:rPr lang="en-US" dirty="0" smtClean="0"/>
              <a:t>the result of sub problem can </a:t>
            </a:r>
            <a:r>
              <a:rPr lang="en-US" dirty="0"/>
              <a:t>be re-used. </a:t>
            </a:r>
            <a:endParaRPr lang="en-US" dirty="0" smtClean="0"/>
          </a:p>
          <a:p>
            <a:r>
              <a:rPr lang="en-US" dirty="0" smtClean="0"/>
              <a:t>Mostly</a:t>
            </a:r>
            <a:r>
              <a:rPr lang="en-US" dirty="0"/>
              <a:t>, these algorithms are used for </a:t>
            </a:r>
            <a:r>
              <a:rPr lang="en-US" dirty="0" smtClean="0"/>
              <a:t>optimization.</a:t>
            </a:r>
          </a:p>
          <a:p>
            <a:r>
              <a:rPr lang="en-US" dirty="0" smtClean="0"/>
              <a:t>Before </a:t>
            </a:r>
            <a:r>
              <a:rPr lang="en-US" dirty="0"/>
              <a:t>solving the in-hand sub-problem, </a:t>
            </a:r>
            <a:r>
              <a:rPr lang="en-US" dirty="0" smtClean="0"/>
              <a:t>it tries </a:t>
            </a:r>
            <a:r>
              <a:rPr lang="en-US" dirty="0"/>
              <a:t>to examine the results of the previously solved sub-problems. </a:t>
            </a:r>
            <a:endParaRPr lang="en-US" dirty="0" smtClean="0"/>
          </a:p>
          <a:p>
            <a:r>
              <a:rPr lang="en-US" dirty="0" smtClean="0"/>
              <a:t>The </a:t>
            </a:r>
            <a:r>
              <a:rPr lang="en-US" dirty="0"/>
              <a:t>solutions of sub-problems are combined in order to achieve the best solution</a:t>
            </a:r>
            <a:r>
              <a:rPr lang="en-US" dirty="0" smtClean="0"/>
              <a:t>.</a:t>
            </a:r>
          </a:p>
        </p:txBody>
      </p:sp>
    </p:spTree>
    <p:extLst>
      <p:ext uri="{BB962C8B-B14F-4D97-AF65-F5344CB8AC3E}">
        <p14:creationId xmlns:p14="http://schemas.microsoft.com/office/powerpoint/2010/main" val="2858644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967037" y="714375"/>
            <a:ext cx="6257925" cy="5429250"/>
          </a:xfrm>
          <a:prstGeom prst="rect">
            <a:avLst/>
          </a:prstGeom>
        </p:spPr>
      </p:pic>
    </p:spTree>
    <p:extLst>
      <p:ext uri="{BB962C8B-B14F-4D97-AF65-F5344CB8AC3E}">
        <p14:creationId xmlns:p14="http://schemas.microsoft.com/office/powerpoint/2010/main" val="4136392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Optimal Binary Search </a:t>
            </a:r>
            <a:r>
              <a:rPr lang="en-US" b="1" dirty="0" smtClean="0"/>
              <a:t>Trees</a:t>
            </a:r>
            <a:endParaRPr lang="en-US" dirty="0"/>
          </a:p>
        </p:txBody>
      </p:sp>
      <p:sp>
        <p:nvSpPr>
          <p:cNvPr id="8" name="Content Placeholder 7"/>
          <p:cNvSpPr>
            <a:spLocks noGrp="1"/>
          </p:cNvSpPr>
          <p:nvPr>
            <p:ph idx="1"/>
          </p:nvPr>
        </p:nvSpPr>
        <p:spPr/>
        <p:txBody>
          <a:bodyPr>
            <a:normAutofit fontScale="92500"/>
          </a:bodyPr>
          <a:lstStyle/>
          <a:p>
            <a:pPr algn="just"/>
            <a:r>
              <a:rPr lang="en-US" dirty="0"/>
              <a:t> Binary Search Tree (BST) is a tree where the key values are stored in the internal nodes. The external nodes are null nodes. The keys are ordered lexicographically, i.e. for each internal node all the keys in the left sub-tree are less than the keys in the node, and all the keys in the right sub-tree are greater.</a:t>
            </a:r>
          </a:p>
          <a:p>
            <a:pPr algn="just"/>
            <a:r>
              <a:rPr lang="en-US" dirty="0"/>
              <a:t>When we know the frequency of searching each one of the keys, it is quite easy to compute the expected cost of accessing each node in the tree. An optimal binary search tree is a BST, which has minimal expected cost of locating each node</a:t>
            </a:r>
          </a:p>
        </p:txBody>
      </p:sp>
    </p:spTree>
    <p:extLst>
      <p:ext uri="{BB962C8B-B14F-4D97-AF65-F5344CB8AC3E}">
        <p14:creationId xmlns:p14="http://schemas.microsoft.com/office/powerpoint/2010/main" val="793416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Binary Search tree </a:t>
            </a:r>
            <a:endParaRPr lang="en-US" dirty="0"/>
          </a:p>
        </p:txBody>
      </p:sp>
      <p:sp>
        <p:nvSpPr>
          <p:cNvPr id="3" name="Content Placeholder 2"/>
          <p:cNvSpPr>
            <a:spLocks noGrp="1"/>
          </p:cNvSpPr>
          <p:nvPr>
            <p:ph idx="1"/>
          </p:nvPr>
        </p:nvSpPr>
        <p:spPr/>
        <p:txBody>
          <a:bodyPr/>
          <a:lstStyle/>
          <a:p>
            <a:r>
              <a:rPr lang="en-US" dirty="0"/>
              <a:t>Input: A set S of n </a:t>
            </a:r>
            <a:r>
              <a:rPr lang="en-US" dirty="0" smtClean="0"/>
              <a:t>integers; </a:t>
            </a:r>
            <a:r>
              <a:rPr lang="en-US" dirty="0"/>
              <a:t>An array W where W [</a:t>
            </a:r>
            <a:r>
              <a:rPr lang="en-US" dirty="0" err="1"/>
              <a:t>i</a:t>
            </a:r>
            <a:r>
              <a:rPr lang="en-US" dirty="0"/>
              <a:t>] (1 ≤ </a:t>
            </a:r>
            <a:r>
              <a:rPr lang="en-US" dirty="0" err="1"/>
              <a:t>i</a:t>
            </a:r>
            <a:r>
              <a:rPr lang="en-US" dirty="0"/>
              <a:t> ≤ n) stores a positive integer weight</a:t>
            </a:r>
            <a:r>
              <a:rPr lang="en-US" dirty="0" smtClean="0"/>
              <a:t>.</a:t>
            </a:r>
          </a:p>
          <a:p>
            <a:r>
              <a:rPr lang="en-US" dirty="0"/>
              <a:t>Output: A BST T on S with the smallest average </a:t>
            </a:r>
            <a:r>
              <a:rPr lang="en-US" dirty="0" smtClean="0"/>
              <a:t>cost</a:t>
            </a:r>
            <a:endParaRPr lang="en-US" dirty="0"/>
          </a:p>
        </p:txBody>
      </p:sp>
    </p:spTree>
    <p:extLst>
      <p:ext uri="{BB962C8B-B14F-4D97-AF65-F5344CB8AC3E}">
        <p14:creationId xmlns:p14="http://schemas.microsoft.com/office/powerpoint/2010/main" val="2432313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BST</a:t>
            </a:r>
            <a:endParaRPr lang="en-US" dirty="0"/>
          </a:p>
        </p:txBody>
      </p:sp>
      <p:sp>
        <p:nvSpPr>
          <p:cNvPr id="3" name="Content Placeholder 2"/>
          <p:cNvSpPr>
            <a:spLocks noGrp="1"/>
          </p:cNvSpPr>
          <p:nvPr>
            <p:ph idx="1"/>
          </p:nvPr>
        </p:nvSpPr>
        <p:spPr/>
        <p:txBody>
          <a:bodyPr>
            <a:normAutofit/>
          </a:bodyPr>
          <a:lstStyle/>
          <a:p>
            <a:r>
              <a:rPr lang="en-US" sz="3200" dirty="0"/>
              <a:t>No. of BST = </a:t>
            </a:r>
            <a:r>
              <a:rPr lang="en-US" sz="3200" baseline="30000" dirty="0"/>
              <a:t>2n</a:t>
            </a:r>
            <a:r>
              <a:rPr lang="en-US" sz="3200" dirty="0"/>
              <a:t>C</a:t>
            </a:r>
            <a:r>
              <a:rPr lang="en-US" sz="3200" baseline="-25000" dirty="0"/>
              <a:t>n</a:t>
            </a:r>
            <a:r>
              <a:rPr lang="en-US" sz="3200" dirty="0"/>
              <a:t>/(n+1</a:t>
            </a:r>
            <a:r>
              <a:rPr lang="en-US" sz="3200" dirty="0" smtClean="0"/>
              <a:t>) , n is number of nodes in tree</a:t>
            </a:r>
            <a:endParaRPr lang="en-US" sz="3200" dirty="0"/>
          </a:p>
        </p:txBody>
      </p:sp>
    </p:spTree>
    <p:extLst>
      <p:ext uri="{BB962C8B-B14F-4D97-AF65-F5344CB8AC3E}">
        <p14:creationId xmlns:p14="http://schemas.microsoft.com/office/powerpoint/2010/main" val="3548707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a:t>
            </a:r>
            <a:r>
              <a:rPr lang="en-US" dirty="0" err="1" smtClean="0"/>
              <a:t>bst</a:t>
            </a:r>
            <a:endParaRPr lang="en-US" dirty="0"/>
          </a:p>
        </p:txBody>
      </p:sp>
      <p:sp>
        <p:nvSpPr>
          <p:cNvPr id="3" name="Content Placeholder 2"/>
          <p:cNvSpPr>
            <a:spLocks noGrp="1"/>
          </p:cNvSpPr>
          <p:nvPr>
            <p:ph idx="1"/>
          </p:nvPr>
        </p:nvSpPr>
        <p:spPr>
          <a:xfrm>
            <a:off x="809897" y="2249487"/>
            <a:ext cx="10237515" cy="3541714"/>
          </a:xfrm>
        </p:spPr>
        <p:txBody>
          <a:bodyPr/>
          <a:lstStyle/>
          <a:p>
            <a:r>
              <a:rPr lang="en-US" dirty="0" smtClean="0"/>
              <a:t>Given </a:t>
            </a:r>
            <a:r>
              <a:rPr lang="en-US" dirty="0"/>
              <a:t>10, 20, </a:t>
            </a:r>
            <a:r>
              <a:rPr lang="en-US" dirty="0" smtClean="0"/>
              <a:t>30</a:t>
            </a:r>
          </a:p>
          <a:p>
            <a:r>
              <a:rPr lang="en-US" dirty="0" smtClean="0"/>
              <a:t>Possible BST are</a:t>
            </a:r>
          </a:p>
          <a:p>
            <a:r>
              <a:rPr lang="en-US" dirty="0"/>
              <a:t>For n= 3</a:t>
            </a:r>
          </a:p>
          <a:p>
            <a:pPr marL="0" indent="0">
              <a:buNone/>
            </a:pPr>
            <a:r>
              <a:rPr lang="en-US" dirty="0"/>
              <a:t>No. of BST = </a:t>
            </a:r>
            <a:r>
              <a:rPr lang="en-US" baseline="30000" dirty="0"/>
              <a:t>2*3</a:t>
            </a:r>
            <a:r>
              <a:rPr lang="en-US" dirty="0"/>
              <a:t>C</a:t>
            </a:r>
            <a:r>
              <a:rPr lang="en-US" baseline="-25000" dirty="0"/>
              <a:t>3</a:t>
            </a:r>
            <a:r>
              <a:rPr lang="en-US" dirty="0"/>
              <a:t>/(</a:t>
            </a:r>
            <a:r>
              <a:rPr lang="en-US" dirty="0" smtClean="0"/>
              <a:t>3+1)</a:t>
            </a:r>
          </a:p>
          <a:p>
            <a:pPr marL="0" indent="0">
              <a:buNone/>
            </a:pPr>
            <a:r>
              <a:rPr lang="en-US" dirty="0" smtClean="0"/>
              <a:t>=5</a:t>
            </a:r>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287882" y="1567544"/>
            <a:ext cx="7468689" cy="5253164"/>
          </a:xfrm>
          <a:prstGeom prst="rect">
            <a:avLst/>
          </a:prstGeom>
        </p:spPr>
      </p:pic>
    </p:spTree>
    <p:extLst>
      <p:ext uri="{BB962C8B-B14F-4D97-AF65-F5344CB8AC3E}">
        <p14:creationId xmlns:p14="http://schemas.microsoft.com/office/powerpoint/2010/main" val="3156903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err="1" smtClean="0"/>
              <a:t>bst</a:t>
            </a:r>
            <a:endParaRPr lang="en-US" dirty="0"/>
          </a:p>
        </p:txBody>
      </p:sp>
      <p:sp>
        <p:nvSpPr>
          <p:cNvPr id="3" name="Content Placeholder 2"/>
          <p:cNvSpPr>
            <a:spLocks noGrp="1"/>
          </p:cNvSpPr>
          <p:nvPr>
            <p:ph idx="1"/>
          </p:nvPr>
        </p:nvSpPr>
        <p:spPr/>
        <p:txBody>
          <a:bodyPr/>
          <a:lstStyle/>
          <a:p>
            <a:r>
              <a:rPr lang="en-US" dirty="0"/>
              <a:t>Case 1: Average Cost = (1+2+3 )/3 </a:t>
            </a:r>
          </a:p>
          <a:p>
            <a:r>
              <a:rPr lang="en-US" dirty="0"/>
              <a:t>Case 2: Average Cost = (1+2+2)/3</a:t>
            </a:r>
          </a:p>
          <a:p>
            <a:r>
              <a:rPr lang="en-US" dirty="0"/>
              <a:t>Case 3: Average Cost = (1+2+3 )/3</a:t>
            </a:r>
          </a:p>
          <a:p>
            <a:r>
              <a:rPr lang="en-US" dirty="0"/>
              <a:t>Case 4: Average Cost = (1+2+3 )/3</a:t>
            </a:r>
          </a:p>
          <a:p>
            <a:r>
              <a:rPr lang="en-US" dirty="0"/>
              <a:t>Case 5: Average Cost = (1+2+3 )/3</a:t>
            </a:r>
          </a:p>
          <a:p>
            <a:endParaRPr lang="en-US" dirty="0"/>
          </a:p>
        </p:txBody>
      </p:sp>
    </p:spTree>
    <p:extLst>
      <p:ext uri="{BB962C8B-B14F-4D97-AF65-F5344CB8AC3E}">
        <p14:creationId xmlns:p14="http://schemas.microsoft.com/office/powerpoint/2010/main" val="238589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err="1"/>
              <a:t>bst</a:t>
            </a:r>
            <a:r>
              <a:rPr lang="en-US" dirty="0"/>
              <a:t> - 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53525430"/>
              </p:ext>
            </p:extLst>
          </p:nvPr>
        </p:nvGraphicFramePr>
        <p:xfrm>
          <a:off x="1141413" y="2249488"/>
          <a:ext cx="9906000" cy="7416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4093804534"/>
                    </a:ext>
                  </a:extLst>
                </a:gridCol>
                <a:gridCol w="1981200">
                  <a:extLst>
                    <a:ext uri="{9D8B030D-6E8A-4147-A177-3AD203B41FA5}">
                      <a16:colId xmlns:a16="http://schemas.microsoft.com/office/drawing/2014/main" val="2321555285"/>
                    </a:ext>
                  </a:extLst>
                </a:gridCol>
                <a:gridCol w="1981200">
                  <a:extLst>
                    <a:ext uri="{9D8B030D-6E8A-4147-A177-3AD203B41FA5}">
                      <a16:colId xmlns:a16="http://schemas.microsoft.com/office/drawing/2014/main" val="4146596027"/>
                    </a:ext>
                  </a:extLst>
                </a:gridCol>
                <a:gridCol w="1981200">
                  <a:extLst>
                    <a:ext uri="{9D8B030D-6E8A-4147-A177-3AD203B41FA5}">
                      <a16:colId xmlns:a16="http://schemas.microsoft.com/office/drawing/2014/main" val="3731983832"/>
                    </a:ext>
                  </a:extLst>
                </a:gridCol>
                <a:gridCol w="1981200">
                  <a:extLst>
                    <a:ext uri="{9D8B030D-6E8A-4147-A177-3AD203B41FA5}">
                      <a16:colId xmlns:a16="http://schemas.microsoft.com/office/drawing/2014/main" val="1318964764"/>
                    </a:ext>
                  </a:extLst>
                </a:gridCol>
              </a:tblGrid>
              <a:tr h="37084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Mangal" panose="02040503050203030202" pitchFamily="18" charset="0"/>
                        </a:rPr>
                        <a:t>X</a:t>
                      </a: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10</a:t>
                      </a: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20</a:t>
                      </a: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30</a:t>
                      </a: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40</a:t>
                      </a:r>
                    </a:p>
                  </a:txBody>
                  <a:tcPr marL="68580" marR="68580" marT="0" marB="0">
                    <a:solidFill>
                      <a:schemeClr val="bg2">
                        <a:lumMod val="75000"/>
                      </a:schemeClr>
                    </a:solidFill>
                  </a:tcPr>
                </a:tc>
                <a:extLst>
                  <a:ext uri="{0D108BD9-81ED-4DB2-BD59-A6C34878D82A}">
                    <a16:rowId xmlns:a16="http://schemas.microsoft.com/office/drawing/2014/main" val="107228110"/>
                  </a:ext>
                </a:extLst>
              </a:tr>
              <a:tr h="37084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Freq.</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Mangal" panose="02040503050203030202" pitchFamily="18" charset="0"/>
                        </a:rPr>
                        <a:t>4</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2</a:t>
                      </a: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Mangal" panose="02040503050203030202" pitchFamily="18" charset="0"/>
                        </a:rPr>
                        <a:t>6</a:t>
                      </a: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Mangal" panose="02040503050203030202" pitchFamily="18" charset="0"/>
                        </a:rPr>
                        <a:t>3</a:t>
                      </a:r>
                    </a:p>
                  </a:txBody>
                  <a:tcPr marL="68580" marR="68580" marT="0" marB="0"/>
                </a:tc>
                <a:extLst>
                  <a:ext uri="{0D108BD9-81ED-4DB2-BD59-A6C34878D82A}">
                    <a16:rowId xmlns:a16="http://schemas.microsoft.com/office/drawing/2014/main" val="1329852810"/>
                  </a:ext>
                </a:extLst>
              </a:tr>
            </a:tbl>
          </a:graphicData>
        </a:graphic>
      </p:graphicFrame>
    </p:spTree>
    <p:extLst>
      <p:ext uri="{BB962C8B-B14F-4D97-AF65-F5344CB8AC3E}">
        <p14:creationId xmlns:p14="http://schemas.microsoft.com/office/powerpoint/2010/main" val="4049525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W[0,i] = Sum (q</a:t>
            </a:r>
            <a:r>
              <a:rPr lang="en-US" sz="2800" baseline="-25000" dirty="0" smtClean="0"/>
              <a:t>i</a:t>
            </a:r>
            <a:r>
              <a:rPr lang="en-US" sz="2800" dirty="0" smtClean="0"/>
              <a:t>)</a:t>
            </a:r>
          </a:p>
          <a:p>
            <a:r>
              <a:rPr lang="en-US" sz="2800" dirty="0" smtClean="0"/>
              <a:t>C[</a:t>
            </a:r>
            <a:r>
              <a:rPr lang="en-US" sz="2800" dirty="0" err="1"/>
              <a:t>i</a:t>
            </a:r>
            <a:r>
              <a:rPr lang="en-US" sz="2800" dirty="0" err="1" smtClean="0"/>
              <a:t>,j</a:t>
            </a:r>
            <a:r>
              <a:rPr lang="en-US" sz="2800" dirty="0"/>
              <a:t>] = </a:t>
            </a:r>
            <a:r>
              <a:rPr lang="en-US" sz="2800" dirty="0" smtClean="0"/>
              <a:t>W[</a:t>
            </a:r>
            <a:r>
              <a:rPr lang="en-US" sz="2800" dirty="0" err="1"/>
              <a:t>i</a:t>
            </a:r>
            <a:r>
              <a:rPr lang="en-US" sz="2800" dirty="0" err="1" smtClean="0"/>
              <a:t>,j</a:t>
            </a:r>
            <a:r>
              <a:rPr lang="en-US" sz="2800" dirty="0"/>
              <a:t>] + min { </a:t>
            </a:r>
            <a:r>
              <a:rPr lang="en-US" sz="2800" dirty="0" smtClean="0"/>
              <a:t>C[i,k-1</a:t>
            </a:r>
            <a:r>
              <a:rPr lang="en-US" sz="2800" dirty="0"/>
              <a:t>] + C[</a:t>
            </a:r>
            <a:r>
              <a:rPr lang="en-US" sz="2800" dirty="0" err="1"/>
              <a:t>k,j</a:t>
            </a:r>
            <a:r>
              <a:rPr lang="en-US" sz="2800" dirty="0"/>
              <a:t>]}  where k is root and </a:t>
            </a:r>
            <a:r>
              <a:rPr lang="en-US" sz="2800" dirty="0" err="1"/>
              <a:t>i</a:t>
            </a:r>
            <a:r>
              <a:rPr lang="en-US" sz="2800" dirty="0"/>
              <a:t>&lt;k&lt;=</a:t>
            </a:r>
            <a:r>
              <a:rPr lang="en-US" sz="2800" dirty="0" smtClean="0"/>
              <a:t>j</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54854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4715198"/>
              </p:ext>
            </p:extLst>
          </p:nvPr>
        </p:nvGraphicFramePr>
        <p:xfrm>
          <a:off x="1959426" y="2325189"/>
          <a:ext cx="8412482" cy="3610366"/>
        </p:xfrm>
        <a:graphic>
          <a:graphicData uri="http://schemas.openxmlformats.org/drawingml/2006/table">
            <a:tbl>
              <a:tblPr firstRow="1" firstCol="1" bandRow="1">
                <a:tableStyleId>{5C22544A-7EE6-4342-B048-85BDC9FD1C3A}</a:tableStyleId>
              </a:tblPr>
              <a:tblGrid>
                <a:gridCol w="1401781">
                  <a:extLst>
                    <a:ext uri="{9D8B030D-6E8A-4147-A177-3AD203B41FA5}">
                      <a16:colId xmlns:a16="http://schemas.microsoft.com/office/drawing/2014/main" val="640457390"/>
                    </a:ext>
                  </a:extLst>
                </a:gridCol>
                <a:gridCol w="1401781">
                  <a:extLst>
                    <a:ext uri="{9D8B030D-6E8A-4147-A177-3AD203B41FA5}">
                      <a16:colId xmlns:a16="http://schemas.microsoft.com/office/drawing/2014/main" val="3456375737"/>
                    </a:ext>
                  </a:extLst>
                </a:gridCol>
                <a:gridCol w="1401781">
                  <a:extLst>
                    <a:ext uri="{9D8B030D-6E8A-4147-A177-3AD203B41FA5}">
                      <a16:colId xmlns:a16="http://schemas.microsoft.com/office/drawing/2014/main" val="3491687329"/>
                    </a:ext>
                  </a:extLst>
                </a:gridCol>
                <a:gridCol w="1401781">
                  <a:extLst>
                    <a:ext uri="{9D8B030D-6E8A-4147-A177-3AD203B41FA5}">
                      <a16:colId xmlns:a16="http://schemas.microsoft.com/office/drawing/2014/main" val="1316808937"/>
                    </a:ext>
                  </a:extLst>
                </a:gridCol>
                <a:gridCol w="1402679">
                  <a:extLst>
                    <a:ext uri="{9D8B030D-6E8A-4147-A177-3AD203B41FA5}">
                      <a16:colId xmlns:a16="http://schemas.microsoft.com/office/drawing/2014/main" val="3235707207"/>
                    </a:ext>
                  </a:extLst>
                </a:gridCol>
                <a:gridCol w="1402679">
                  <a:extLst>
                    <a:ext uri="{9D8B030D-6E8A-4147-A177-3AD203B41FA5}">
                      <a16:colId xmlns:a16="http://schemas.microsoft.com/office/drawing/2014/main" val="2454318539"/>
                    </a:ext>
                  </a:extLst>
                </a:gridCol>
              </a:tblGrid>
              <a:tr h="783771">
                <a:tc>
                  <a:txBody>
                    <a:bodyPr/>
                    <a:lstStyle/>
                    <a:p>
                      <a:pPr marL="0" marR="0">
                        <a:lnSpc>
                          <a:spcPct val="107000"/>
                        </a:lnSpc>
                        <a:spcBef>
                          <a:spcPts val="0"/>
                        </a:spcBef>
                        <a:spcAft>
                          <a:spcPts val="0"/>
                        </a:spcAft>
                      </a:pPr>
                      <a:r>
                        <a:rPr lang="en-US" sz="2200" dirty="0">
                          <a:effectLst/>
                        </a:rPr>
                        <a:t>          j </a:t>
                      </a:r>
                      <a:r>
                        <a:rPr lang="en-US" sz="2200" dirty="0" smtClean="0">
                          <a:effectLst/>
                        </a:rPr>
                        <a:t>     </a:t>
                      </a:r>
                      <a:r>
                        <a:rPr lang="en-US" sz="2200" dirty="0" err="1">
                          <a:effectLst/>
                        </a:rPr>
                        <a:t>i</a:t>
                      </a:r>
                      <a:r>
                        <a:rPr lang="en-US" sz="2200" dirty="0">
                          <a:effectLst/>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dirty="0">
                          <a:effectLst/>
                        </a:rPr>
                        <a:t>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extLst>
                  <a:ext uri="{0D108BD9-81ED-4DB2-BD59-A6C34878D82A}">
                    <a16:rowId xmlns:a16="http://schemas.microsoft.com/office/drawing/2014/main" val="106561178"/>
                  </a:ext>
                </a:extLst>
              </a:tr>
              <a:tr h="565319">
                <a:tc>
                  <a:txBody>
                    <a:bodyPr/>
                    <a:lstStyle/>
                    <a:p>
                      <a:pPr marL="0" marR="0">
                        <a:lnSpc>
                          <a:spcPct val="107000"/>
                        </a:lnSpc>
                        <a:spcBef>
                          <a:spcPts val="0"/>
                        </a:spcBef>
                        <a:spcAft>
                          <a:spcPts val="0"/>
                        </a:spcAft>
                      </a:pPr>
                      <a:r>
                        <a:rPr lang="en-US" sz="2200" dirty="0">
                          <a:effectLst/>
                        </a:rPr>
                        <a:t>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90946700"/>
                  </a:ext>
                </a:extLst>
              </a:tr>
              <a:tr h="565319">
                <a:tc>
                  <a:txBody>
                    <a:bodyPr/>
                    <a:lstStyle/>
                    <a:p>
                      <a:pPr marL="0" marR="0">
                        <a:lnSpc>
                          <a:spcPct val="107000"/>
                        </a:lnSpc>
                        <a:spcBef>
                          <a:spcPts val="0"/>
                        </a:spcBef>
                        <a:spcAft>
                          <a:spcPts val="0"/>
                        </a:spcAft>
                      </a:pPr>
                      <a:r>
                        <a:rPr lang="en-US" sz="2200" dirty="0">
                          <a:effectLst/>
                        </a:rPr>
                        <a:t>1</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17040229"/>
                  </a:ext>
                </a:extLst>
              </a:tr>
              <a:tr h="565319">
                <a:tc>
                  <a:txBody>
                    <a:bodyPr/>
                    <a:lstStyle/>
                    <a:p>
                      <a:pPr marL="0" marR="0">
                        <a:lnSpc>
                          <a:spcPct val="107000"/>
                        </a:lnSpc>
                        <a:spcBef>
                          <a:spcPts val="0"/>
                        </a:spcBef>
                        <a:spcAft>
                          <a:spcPts val="0"/>
                        </a:spcAft>
                      </a:pPr>
                      <a:r>
                        <a:rPr lang="en-US" sz="2200" dirty="0">
                          <a:effectLst/>
                        </a:rPr>
                        <a:t>2</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35290143"/>
                  </a:ext>
                </a:extLst>
              </a:tr>
              <a:tr h="565319">
                <a:tc>
                  <a:txBody>
                    <a:bodyPr/>
                    <a:lstStyle/>
                    <a:p>
                      <a:pPr marL="0" marR="0">
                        <a:lnSpc>
                          <a:spcPct val="107000"/>
                        </a:lnSpc>
                        <a:spcBef>
                          <a:spcPts val="0"/>
                        </a:spcBef>
                        <a:spcAft>
                          <a:spcPts val="0"/>
                        </a:spcAft>
                      </a:pPr>
                      <a:r>
                        <a:rPr lang="en-US" sz="2200" dirty="0">
                          <a:effectLst/>
                        </a:rPr>
                        <a:t>3</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17770835"/>
                  </a:ext>
                </a:extLst>
              </a:tr>
              <a:tr h="565319">
                <a:tc>
                  <a:txBody>
                    <a:bodyPr/>
                    <a:lstStyle/>
                    <a:p>
                      <a:pPr marL="0" marR="0">
                        <a:lnSpc>
                          <a:spcPct val="107000"/>
                        </a:lnSpc>
                        <a:spcBef>
                          <a:spcPts val="0"/>
                        </a:spcBef>
                        <a:spcAft>
                          <a:spcPts val="0"/>
                        </a:spcAft>
                      </a:pPr>
                      <a:r>
                        <a:rPr lang="en-US" sz="2200" dirty="0">
                          <a:effectLst/>
                        </a:rPr>
                        <a:t>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58590600"/>
                  </a:ext>
                </a:extLst>
              </a:tr>
            </a:tbl>
          </a:graphicData>
        </a:graphic>
      </p:graphicFrame>
    </p:spTree>
    <p:extLst>
      <p:ext uri="{BB962C8B-B14F-4D97-AF65-F5344CB8AC3E}">
        <p14:creationId xmlns:p14="http://schemas.microsoft.com/office/powerpoint/2010/main" val="2209831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227072"/>
              </p:ext>
            </p:extLst>
          </p:nvPr>
        </p:nvGraphicFramePr>
        <p:xfrm>
          <a:off x="2299063" y="2364380"/>
          <a:ext cx="6763975" cy="2969421"/>
        </p:xfrm>
        <a:graphic>
          <a:graphicData uri="http://schemas.openxmlformats.org/drawingml/2006/table">
            <a:tbl>
              <a:tblPr firstRow="1" firstCol="1" bandRow="1">
                <a:tableStyleId>{5C22544A-7EE6-4342-B048-85BDC9FD1C3A}</a:tableStyleId>
              </a:tblPr>
              <a:tblGrid>
                <a:gridCol w="1352795">
                  <a:extLst>
                    <a:ext uri="{9D8B030D-6E8A-4147-A177-3AD203B41FA5}">
                      <a16:colId xmlns:a16="http://schemas.microsoft.com/office/drawing/2014/main" val="300903634"/>
                    </a:ext>
                  </a:extLst>
                </a:gridCol>
                <a:gridCol w="1352795">
                  <a:extLst>
                    <a:ext uri="{9D8B030D-6E8A-4147-A177-3AD203B41FA5}">
                      <a16:colId xmlns:a16="http://schemas.microsoft.com/office/drawing/2014/main" val="1934063356"/>
                    </a:ext>
                  </a:extLst>
                </a:gridCol>
                <a:gridCol w="1352795">
                  <a:extLst>
                    <a:ext uri="{9D8B030D-6E8A-4147-A177-3AD203B41FA5}">
                      <a16:colId xmlns:a16="http://schemas.microsoft.com/office/drawing/2014/main" val="3613853317"/>
                    </a:ext>
                  </a:extLst>
                </a:gridCol>
                <a:gridCol w="1352795">
                  <a:extLst>
                    <a:ext uri="{9D8B030D-6E8A-4147-A177-3AD203B41FA5}">
                      <a16:colId xmlns:a16="http://schemas.microsoft.com/office/drawing/2014/main" val="4049871433"/>
                    </a:ext>
                  </a:extLst>
                </a:gridCol>
                <a:gridCol w="1352795">
                  <a:extLst>
                    <a:ext uri="{9D8B030D-6E8A-4147-A177-3AD203B41FA5}">
                      <a16:colId xmlns:a16="http://schemas.microsoft.com/office/drawing/2014/main" val="1628288787"/>
                    </a:ext>
                  </a:extLst>
                </a:gridCol>
              </a:tblGrid>
              <a:tr h="424203">
                <a:tc>
                  <a:txBody>
                    <a:bodyPr/>
                    <a:lstStyle/>
                    <a:p>
                      <a:pPr marL="0" marR="0">
                        <a:lnSpc>
                          <a:spcPct val="107000"/>
                        </a:lnSpc>
                        <a:spcBef>
                          <a:spcPts val="0"/>
                        </a:spcBef>
                        <a:spcAft>
                          <a:spcPts val="0"/>
                        </a:spcAft>
                      </a:pPr>
                      <a:r>
                        <a:rPr lang="en-US" sz="2000" dirty="0">
                          <a:effectLst/>
                        </a:rPr>
                        <a:t>L=0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rPr>
                        <a:t>L=1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rPr>
                        <a:t>L=2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a:effectLst/>
                        </a:rPr>
                        <a:t>L=3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000" dirty="0">
                          <a:effectLst/>
                        </a:rPr>
                        <a:t>L=4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extLst>
                  <a:ext uri="{0D108BD9-81ED-4DB2-BD59-A6C34878D82A}">
                    <a16:rowId xmlns:a16="http://schemas.microsoft.com/office/drawing/2014/main" val="1696826802"/>
                  </a:ext>
                </a:extLst>
              </a:tr>
              <a:tr h="424203">
                <a:tc>
                  <a:txBody>
                    <a:bodyPr/>
                    <a:lstStyle/>
                    <a:p>
                      <a:pPr marL="0" marR="0">
                        <a:lnSpc>
                          <a:spcPct val="107000"/>
                        </a:lnSpc>
                        <a:spcBef>
                          <a:spcPts val="0"/>
                        </a:spcBef>
                        <a:spcAft>
                          <a:spcPts val="0"/>
                        </a:spcAft>
                      </a:pPr>
                      <a:r>
                        <a:rPr lang="en-US" sz="2000" dirty="0">
                          <a:effectLst/>
                        </a:rPr>
                        <a:t>j-</a:t>
                      </a:r>
                      <a:r>
                        <a:rPr lang="en-US" sz="2000" dirty="0" err="1">
                          <a:effectLst/>
                        </a:rPr>
                        <a:t>i</a:t>
                      </a:r>
                      <a:r>
                        <a:rPr lang="en-US" sz="2000" dirty="0">
                          <a:effectLst/>
                        </a:rPr>
                        <a:t>=0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r>
                        <a:rPr lang="en-US" sz="20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89167155"/>
                  </a:ext>
                </a:extLst>
              </a:tr>
              <a:tr h="424203">
                <a:tc>
                  <a:txBody>
                    <a:bodyPr/>
                    <a:lstStyle/>
                    <a:p>
                      <a:pPr marL="0" marR="0">
                        <a:lnSpc>
                          <a:spcPct val="107000"/>
                        </a:lnSpc>
                        <a:spcBef>
                          <a:spcPts val="0"/>
                        </a:spcBef>
                        <a:spcAft>
                          <a:spcPts val="0"/>
                        </a:spcAft>
                      </a:pPr>
                      <a:r>
                        <a:rPr lang="en-US" sz="2000" dirty="0">
                          <a:effectLst/>
                        </a:rPr>
                        <a:t>[0,0]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r>
                        <a:rPr lang="en-US" sz="2000">
                          <a:effectLst/>
                        </a:rPr>
                        <a:t>[0,1]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[0,2]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[0,3]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[0,4]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19483358"/>
                  </a:ext>
                </a:extLst>
              </a:tr>
              <a:tr h="424203">
                <a:tc>
                  <a:txBody>
                    <a:bodyPr/>
                    <a:lstStyle/>
                    <a:p>
                      <a:pPr marL="0" marR="0">
                        <a:lnSpc>
                          <a:spcPct val="107000"/>
                        </a:lnSpc>
                        <a:spcBef>
                          <a:spcPts val="0"/>
                        </a:spcBef>
                        <a:spcAft>
                          <a:spcPts val="0"/>
                        </a:spcAft>
                      </a:pPr>
                      <a:r>
                        <a:rPr lang="en-US" sz="2000" dirty="0">
                          <a:effectLst/>
                        </a:rPr>
                        <a:t>[1,1]</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r>
                        <a:rPr lang="en-US" sz="2000">
                          <a:effectLst/>
                        </a:rPr>
                        <a:t>[1,2]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[1,3]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[1,4]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80821223"/>
                  </a:ext>
                </a:extLst>
              </a:tr>
              <a:tr h="424203">
                <a:tc>
                  <a:txBody>
                    <a:bodyPr/>
                    <a:lstStyle/>
                    <a:p>
                      <a:pPr marL="0" marR="0">
                        <a:lnSpc>
                          <a:spcPct val="107000"/>
                        </a:lnSpc>
                        <a:spcBef>
                          <a:spcPts val="0"/>
                        </a:spcBef>
                        <a:spcAft>
                          <a:spcPts val="0"/>
                        </a:spcAft>
                      </a:pPr>
                      <a:r>
                        <a:rPr lang="en-US" sz="2000" dirty="0">
                          <a:effectLst/>
                        </a:rPr>
                        <a:t>[2,2]</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r>
                        <a:rPr lang="en-US" sz="2000">
                          <a:effectLst/>
                        </a:rPr>
                        <a:t>[2,3]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[2,4]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85310473"/>
                  </a:ext>
                </a:extLst>
              </a:tr>
              <a:tr h="424203">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[3,3]</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r>
                        <a:rPr lang="en-US" sz="2000">
                          <a:effectLst/>
                        </a:rPr>
                        <a:t>[3,4]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40970700"/>
                  </a:ext>
                </a:extLst>
              </a:tr>
              <a:tr h="424203">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[4,4]</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60000"/>
                        <a:lumOff val="40000"/>
                      </a:schemeClr>
                    </a:solidFill>
                  </a:tcPr>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73244878"/>
                  </a:ext>
                </a:extLst>
              </a:tr>
            </a:tbl>
          </a:graphicData>
        </a:graphic>
      </p:graphicFrame>
    </p:spTree>
    <p:extLst>
      <p:ext uri="{BB962C8B-B14F-4D97-AF65-F5344CB8AC3E}">
        <p14:creationId xmlns:p14="http://schemas.microsoft.com/office/powerpoint/2010/main" val="185241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normAutofit/>
          </a:bodyPr>
          <a:lstStyle/>
          <a:p>
            <a:r>
              <a:rPr lang="en-US" dirty="0"/>
              <a:t>So we can say that </a:t>
            </a:r>
            <a:r>
              <a:rPr lang="en-US" dirty="0" smtClean="0"/>
              <a:t>−</a:t>
            </a:r>
          </a:p>
          <a:p>
            <a:pPr>
              <a:buFontTx/>
              <a:buChar char="-"/>
            </a:pPr>
            <a:r>
              <a:rPr lang="en-US" dirty="0" smtClean="0"/>
              <a:t>The problem should be able to be divided into smaller overlapping sub-problem.</a:t>
            </a:r>
          </a:p>
          <a:p>
            <a:pPr marL="0" indent="0">
              <a:buNone/>
            </a:pPr>
            <a:r>
              <a:rPr lang="en-US" dirty="0" smtClean="0"/>
              <a:t>- </a:t>
            </a:r>
            <a:r>
              <a:rPr lang="en-US" dirty="0"/>
              <a:t>An optimum solution can be achieved by using an optimum solution of smaller sub-problems.</a:t>
            </a:r>
          </a:p>
          <a:p>
            <a:pPr marL="0" indent="0">
              <a:buNone/>
            </a:pPr>
            <a:r>
              <a:rPr lang="en-US" dirty="0"/>
              <a:t>- Dynamic algorithms use </a:t>
            </a:r>
            <a:r>
              <a:rPr lang="en-US" dirty="0" smtClean="0"/>
              <a:t>Memorization</a:t>
            </a:r>
            <a:r>
              <a:rPr lang="en-US" dirty="0"/>
              <a:t>.</a:t>
            </a:r>
          </a:p>
        </p:txBody>
      </p:sp>
    </p:spTree>
    <p:extLst>
      <p:ext uri="{BB962C8B-B14F-4D97-AF65-F5344CB8AC3E}">
        <p14:creationId xmlns:p14="http://schemas.microsoft.com/office/powerpoint/2010/main" val="3387351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endParaRPr lang="en-US" dirty="0"/>
          </a:p>
        </p:txBody>
      </p:sp>
      <p:graphicFrame>
        <p:nvGraphicFramePr>
          <p:cNvPr id="4" name="Content Placeholder 3"/>
          <p:cNvGraphicFramePr>
            <a:graphicFrameLocks noGrp="1"/>
          </p:cNvGraphicFramePr>
          <p:nvPr>
            <p:ph idx="1"/>
          </p:nvPr>
        </p:nvGraphicFramePr>
        <p:xfrm>
          <a:off x="1959426" y="2325189"/>
          <a:ext cx="8412482" cy="3610366"/>
        </p:xfrm>
        <a:graphic>
          <a:graphicData uri="http://schemas.openxmlformats.org/drawingml/2006/table">
            <a:tbl>
              <a:tblPr firstRow="1" firstCol="1" bandRow="1">
                <a:tableStyleId>{5C22544A-7EE6-4342-B048-85BDC9FD1C3A}</a:tableStyleId>
              </a:tblPr>
              <a:tblGrid>
                <a:gridCol w="1401781">
                  <a:extLst>
                    <a:ext uri="{9D8B030D-6E8A-4147-A177-3AD203B41FA5}">
                      <a16:colId xmlns:a16="http://schemas.microsoft.com/office/drawing/2014/main" val="640457390"/>
                    </a:ext>
                  </a:extLst>
                </a:gridCol>
                <a:gridCol w="1401781">
                  <a:extLst>
                    <a:ext uri="{9D8B030D-6E8A-4147-A177-3AD203B41FA5}">
                      <a16:colId xmlns:a16="http://schemas.microsoft.com/office/drawing/2014/main" val="3456375737"/>
                    </a:ext>
                  </a:extLst>
                </a:gridCol>
                <a:gridCol w="1401781">
                  <a:extLst>
                    <a:ext uri="{9D8B030D-6E8A-4147-A177-3AD203B41FA5}">
                      <a16:colId xmlns:a16="http://schemas.microsoft.com/office/drawing/2014/main" val="3491687329"/>
                    </a:ext>
                  </a:extLst>
                </a:gridCol>
                <a:gridCol w="1401781">
                  <a:extLst>
                    <a:ext uri="{9D8B030D-6E8A-4147-A177-3AD203B41FA5}">
                      <a16:colId xmlns:a16="http://schemas.microsoft.com/office/drawing/2014/main" val="1316808937"/>
                    </a:ext>
                  </a:extLst>
                </a:gridCol>
                <a:gridCol w="1402679">
                  <a:extLst>
                    <a:ext uri="{9D8B030D-6E8A-4147-A177-3AD203B41FA5}">
                      <a16:colId xmlns:a16="http://schemas.microsoft.com/office/drawing/2014/main" val="3235707207"/>
                    </a:ext>
                  </a:extLst>
                </a:gridCol>
                <a:gridCol w="1402679">
                  <a:extLst>
                    <a:ext uri="{9D8B030D-6E8A-4147-A177-3AD203B41FA5}">
                      <a16:colId xmlns:a16="http://schemas.microsoft.com/office/drawing/2014/main" val="2454318539"/>
                    </a:ext>
                  </a:extLst>
                </a:gridCol>
              </a:tblGrid>
              <a:tr h="783771">
                <a:tc>
                  <a:txBody>
                    <a:bodyPr/>
                    <a:lstStyle/>
                    <a:p>
                      <a:pPr marL="0" marR="0">
                        <a:lnSpc>
                          <a:spcPct val="107000"/>
                        </a:lnSpc>
                        <a:spcBef>
                          <a:spcPts val="0"/>
                        </a:spcBef>
                        <a:spcAft>
                          <a:spcPts val="0"/>
                        </a:spcAft>
                      </a:pPr>
                      <a:r>
                        <a:rPr lang="en-US" sz="2200" dirty="0">
                          <a:effectLst/>
                        </a:rPr>
                        <a:t>          j </a:t>
                      </a:r>
                      <a:r>
                        <a:rPr lang="en-US" sz="2200" dirty="0" smtClean="0">
                          <a:effectLst/>
                        </a:rPr>
                        <a:t>     </a:t>
                      </a:r>
                      <a:r>
                        <a:rPr lang="en-US" sz="2200" dirty="0" err="1">
                          <a:effectLst/>
                        </a:rPr>
                        <a:t>i</a:t>
                      </a:r>
                      <a:r>
                        <a:rPr lang="en-US" sz="2200" dirty="0">
                          <a:effectLst/>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dirty="0">
                          <a:effectLst/>
                        </a:rPr>
                        <a:t>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extLst>
                  <a:ext uri="{0D108BD9-81ED-4DB2-BD59-A6C34878D82A}">
                    <a16:rowId xmlns:a16="http://schemas.microsoft.com/office/drawing/2014/main" val="106561178"/>
                  </a:ext>
                </a:extLst>
              </a:tr>
              <a:tr h="565319">
                <a:tc>
                  <a:txBody>
                    <a:bodyPr/>
                    <a:lstStyle/>
                    <a:p>
                      <a:pPr marL="0" marR="0">
                        <a:lnSpc>
                          <a:spcPct val="107000"/>
                        </a:lnSpc>
                        <a:spcBef>
                          <a:spcPts val="0"/>
                        </a:spcBef>
                        <a:spcAft>
                          <a:spcPts val="0"/>
                        </a:spcAft>
                      </a:pPr>
                      <a:r>
                        <a:rPr lang="en-US" sz="2200" dirty="0">
                          <a:effectLst/>
                        </a:rPr>
                        <a:t>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4</a:t>
                      </a:r>
                      <a:r>
                        <a:rPr lang="en-US" sz="2200" baseline="30000" dirty="0" smtClean="0">
                          <a:effectLst/>
                        </a:rPr>
                        <a:t>(1)</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8</a:t>
                      </a:r>
                      <a:r>
                        <a:rPr lang="en-US" sz="2200" baseline="30000" dirty="0" smtClean="0">
                          <a:effectLst/>
                        </a:rPr>
                        <a:t>(1)</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20</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26</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90946700"/>
                  </a:ext>
                </a:extLst>
              </a:tr>
              <a:tr h="565319">
                <a:tc>
                  <a:txBody>
                    <a:bodyPr/>
                    <a:lstStyle/>
                    <a:p>
                      <a:pPr marL="0" marR="0">
                        <a:lnSpc>
                          <a:spcPct val="107000"/>
                        </a:lnSpc>
                        <a:spcBef>
                          <a:spcPts val="0"/>
                        </a:spcBef>
                        <a:spcAft>
                          <a:spcPts val="0"/>
                        </a:spcAft>
                      </a:pPr>
                      <a:r>
                        <a:rPr lang="en-US" sz="2200" dirty="0">
                          <a:effectLst/>
                        </a:rPr>
                        <a:t>1</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2</a:t>
                      </a:r>
                      <a:r>
                        <a:rPr lang="en-US" sz="2200" baseline="30000" dirty="0" smtClean="0">
                          <a:effectLst/>
                        </a:rPr>
                        <a:t>(2)</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10</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16</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17040229"/>
                  </a:ext>
                </a:extLst>
              </a:tr>
              <a:tr h="565319">
                <a:tc>
                  <a:txBody>
                    <a:bodyPr/>
                    <a:lstStyle/>
                    <a:p>
                      <a:pPr marL="0" marR="0">
                        <a:lnSpc>
                          <a:spcPct val="107000"/>
                        </a:lnSpc>
                        <a:spcBef>
                          <a:spcPts val="0"/>
                        </a:spcBef>
                        <a:spcAft>
                          <a:spcPts val="0"/>
                        </a:spcAft>
                      </a:pPr>
                      <a:r>
                        <a:rPr lang="en-US" sz="2200" dirty="0">
                          <a:effectLst/>
                        </a:rPr>
                        <a:t>2</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6</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12</a:t>
                      </a:r>
                      <a:r>
                        <a:rPr lang="en-US" sz="2200" baseline="30000" dirty="0" smtClean="0">
                          <a:effectLst/>
                        </a:rPr>
                        <a:t>(3)</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35290143"/>
                  </a:ext>
                </a:extLst>
              </a:tr>
              <a:tr h="565319">
                <a:tc>
                  <a:txBody>
                    <a:bodyPr/>
                    <a:lstStyle/>
                    <a:p>
                      <a:pPr marL="0" marR="0">
                        <a:lnSpc>
                          <a:spcPct val="107000"/>
                        </a:lnSpc>
                        <a:spcBef>
                          <a:spcPts val="0"/>
                        </a:spcBef>
                        <a:spcAft>
                          <a:spcPts val="0"/>
                        </a:spcAft>
                      </a:pPr>
                      <a:r>
                        <a:rPr lang="en-US" sz="2200" dirty="0">
                          <a:effectLst/>
                        </a:rPr>
                        <a:t>3</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smtClean="0">
                          <a:effectLst/>
                        </a:rPr>
                        <a:t>3</a:t>
                      </a:r>
                      <a:r>
                        <a:rPr lang="en-US" sz="2200" baseline="30000" dirty="0" smtClean="0">
                          <a:effectLst/>
                        </a:rPr>
                        <a:t>(4)</a:t>
                      </a:r>
                      <a:endParaRPr lang="en-US" sz="1100" baseline="30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17770835"/>
                  </a:ext>
                </a:extLst>
              </a:tr>
              <a:tr h="565319">
                <a:tc>
                  <a:txBody>
                    <a:bodyPr/>
                    <a:lstStyle/>
                    <a:p>
                      <a:pPr marL="0" marR="0">
                        <a:lnSpc>
                          <a:spcPct val="107000"/>
                        </a:lnSpc>
                        <a:spcBef>
                          <a:spcPts val="0"/>
                        </a:spcBef>
                        <a:spcAft>
                          <a:spcPts val="0"/>
                        </a:spcAft>
                      </a:pPr>
                      <a:r>
                        <a:rPr lang="en-US" sz="2200" dirty="0">
                          <a:effectLst/>
                        </a:rPr>
                        <a:t>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200" dirty="0">
                          <a:effectLst/>
                        </a:rPr>
                        <a:t>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58590600"/>
                  </a:ext>
                </a:extLst>
              </a:tr>
            </a:tbl>
          </a:graphicData>
        </a:graphic>
      </p:graphicFrame>
    </p:spTree>
    <p:extLst>
      <p:ext uri="{BB962C8B-B14F-4D97-AF65-F5344CB8AC3E}">
        <p14:creationId xmlns:p14="http://schemas.microsoft.com/office/powerpoint/2010/main" val="383589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C[0,4]=w[0,4] +min{16,16,11,20}=15+11=26</a:t>
            </a:r>
          </a:p>
          <a:p>
            <a:pPr marL="0" indent="0">
              <a:buNone/>
            </a:pPr>
            <a:r>
              <a:rPr lang="en-US" dirty="0"/>
              <a:t>	</a:t>
            </a:r>
            <a:r>
              <a:rPr lang="en-US" dirty="0" smtClean="0"/>
              <a:t>	C[0,0</a:t>
            </a:r>
            <a:r>
              <a:rPr lang="en-US" dirty="0"/>
              <a:t>]+C[1,4]=0+16=16	for k=1</a:t>
            </a:r>
          </a:p>
          <a:p>
            <a:pPr marL="0" indent="0">
              <a:buNone/>
            </a:pPr>
            <a:r>
              <a:rPr lang="en-US" dirty="0" smtClean="0"/>
              <a:t>		C[0,1</a:t>
            </a:r>
            <a:r>
              <a:rPr lang="en-US" dirty="0"/>
              <a:t>]+C[2,4]=4+12=16	for k=2</a:t>
            </a:r>
          </a:p>
          <a:p>
            <a:pPr marL="0" indent="0">
              <a:buNone/>
            </a:pPr>
            <a:r>
              <a:rPr lang="en-US" dirty="0" smtClean="0"/>
              <a:t>		C[0,2</a:t>
            </a:r>
            <a:r>
              <a:rPr lang="en-US" dirty="0"/>
              <a:t>]+C[3,4]=8+3=11	for k=3</a:t>
            </a:r>
          </a:p>
          <a:p>
            <a:pPr marL="0" indent="0">
              <a:buNone/>
            </a:pPr>
            <a:r>
              <a:rPr lang="en-US" dirty="0" smtClean="0"/>
              <a:t>		C[0,3</a:t>
            </a:r>
            <a:r>
              <a:rPr lang="en-US" dirty="0"/>
              <a:t>]+C[4,4]=20+0=20	for k=4</a:t>
            </a:r>
            <a:endParaRPr lang="en-US" dirty="0"/>
          </a:p>
        </p:txBody>
      </p:sp>
    </p:spTree>
    <p:extLst>
      <p:ext uri="{BB962C8B-B14F-4D97-AF65-F5344CB8AC3E}">
        <p14:creationId xmlns:p14="http://schemas.microsoft.com/office/powerpoint/2010/main" val="22021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optimal </a:t>
            </a:r>
            <a:r>
              <a:rPr lang="en-US" dirty="0" err="1" smtClean="0"/>
              <a:t>bst</a:t>
            </a:r>
            <a:endParaRPr lang="en-US" dirty="0"/>
          </a:p>
        </p:txBody>
      </p:sp>
      <p:sp>
        <p:nvSpPr>
          <p:cNvPr id="3" name="Content Placeholder 2"/>
          <p:cNvSpPr>
            <a:spLocks noGrp="1"/>
          </p:cNvSpPr>
          <p:nvPr>
            <p:ph idx="1"/>
          </p:nvPr>
        </p:nvSpPr>
        <p:spPr>
          <a:xfrm>
            <a:off x="1141412" y="1844539"/>
            <a:ext cx="9905999" cy="3541714"/>
          </a:xfrm>
        </p:spPr>
        <p:txBody>
          <a:bodyPr/>
          <a:lstStyle/>
          <a:p>
            <a:r>
              <a:rPr lang="en-US" dirty="0"/>
              <a:t>Total cost = 6*1+2*4+3*2+2*3 = 26</a:t>
            </a:r>
          </a:p>
        </p:txBody>
      </p:sp>
      <p:pic>
        <p:nvPicPr>
          <p:cNvPr id="4" name="Picture 3"/>
          <p:cNvPicPr>
            <a:picLocks noChangeAspect="1"/>
          </p:cNvPicPr>
          <p:nvPr/>
        </p:nvPicPr>
        <p:blipFill>
          <a:blip r:embed="rId2"/>
          <a:stretch>
            <a:fillRect/>
          </a:stretch>
        </p:blipFill>
        <p:spPr>
          <a:xfrm>
            <a:off x="1506854" y="2584479"/>
            <a:ext cx="6239420" cy="4027795"/>
          </a:xfrm>
          <a:prstGeom prst="rect">
            <a:avLst/>
          </a:prstGeom>
        </p:spPr>
      </p:pic>
    </p:spTree>
    <p:extLst>
      <p:ext uri="{BB962C8B-B14F-4D97-AF65-F5344CB8AC3E}">
        <p14:creationId xmlns:p14="http://schemas.microsoft.com/office/powerpoint/2010/main" val="523795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496388"/>
            <a:ext cx="9962016" cy="5891349"/>
          </a:xfrm>
        </p:spPr>
        <p:txBody>
          <a:bodyPr>
            <a:normAutofit fontScale="92500"/>
          </a:bodyPr>
          <a:lstStyle/>
          <a:p>
            <a:pPr marL="0" lvl="0" indent="0" eaLnBrk="0" fontAlgn="base" hangingPunct="0">
              <a:lnSpc>
                <a:spcPct val="100000"/>
              </a:lnSpc>
              <a:spcBef>
                <a:spcPct val="0"/>
              </a:spcBef>
              <a:spcAft>
                <a:spcPct val="0"/>
              </a:spcAft>
              <a:buSzTx/>
              <a:buNone/>
            </a:pPr>
            <a:r>
              <a:rPr lang="en-US" altLang="en-US" b="1" dirty="0" smtClean="0">
                <a:latin typeface="Courier New" panose="02070309020205020404" pitchFamily="49" charset="0"/>
                <a:cs typeface="Courier New" panose="02070309020205020404" pitchFamily="49" charset="0"/>
              </a:rPr>
              <a:t>Optimal-Binary-Search-Tree(p, </a:t>
            </a:r>
            <a:r>
              <a:rPr lang="en-US" altLang="en-US" b="1" dirty="0">
                <a:latin typeface="Courier New" panose="02070309020205020404" pitchFamily="49" charset="0"/>
                <a:cs typeface="Courier New" panose="02070309020205020404" pitchFamily="49" charset="0"/>
              </a:rPr>
              <a:t>q, n)</a:t>
            </a:r>
            <a:r>
              <a:rPr lang="en-US" altLang="en-US" dirty="0">
                <a:latin typeface="Courier New" panose="02070309020205020404" pitchFamily="49" charset="0"/>
                <a:cs typeface="Courier New" panose="02070309020205020404" pitchFamily="49" charset="0"/>
              </a:rPr>
              <a:t>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c</a:t>
            </a:r>
            <a:r>
              <a:rPr lang="en-US" altLang="en-US" dirty="0" smtClean="0">
                <a:latin typeface="Courier New" panose="02070309020205020404" pitchFamily="49" charset="0"/>
                <a:cs typeface="Courier New" panose="02070309020205020404" pitchFamily="49" charset="0"/>
              </a:rPr>
              <a:t>[1…n </a:t>
            </a:r>
            <a:r>
              <a:rPr lang="en-US" altLang="en-US" dirty="0">
                <a:latin typeface="Courier New" panose="02070309020205020404" pitchFamily="49" charset="0"/>
                <a:cs typeface="Courier New" panose="02070309020205020404" pitchFamily="49" charset="0"/>
              </a:rPr>
              <a:t>+ 1, 0…n</a:t>
            </a:r>
            <a:r>
              <a:rPr lang="en-US" altLang="en-US" dirty="0" smtClean="0">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w[1…n </a:t>
            </a:r>
            <a:r>
              <a:rPr lang="en-US" altLang="en-US" dirty="0">
                <a:latin typeface="Courier New" panose="02070309020205020404" pitchFamily="49" charset="0"/>
                <a:cs typeface="Courier New" panose="02070309020205020404" pitchFamily="49" charset="0"/>
              </a:rPr>
              <a:t>+ 1, 0…n</a:t>
            </a:r>
            <a:r>
              <a:rPr lang="en-US" altLang="en-US" dirty="0" smtClean="0">
                <a:latin typeface="Courier New" panose="02070309020205020404" pitchFamily="49" charset="0"/>
                <a:cs typeface="Courier New" panose="02070309020205020404" pitchFamily="49" charset="0"/>
              </a:rPr>
              <a:t>] </a:t>
            </a: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root[1…n </a:t>
            </a:r>
            <a:r>
              <a:rPr lang="en-US" altLang="en-US" dirty="0">
                <a:latin typeface="Courier New" panose="02070309020205020404" pitchFamily="49" charset="0"/>
                <a:cs typeface="Courier New" panose="02070309020205020404" pitchFamily="49" charset="0"/>
              </a:rPr>
              <a:t>+ 1, 0…n]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to n + 1 do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c</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q</a:t>
            </a:r>
            <a:r>
              <a:rPr lang="en-US" altLang="en-US" sz="1400" baseline="-30000" dirty="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w[</a:t>
            </a:r>
            <a:r>
              <a:rPr lang="en-US" altLang="en-US" dirty="0" err="1" smtClean="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q</a:t>
            </a:r>
            <a:r>
              <a:rPr lang="en-US" altLang="en-US" sz="1400" baseline="-30000" dirty="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for </a:t>
            </a:r>
            <a:r>
              <a:rPr lang="en-US" altLang="en-US" dirty="0">
                <a:latin typeface="Courier New" panose="02070309020205020404" pitchFamily="49" charset="0"/>
                <a:cs typeface="Courier New" panose="02070309020205020404" pitchFamily="49" charset="0"/>
              </a:rPr>
              <a:t>l = 1 to n do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to n – l + 1 do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j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l – 1 e[</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j]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w[</a:t>
            </a:r>
            <a:r>
              <a:rPr lang="en-US" altLang="en-US" dirty="0" err="1" smtClean="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w[</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-1] + </a:t>
            </a:r>
            <a:r>
              <a:rPr lang="en-US" altLang="en-US" dirty="0" err="1">
                <a:latin typeface="Courier New" panose="02070309020205020404" pitchFamily="49" charset="0"/>
                <a:cs typeface="Courier New" panose="02070309020205020404" pitchFamily="49" charset="0"/>
              </a:rPr>
              <a:t>p</a:t>
            </a:r>
            <a:r>
              <a:rPr lang="en-US" altLang="en-US" sz="1400" baseline="-30000" dirty="0" err="1">
                <a:latin typeface="Courier New" panose="02070309020205020404" pitchFamily="49" charset="0"/>
                <a:cs typeface="Courier New" panose="02070309020205020404" pitchFamily="49" charset="0"/>
              </a:rPr>
              <a:t>j</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q</a:t>
            </a:r>
            <a:r>
              <a:rPr lang="en-US" altLang="en-US" sz="1400" baseline="-30000" dirty="0" err="1">
                <a:latin typeface="Courier New" panose="02070309020205020404" pitchFamily="49" charset="0"/>
                <a:cs typeface="Courier New" panose="02070309020205020404" pitchFamily="49" charset="0"/>
              </a:rPr>
              <a:t>j</a:t>
            </a:r>
            <a:r>
              <a:rPr lang="en-US" altLang="en-US" dirty="0">
                <a:latin typeface="Courier New" panose="02070309020205020404" pitchFamily="49" charset="0"/>
                <a:cs typeface="Courier New" panose="02070309020205020404" pitchFamily="49" charset="0"/>
              </a:rPr>
              <a:t>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for </a:t>
            </a:r>
            <a:r>
              <a:rPr lang="en-US" altLang="en-US" dirty="0">
                <a:latin typeface="Courier New" panose="02070309020205020404" pitchFamily="49" charset="0"/>
                <a:cs typeface="Courier New" panose="02070309020205020404" pitchFamily="49" charset="0"/>
              </a:rPr>
              <a:t>r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to j </a:t>
            </a:r>
            <a:r>
              <a:rPr lang="en-US" altLang="en-US" dirty="0" smtClean="0">
                <a:latin typeface="Courier New" panose="02070309020205020404" pitchFamily="49" charset="0"/>
                <a:cs typeface="Courier New" panose="02070309020205020404" pitchFamily="49" charset="0"/>
              </a:rPr>
              <a:t>do </a:t>
            </a: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			t = e[</a:t>
            </a:r>
            <a:r>
              <a:rPr lang="en-US" altLang="en-US" dirty="0" err="1" smtClean="0">
                <a:latin typeface="Courier New" panose="02070309020205020404" pitchFamily="49" charset="0"/>
                <a:cs typeface="Courier New" panose="02070309020205020404" pitchFamily="49" charset="0"/>
              </a:rPr>
              <a:t>i</a:t>
            </a:r>
            <a:r>
              <a:rPr lang="en-US" altLang="en-US" dirty="0" smtClean="0">
                <a:latin typeface="Courier New" panose="02070309020205020404" pitchFamily="49" charset="0"/>
                <a:cs typeface="Courier New" panose="02070309020205020404" pitchFamily="49" charset="0"/>
              </a:rPr>
              <a:t>, r - 1] + e[r + 1, j] + w[</a:t>
            </a:r>
            <a:r>
              <a:rPr lang="en-US" altLang="en-US" dirty="0" err="1" smtClean="0">
                <a:latin typeface="Courier New" panose="02070309020205020404" pitchFamily="49" charset="0"/>
                <a:cs typeface="Courier New" panose="02070309020205020404" pitchFamily="49" charset="0"/>
              </a:rPr>
              <a:t>i</a:t>
            </a:r>
            <a:r>
              <a:rPr lang="en-US" altLang="en-US" dirty="0" smtClean="0">
                <a:latin typeface="Courier New" panose="02070309020205020404" pitchFamily="49" charset="0"/>
                <a:cs typeface="Courier New" panose="02070309020205020404" pitchFamily="49" charset="0"/>
              </a:rPr>
              <a:t>, j] </a:t>
            </a: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			if </a:t>
            </a:r>
            <a:r>
              <a:rPr lang="en-US" altLang="en-US" dirty="0">
                <a:latin typeface="Courier New" panose="02070309020205020404" pitchFamily="49" charset="0"/>
                <a:cs typeface="Courier New" panose="02070309020205020404" pitchFamily="49" charset="0"/>
              </a:rPr>
              <a:t>t &lt; e[</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j]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				e[</a:t>
            </a:r>
            <a:r>
              <a:rPr lang="en-US" altLang="en-US" dirty="0" err="1" smtClean="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j]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				root[</a:t>
            </a:r>
            <a:r>
              <a:rPr lang="en-US" altLang="en-US" dirty="0" err="1" smtClean="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j]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 </a:t>
            </a:r>
            <a:endParaRPr lang="en-US" altLang="en-US" dirty="0" smtClean="0">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SzTx/>
              <a:buNone/>
            </a:pPr>
            <a:r>
              <a:rPr lang="en-US" altLang="en-US" dirty="0" smtClean="0">
                <a:latin typeface="Courier New" panose="02070309020205020404" pitchFamily="49" charset="0"/>
                <a:cs typeface="Courier New" panose="02070309020205020404" pitchFamily="49" charset="0"/>
              </a:rPr>
              <a:t>return c </a:t>
            </a:r>
            <a:r>
              <a:rPr lang="en-US" altLang="en-US" dirty="0">
                <a:latin typeface="Courier New" panose="02070309020205020404" pitchFamily="49" charset="0"/>
                <a:cs typeface="Courier New" panose="02070309020205020404" pitchFamily="49" charset="0"/>
              </a:rPr>
              <a:t>and root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78463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err="1"/>
              <a:t>bst</a:t>
            </a:r>
            <a:r>
              <a:rPr lang="en-US" dirty="0"/>
              <a:t> algorithm</a:t>
            </a:r>
          </a:p>
        </p:txBody>
      </p:sp>
      <p:sp>
        <p:nvSpPr>
          <p:cNvPr id="3" name="Content Placeholder 2"/>
          <p:cNvSpPr>
            <a:spLocks noGrp="1"/>
          </p:cNvSpPr>
          <p:nvPr>
            <p:ph idx="1"/>
          </p:nvPr>
        </p:nvSpPr>
        <p:spPr/>
        <p:txBody>
          <a:bodyPr/>
          <a:lstStyle/>
          <a:p>
            <a:r>
              <a:rPr lang="en-US" dirty="0"/>
              <a:t>Here, the Optimal Binary Search Tree Algorithm is presented. First, we build a BST from a set of provided </a:t>
            </a:r>
            <a:r>
              <a:rPr lang="en-US" b="1" dirty="0"/>
              <a:t>n</a:t>
            </a:r>
            <a:r>
              <a:rPr lang="en-US" dirty="0"/>
              <a:t> number of distinct keys </a:t>
            </a:r>
            <a:r>
              <a:rPr lang="en-US" b="1" i="1" dirty="0"/>
              <a:t>&lt; k</a:t>
            </a:r>
            <a:r>
              <a:rPr lang="en-US" b="1" i="1" baseline="-25000" dirty="0"/>
              <a:t>1</a:t>
            </a:r>
            <a:r>
              <a:rPr lang="en-US" b="1" i="1" dirty="0"/>
              <a:t>, k</a:t>
            </a:r>
            <a:r>
              <a:rPr lang="en-US" b="1" i="1" baseline="-25000" dirty="0"/>
              <a:t>2</a:t>
            </a:r>
            <a:r>
              <a:rPr lang="en-US" b="1" i="1" dirty="0"/>
              <a:t>, k</a:t>
            </a:r>
            <a:r>
              <a:rPr lang="en-US" b="1" i="1" baseline="-25000" dirty="0"/>
              <a:t>3</a:t>
            </a:r>
            <a:r>
              <a:rPr lang="en-US" b="1" i="1" dirty="0"/>
              <a:t>, ... </a:t>
            </a:r>
            <a:r>
              <a:rPr lang="en-US" b="1" i="1" dirty="0" err="1"/>
              <a:t>k</a:t>
            </a:r>
            <a:r>
              <a:rPr lang="en-US" b="1" i="1" baseline="-25000" dirty="0" err="1"/>
              <a:t>n</a:t>
            </a:r>
            <a:r>
              <a:rPr lang="en-US" b="1" i="1" dirty="0"/>
              <a:t> &gt;</a:t>
            </a:r>
            <a:r>
              <a:rPr lang="en-US" dirty="0"/>
              <a:t>. Here we assume, the probability of accessing a key </a:t>
            </a:r>
            <a:r>
              <a:rPr lang="en-US" b="1" i="1" dirty="0"/>
              <a:t>K</a:t>
            </a:r>
            <a:r>
              <a:rPr lang="en-US" b="1" i="1" baseline="-25000" dirty="0"/>
              <a:t>i</a:t>
            </a:r>
            <a:r>
              <a:rPr lang="en-US" dirty="0"/>
              <a:t> is </a:t>
            </a:r>
            <a:r>
              <a:rPr lang="en-US" b="1" i="1" dirty="0"/>
              <a:t>p</a:t>
            </a:r>
            <a:r>
              <a:rPr lang="en-US" b="1" i="1" baseline="-25000" dirty="0"/>
              <a:t>i</a:t>
            </a:r>
            <a:r>
              <a:rPr lang="en-US" dirty="0"/>
              <a:t>. Some dummy keys (</a:t>
            </a:r>
            <a:r>
              <a:rPr lang="en-US" b="1" i="1" dirty="0"/>
              <a:t>d</a:t>
            </a:r>
            <a:r>
              <a:rPr lang="en-US" b="1" i="1" baseline="-25000" dirty="0"/>
              <a:t>0</a:t>
            </a:r>
            <a:r>
              <a:rPr lang="en-US" b="1" i="1" dirty="0"/>
              <a:t>, d</a:t>
            </a:r>
            <a:r>
              <a:rPr lang="en-US" b="1" i="1" baseline="-25000" dirty="0"/>
              <a:t>1</a:t>
            </a:r>
            <a:r>
              <a:rPr lang="en-US" b="1" i="1" dirty="0"/>
              <a:t>, d</a:t>
            </a:r>
            <a:r>
              <a:rPr lang="en-US" b="1" i="1" baseline="-25000" dirty="0"/>
              <a:t>2</a:t>
            </a:r>
            <a:r>
              <a:rPr lang="en-US" b="1" i="1" dirty="0"/>
              <a:t>, ... </a:t>
            </a:r>
            <a:r>
              <a:rPr lang="en-US" b="1" i="1" dirty="0" err="1"/>
              <a:t>d</a:t>
            </a:r>
            <a:r>
              <a:rPr lang="en-US" b="1" i="1" baseline="-25000" dirty="0" err="1"/>
              <a:t>n</a:t>
            </a:r>
            <a:r>
              <a:rPr lang="en-US" dirty="0"/>
              <a:t>) are added as some searches may be performed for the values which are not present in the Key set </a:t>
            </a:r>
            <a:r>
              <a:rPr lang="en-US" b="1" i="1" dirty="0"/>
              <a:t>K</a:t>
            </a:r>
            <a:r>
              <a:rPr lang="en-US" dirty="0"/>
              <a:t>. We assume, for each dummy key </a:t>
            </a:r>
            <a:r>
              <a:rPr lang="en-US" b="1" i="1" dirty="0"/>
              <a:t>d</a:t>
            </a:r>
            <a:r>
              <a:rPr lang="en-US" b="1" i="1" baseline="-25000" dirty="0"/>
              <a:t>i</a:t>
            </a:r>
            <a:r>
              <a:rPr lang="en-US" dirty="0"/>
              <a:t> probability of access is </a:t>
            </a:r>
            <a:r>
              <a:rPr lang="en-US" b="1" i="1" dirty="0"/>
              <a:t>q</a:t>
            </a:r>
            <a:r>
              <a:rPr lang="en-US" b="1" i="1" baseline="-25000" dirty="0"/>
              <a:t>i</a:t>
            </a:r>
            <a:r>
              <a:rPr lang="en-US" dirty="0"/>
              <a:t>.</a:t>
            </a:r>
            <a:endParaRPr lang="en-US" dirty="0"/>
          </a:p>
        </p:txBody>
      </p:sp>
    </p:spTree>
    <p:extLst>
      <p:ext uri="{BB962C8B-B14F-4D97-AF65-F5344CB8AC3E}">
        <p14:creationId xmlns:p14="http://schemas.microsoft.com/office/powerpoint/2010/main" val="328566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a:t>
            </a:r>
            <a:r>
              <a:rPr lang="en-US" dirty="0" err="1" smtClean="0"/>
              <a:t>bst</a:t>
            </a:r>
            <a:r>
              <a:rPr lang="en-US" dirty="0" smtClean="0"/>
              <a:t> algorithm</a:t>
            </a:r>
            <a:endParaRPr lang="en-US" dirty="0"/>
          </a:p>
        </p:txBody>
      </p:sp>
      <p:sp>
        <p:nvSpPr>
          <p:cNvPr id="3" name="Content Placeholder 2"/>
          <p:cNvSpPr>
            <a:spLocks noGrp="1"/>
          </p:cNvSpPr>
          <p:nvPr>
            <p:ph idx="1"/>
          </p:nvPr>
        </p:nvSpPr>
        <p:spPr/>
        <p:txBody>
          <a:bodyPr/>
          <a:lstStyle/>
          <a:p>
            <a:r>
              <a:rPr lang="en-US" dirty="0"/>
              <a:t>Analysis</a:t>
            </a:r>
          </a:p>
          <a:p>
            <a:pPr marL="0" indent="0">
              <a:buNone/>
            </a:pPr>
            <a:r>
              <a:rPr lang="en-US" dirty="0"/>
              <a:t>The algorithm requires </a:t>
            </a:r>
            <a:r>
              <a:rPr lang="en-US" b="1" dirty="0"/>
              <a:t>O (n</a:t>
            </a:r>
            <a:r>
              <a:rPr lang="en-US" b="1" baseline="30000" dirty="0"/>
              <a:t>3</a:t>
            </a:r>
            <a:r>
              <a:rPr lang="en-US" b="1" dirty="0"/>
              <a:t>)</a:t>
            </a:r>
            <a:r>
              <a:rPr lang="en-US" dirty="0"/>
              <a:t> time, since </a:t>
            </a:r>
            <a:r>
              <a:rPr lang="en-US" dirty="0" smtClean="0"/>
              <a:t>there are 3 level of </a:t>
            </a:r>
            <a:r>
              <a:rPr lang="en-US" dirty="0"/>
              <a:t>nested </a:t>
            </a:r>
            <a:r>
              <a:rPr lang="en-US" b="1" dirty="0"/>
              <a:t>for</a:t>
            </a:r>
            <a:r>
              <a:rPr lang="en-US" dirty="0"/>
              <a:t> </a:t>
            </a:r>
            <a:r>
              <a:rPr lang="en-US" dirty="0" smtClean="0"/>
              <a:t>loops. Each </a:t>
            </a:r>
            <a:r>
              <a:rPr lang="en-US" dirty="0"/>
              <a:t>of these loops takes on at most </a:t>
            </a:r>
            <a:r>
              <a:rPr lang="en-US" b="1" dirty="0"/>
              <a:t>n</a:t>
            </a:r>
            <a:r>
              <a:rPr lang="en-US" dirty="0"/>
              <a:t> values.</a:t>
            </a:r>
          </a:p>
        </p:txBody>
      </p:sp>
    </p:spTree>
    <p:extLst>
      <p:ext uri="{BB962C8B-B14F-4D97-AF65-F5344CB8AC3E}">
        <p14:creationId xmlns:p14="http://schemas.microsoft.com/office/powerpoint/2010/main" val="426492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Greedy approach vs Dynamic programming</a:t>
            </a:r>
          </a:p>
        </p:txBody>
      </p:sp>
      <p:sp>
        <p:nvSpPr>
          <p:cNvPr id="3" name="Content Placeholder 2"/>
          <p:cNvSpPr>
            <a:spLocks noGrp="1"/>
          </p:cNvSpPr>
          <p:nvPr>
            <p:ph idx="1"/>
          </p:nvPr>
        </p:nvSpPr>
        <p:spPr/>
        <p:txBody>
          <a:bodyPr>
            <a:normAutofit fontScale="92500" lnSpcReduction="10000"/>
          </a:bodyPr>
          <a:lstStyle/>
          <a:p>
            <a:pPr fontAlgn="base"/>
            <a:r>
              <a:rPr lang="en-US" dirty="0"/>
              <a:t>A Greedy algorithm is an algorithmic paradigm that builds up a solution piece by piece, always choosing the next piece that offers the most obvious and immediate benefit. So the problems where choosing locally optimal also leads to a global solution are best fit for Greedy.</a:t>
            </a:r>
          </a:p>
          <a:p>
            <a:pPr fontAlgn="base"/>
            <a:r>
              <a:rPr lang="en-US" dirty="0" smtClean="0"/>
              <a:t>Dynamic </a:t>
            </a:r>
            <a:r>
              <a:rPr lang="en-US" dirty="0"/>
              <a:t>programming is mainly an optimization over plain recursion. Wherever we see a recursive solution that has repeated calls for the same inputs, we can optimize it using Dynamic Programming. The idea is to simply store the results of </a:t>
            </a:r>
            <a:r>
              <a:rPr lang="en-US" dirty="0" err="1"/>
              <a:t>subproblems</a:t>
            </a:r>
            <a:r>
              <a:rPr lang="en-US" dirty="0"/>
              <a:t> so that we do not have to re-compute them when needed later. This simple optimization reduces time complexities from exponential to polynomial. </a:t>
            </a:r>
          </a:p>
        </p:txBody>
      </p:sp>
    </p:spTree>
    <p:extLst>
      <p:ext uri="{BB962C8B-B14F-4D97-AF65-F5344CB8AC3E}">
        <p14:creationId xmlns:p14="http://schemas.microsoft.com/office/powerpoint/2010/main" val="1816905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approach vs Dynamic programming</a:t>
            </a:r>
          </a:p>
        </p:txBody>
      </p:sp>
      <p:sp>
        <p:nvSpPr>
          <p:cNvPr id="3" name="Content Placeholder 2"/>
          <p:cNvSpPr>
            <a:spLocks noGrp="1"/>
          </p:cNvSpPr>
          <p:nvPr>
            <p:ph idx="1"/>
          </p:nvPr>
        </p:nvSpPr>
        <p:spPr/>
        <p:txBody>
          <a:bodyPr/>
          <a:lstStyle/>
          <a:p>
            <a:r>
              <a:rPr lang="en-US" dirty="0"/>
              <a:t>In contrast to greedy algorithms, where local optimization is addressed, dynamic algorithms are motivated for an overall optimization of the problem.</a:t>
            </a:r>
          </a:p>
          <a:p>
            <a:r>
              <a:rPr lang="en-US" dirty="0"/>
              <a:t>In contrast to divide and conquer algorithms, where solutions are combined to achieve an overall solution, dynamic algorithms use the output of a smaller sub-problem and then try to optimize a bigger sub-problem. Dynamic algorithms use </a:t>
            </a:r>
            <a:r>
              <a:rPr lang="en-US" dirty="0" err="1"/>
              <a:t>Memoization</a:t>
            </a:r>
            <a:r>
              <a:rPr lang="en-US" dirty="0"/>
              <a:t> to remember the output of already solved sub-problems.</a:t>
            </a:r>
          </a:p>
        </p:txBody>
      </p:sp>
    </p:spTree>
    <p:extLst>
      <p:ext uri="{BB962C8B-B14F-4D97-AF65-F5344CB8AC3E}">
        <p14:creationId xmlns:p14="http://schemas.microsoft.com/office/powerpoint/2010/main" val="4185130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approach vs Dynamic programming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5983076"/>
              </p:ext>
            </p:extLst>
          </p:nvPr>
        </p:nvGraphicFramePr>
        <p:xfrm>
          <a:off x="1436912" y="2455164"/>
          <a:ext cx="9610498" cy="3723566"/>
        </p:xfrm>
        <a:graphic>
          <a:graphicData uri="http://schemas.openxmlformats.org/drawingml/2006/table">
            <a:tbl>
              <a:tblPr/>
              <a:tblGrid>
                <a:gridCol w="4805249">
                  <a:extLst>
                    <a:ext uri="{9D8B030D-6E8A-4147-A177-3AD203B41FA5}">
                      <a16:colId xmlns:a16="http://schemas.microsoft.com/office/drawing/2014/main" val="422427113"/>
                    </a:ext>
                  </a:extLst>
                </a:gridCol>
                <a:gridCol w="4805249">
                  <a:extLst>
                    <a:ext uri="{9D8B030D-6E8A-4147-A177-3AD203B41FA5}">
                      <a16:colId xmlns:a16="http://schemas.microsoft.com/office/drawing/2014/main" val="2964444397"/>
                    </a:ext>
                  </a:extLst>
                </a:gridCol>
              </a:tblGrid>
              <a:tr h="381130">
                <a:tc>
                  <a:txBody>
                    <a:bodyPr/>
                    <a:lstStyle/>
                    <a:p>
                      <a:pPr algn="l" fontAlgn="t"/>
                      <a:r>
                        <a:rPr lang="en-US" sz="1200">
                          <a:solidFill>
                            <a:srgbClr val="000000"/>
                          </a:solidFill>
                          <a:effectLst/>
                          <a:latin typeface="times new roman" panose="02020603050405020304" pitchFamily="18" charset="0"/>
                        </a:rPr>
                        <a:t>Dynamic Programming</a:t>
                      </a:r>
                    </a:p>
                  </a:txBody>
                  <a:tcPr marL="79292" marR="79292" marT="79292" marB="79292">
                    <a:lnL w="9525" cap="flat" cmpd="sng" algn="ctr">
                      <a:solidFill>
                        <a:srgbClr val="4023BE"/>
                      </a:solidFill>
                      <a:prstDash val="solid"/>
                      <a:round/>
                      <a:headEnd type="none" w="med" len="med"/>
                      <a:tailEnd type="none" w="med" len="med"/>
                    </a:lnL>
                    <a:lnR w="9525" cap="flat" cmpd="sng" algn="ctr">
                      <a:solidFill>
                        <a:srgbClr val="4023BE"/>
                      </a:solidFill>
                      <a:prstDash val="solid"/>
                      <a:round/>
                      <a:headEnd type="none" w="med" len="med"/>
                      <a:tailEnd type="none" w="med" len="med"/>
                    </a:lnR>
                    <a:lnT w="9525" cap="flat" cmpd="sng" algn="ctr">
                      <a:solidFill>
                        <a:srgbClr val="4023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Greedy Method</a:t>
                      </a:r>
                    </a:p>
                  </a:txBody>
                  <a:tcPr marL="79292" marR="79292" marT="79292" marB="79292">
                    <a:lnL w="9525" cap="flat" cmpd="sng" algn="ctr">
                      <a:solidFill>
                        <a:srgbClr val="4023BE"/>
                      </a:solidFill>
                      <a:prstDash val="solid"/>
                      <a:round/>
                      <a:headEnd type="none" w="med" len="med"/>
                      <a:tailEnd type="none" w="med" len="med"/>
                    </a:lnL>
                    <a:lnR w="9525" cap="flat" cmpd="sng" algn="ctr">
                      <a:solidFill>
                        <a:srgbClr val="4023BE"/>
                      </a:solidFill>
                      <a:prstDash val="solid"/>
                      <a:round/>
                      <a:headEnd type="none" w="med" len="med"/>
                      <a:tailEnd type="none" w="med" len="med"/>
                    </a:lnR>
                    <a:lnT w="9525" cap="flat" cmpd="sng" algn="ctr">
                      <a:solidFill>
                        <a:srgbClr val="4023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74438084"/>
                  </a:ext>
                </a:extLst>
              </a:tr>
              <a:tr h="526252">
                <a:tc>
                  <a:txBody>
                    <a:bodyPr/>
                    <a:lstStyle/>
                    <a:p>
                      <a:pPr algn="l" fontAlgn="t"/>
                      <a:r>
                        <a:rPr lang="en-US" sz="1200">
                          <a:solidFill>
                            <a:srgbClr val="000000"/>
                          </a:solidFill>
                          <a:effectLst/>
                          <a:latin typeface="verdana" panose="020B0604030504040204" pitchFamily="34" charset="0"/>
                        </a:rPr>
                        <a:t>1. Dynamic Programming is used to obtain the optimal solution.</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1. Greedy Method is also used to get the optimal solution.</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5084822"/>
                  </a:ext>
                </a:extLst>
              </a:tr>
              <a:tr h="1093884">
                <a:tc>
                  <a:txBody>
                    <a:bodyPr/>
                    <a:lstStyle/>
                    <a:p>
                      <a:pPr algn="l" fontAlgn="t"/>
                      <a:r>
                        <a:rPr lang="en-US" sz="1200">
                          <a:solidFill>
                            <a:srgbClr val="000000"/>
                          </a:solidFill>
                          <a:effectLst/>
                          <a:latin typeface="verdana" panose="020B0604030504040204" pitchFamily="34" charset="0"/>
                        </a:rPr>
                        <a:t>2. In Dynamic Programming, we choose at each step, but the choice may depend on the solution to sub-problems.</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2. In a greedy Algorithm, we make whatever choice seems best at the moment and then solve the sub-problems arising after the choice is made.</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2412113"/>
                  </a:ext>
                </a:extLst>
              </a:tr>
              <a:tr h="503187">
                <a:tc>
                  <a:txBody>
                    <a:bodyPr/>
                    <a:lstStyle/>
                    <a:p>
                      <a:pPr algn="l" fontAlgn="t"/>
                      <a:r>
                        <a:rPr lang="en-US" sz="1200">
                          <a:solidFill>
                            <a:srgbClr val="000000"/>
                          </a:solidFill>
                          <a:effectLst/>
                          <a:latin typeface="verdana" panose="020B0604030504040204" pitchFamily="34" charset="0"/>
                        </a:rPr>
                        <a:t>3. Less efficient as compared to a greedy approach</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3. More efficient as compared to a </a:t>
                      </a:r>
                      <a:r>
                        <a:rPr lang="en-US" sz="1200" dirty="0" smtClean="0">
                          <a:solidFill>
                            <a:srgbClr val="000000"/>
                          </a:solidFill>
                          <a:effectLst/>
                          <a:latin typeface="verdana" panose="020B0604030504040204" pitchFamily="34" charset="0"/>
                        </a:rPr>
                        <a:t>dynamic </a:t>
                      </a:r>
                      <a:r>
                        <a:rPr lang="en-US" sz="1200" dirty="0">
                          <a:solidFill>
                            <a:srgbClr val="000000"/>
                          </a:solidFill>
                          <a:effectLst/>
                          <a:latin typeface="verdana" panose="020B0604030504040204" pitchFamily="34" charset="0"/>
                        </a:rPr>
                        <a:t>approach</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7541983"/>
                  </a:ext>
                </a:extLst>
              </a:tr>
              <a:tr h="322127">
                <a:tc>
                  <a:txBody>
                    <a:bodyPr/>
                    <a:lstStyle/>
                    <a:p>
                      <a:pPr algn="l" fontAlgn="t"/>
                      <a:r>
                        <a:rPr lang="en-US" sz="1200">
                          <a:solidFill>
                            <a:srgbClr val="000000"/>
                          </a:solidFill>
                          <a:effectLst/>
                          <a:latin typeface="verdana" panose="020B0604030504040204" pitchFamily="34" charset="0"/>
                        </a:rPr>
                        <a:t>4. Example: 0/1 Knapsack</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4. Example: Fractional Knapsack</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95664518"/>
                  </a:ext>
                </a:extLst>
              </a:tr>
              <a:tr h="896986">
                <a:tc>
                  <a:txBody>
                    <a:bodyPr/>
                    <a:lstStyle/>
                    <a:p>
                      <a:pPr algn="l" fontAlgn="t"/>
                      <a:r>
                        <a:rPr lang="en-US" sz="1200">
                          <a:solidFill>
                            <a:srgbClr val="000000"/>
                          </a:solidFill>
                          <a:effectLst/>
                          <a:latin typeface="verdana" panose="020B0604030504040204" pitchFamily="34" charset="0"/>
                        </a:rPr>
                        <a:t>5. It is guaranteed that Dynamic Programming will generate an optimal solution using Principle of Optimality.</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5. In Greedy Method, there is no such guarantee of getting Optimal Solution.</a:t>
                      </a:r>
                    </a:p>
                  </a:txBody>
                  <a:tcPr marL="52861" marR="52861" marT="52861" marB="5286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85133813"/>
                  </a:ext>
                </a:extLst>
              </a:tr>
            </a:tbl>
          </a:graphicData>
        </a:graphic>
      </p:graphicFrame>
    </p:spTree>
    <p:extLst>
      <p:ext uri="{BB962C8B-B14F-4D97-AF65-F5344CB8AC3E}">
        <p14:creationId xmlns:p14="http://schemas.microsoft.com/office/powerpoint/2010/main" val="106325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editing problem</a:t>
            </a:r>
            <a:endParaRPr lang="en-US" dirty="0"/>
          </a:p>
        </p:txBody>
      </p:sp>
      <p:sp>
        <p:nvSpPr>
          <p:cNvPr id="3" name="Content Placeholder 2"/>
          <p:cNvSpPr>
            <a:spLocks noGrp="1"/>
          </p:cNvSpPr>
          <p:nvPr>
            <p:ph idx="1"/>
          </p:nvPr>
        </p:nvSpPr>
        <p:spPr/>
        <p:txBody>
          <a:bodyPr/>
          <a:lstStyle/>
          <a:p>
            <a:r>
              <a:rPr lang="en-US" b="1" dirty="0"/>
              <a:t>Problem Description</a:t>
            </a:r>
          </a:p>
          <a:p>
            <a:pPr marL="0" indent="0">
              <a:buNone/>
            </a:pPr>
            <a:r>
              <a:rPr lang="en-US" dirty="0"/>
              <a:t>There are two strings </a:t>
            </a:r>
            <a:r>
              <a:rPr lang="en-US" dirty="0" err="1"/>
              <a:t>src</a:t>
            </a:r>
            <a:r>
              <a:rPr lang="en-US" dirty="0"/>
              <a:t> and </a:t>
            </a:r>
            <a:r>
              <a:rPr lang="en-US" dirty="0" err="1"/>
              <a:t>dest</a:t>
            </a:r>
            <a:r>
              <a:rPr lang="en-US" dirty="0"/>
              <a:t>. The goal of the problem is to convert </a:t>
            </a:r>
            <a:r>
              <a:rPr lang="en-US" dirty="0" err="1"/>
              <a:t>src</a:t>
            </a:r>
            <a:r>
              <a:rPr lang="en-US" dirty="0"/>
              <a:t> to </a:t>
            </a:r>
            <a:r>
              <a:rPr lang="en-US" dirty="0" err="1"/>
              <a:t>dest</a:t>
            </a:r>
            <a:r>
              <a:rPr lang="en-US" dirty="0"/>
              <a:t> by applying minimum edit operations on string </a:t>
            </a:r>
            <a:r>
              <a:rPr lang="en-US" dirty="0" err="1" smtClean="0"/>
              <a:t>src</a:t>
            </a:r>
            <a:r>
              <a:rPr lang="en-US" dirty="0" smtClean="0"/>
              <a:t>. </a:t>
            </a:r>
            <a:r>
              <a:rPr lang="en-US" dirty="0"/>
              <a:t>The edit operations are following –</a:t>
            </a:r>
          </a:p>
          <a:p>
            <a:pPr marL="0" indent="0">
              <a:buNone/>
            </a:pPr>
            <a:r>
              <a:rPr lang="en-US" dirty="0"/>
              <a:t>1) insert a </a:t>
            </a:r>
            <a:r>
              <a:rPr lang="en-US" dirty="0" smtClean="0"/>
              <a:t>character – 1 cost</a:t>
            </a:r>
            <a:r>
              <a:rPr lang="en-US" dirty="0"/>
              <a:t/>
            </a:r>
            <a:br>
              <a:rPr lang="en-US" dirty="0"/>
            </a:br>
            <a:r>
              <a:rPr lang="en-US" dirty="0"/>
              <a:t>2) delete a </a:t>
            </a:r>
            <a:r>
              <a:rPr lang="en-US" dirty="0" smtClean="0"/>
              <a:t>character – 1 cost</a:t>
            </a:r>
            <a:r>
              <a:rPr lang="en-US" dirty="0"/>
              <a:t/>
            </a:r>
            <a:br>
              <a:rPr lang="en-US" dirty="0"/>
            </a:br>
            <a:r>
              <a:rPr lang="en-US" dirty="0"/>
              <a:t>3) replace a </a:t>
            </a:r>
            <a:r>
              <a:rPr lang="en-US" dirty="0" smtClean="0"/>
              <a:t>character – 2 cost</a:t>
            </a:r>
            <a:endParaRPr lang="en-US" dirty="0"/>
          </a:p>
        </p:txBody>
      </p:sp>
    </p:spTree>
    <p:extLst>
      <p:ext uri="{BB962C8B-B14F-4D97-AF65-F5344CB8AC3E}">
        <p14:creationId xmlns:p14="http://schemas.microsoft.com/office/powerpoint/2010/main" val="423012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editing problem</a:t>
            </a:r>
          </a:p>
        </p:txBody>
      </p:sp>
      <p:sp>
        <p:nvSpPr>
          <p:cNvPr id="3" name="Content Placeholder 2"/>
          <p:cNvSpPr>
            <a:spLocks noGrp="1"/>
          </p:cNvSpPr>
          <p:nvPr>
            <p:ph idx="1"/>
          </p:nvPr>
        </p:nvSpPr>
        <p:spPr/>
        <p:txBody>
          <a:bodyPr/>
          <a:lstStyle/>
          <a:p>
            <a:r>
              <a:rPr lang="en-US" b="1" dirty="0" smtClean="0"/>
              <a:t>Solution</a:t>
            </a:r>
            <a:endParaRPr lang="en-US" b="1" dirty="0"/>
          </a:p>
          <a:p>
            <a:pPr marL="0" indent="0">
              <a:buNone/>
            </a:pPr>
            <a:r>
              <a:rPr lang="en-US" dirty="0"/>
              <a:t>This problem can be solved optimally using bottom up DP. We will first calculate minimum operations required to transform a prefix of the string </a:t>
            </a:r>
            <a:r>
              <a:rPr lang="en-US" dirty="0" err="1"/>
              <a:t>src</a:t>
            </a:r>
            <a:r>
              <a:rPr lang="en-US" dirty="0"/>
              <a:t> to a prefix of string </a:t>
            </a:r>
            <a:r>
              <a:rPr lang="en-US" dirty="0" err="1"/>
              <a:t>dest</a:t>
            </a:r>
            <a:r>
              <a:rPr lang="en-US" dirty="0"/>
              <a:t>. Then we will use this information to calculate minimum no. of operations required to transform a bigger prefix of </a:t>
            </a:r>
            <a:r>
              <a:rPr lang="en-US" dirty="0" err="1"/>
              <a:t>src</a:t>
            </a:r>
            <a:r>
              <a:rPr lang="en-US" dirty="0"/>
              <a:t> to a bigger prefix of </a:t>
            </a:r>
            <a:r>
              <a:rPr lang="en-US" dirty="0" err="1"/>
              <a:t>dest</a:t>
            </a:r>
            <a:r>
              <a:rPr lang="en-US" dirty="0"/>
              <a:t>.</a:t>
            </a:r>
          </a:p>
        </p:txBody>
      </p:sp>
    </p:spTree>
    <p:extLst>
      <p:ext uri="{BB962C8B-B14F-4D97-AF65-F5344CB8AC3E}">
        <p14:creationId xmlns:p14="http://schemas.microsoft.com/office/powerpoint/2010/main" val="2976663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8232" y="1158838"/>
            <a:ext cx="9811526" cy="5270131"/>
          </a:xfrm>
          <a:prstGeom prst="rect">
            <a:avLst/>
          </a:prstGeom>
        </p:spPr>
      </p:pic>
    </p:spTree>
    <p:extLst>
      <p:ext uri="{BB962C8B-B14F-4D97-AF65-F5344CB8AC3E}">
        <p14:creationId xmlns:p14="http://schemas.microsoft.com/office/powerpoint/2010/main" val="38337745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94A1BA-6B3D-46E5-87C7-09507FDF852E}"/>
</file>

<file path=customXml/itemProps2.xml><?xml version="1.0" encoding="utf-8"?>
<ds:datastoreItem xmlns:ds="http://schemas.openxmlformats.org/officeDocument/2006/customXml" ds:itemID="{1EF05CE9-B2C3-4B0B-89AE-55B9E0BB3A8C}"/>
</file>

<file path=customXml/itemProps3.xml><?xml version="1.0" encoding="utf-8"?>
<ds:datastoreItem xmlns:ds="http://schemas.openxmlformats.org/officeDocument/2006/customXml" ds:itemID="{0DC0EA0C-D777-4C86-9E79-197E3F53112D}"/>
</file>

<file path=docProps/app.xml><?xml version="1.0" encoding="utf-8"?>
<Properties xmlns="http://schemas.openxmlformats.org/officeDocument/2006/extended-properties" xmlns:vt="http://schemas.openxmlformats.org/officeDocument/2006/docPropsVTypes">
  <Template>TM04033919[[fn=Circuit]]</Template>
  <TotalTime>1112</TotalTime>
  <Words>887</Words>
  <Application>Microsoft Office PowerPoint</Application>
  <PresentationFormat>Widescreen</PresentationFormat>
  <Paragraphs>187</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Courier New</vt:lpstr>
      <vt:lpstr>Mangal</vt:lpstr>
      <vt:lpstr>Times New Roman</vt:lpstr>
      <vt:lpstr>Trebuchet MS</vt:lpstr>
      <vt:lpstr>Tw Cen MT</vt:lpstr>
      <vt:lpstr>Verdana</vt:lpstr>
      <vt:lpstr>Circuit</vt:lpstr>
      <vt:lpstr>Advance Algorithm Design Techniques </vt:lpstr>
      <vt:lpstr>Dynamic Programming</vt:lpstr>
      <vt:lpstr>Dynamic Programming</vt:lpstr>
      <vt:lpstr>Greedy approach vs Dynamic programming</vt:lpstr>
      <vt:lpstr>Greedy approach vs Dynamic programming</vt:lpstr>
      <vt:lpstr>Greedy approach vs Dynamic programming</vt:lpstr>
      <vt:lpstr>String editing problem</vt:lpstr>
      <vt:lpstr>String editing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 Binary Search Trees</vt:lpstr>
      <vt:lpstr>Optimal Binary Search tree </vt:lpstr>
      <vt:lpstr>Number of BST</vt:lpstr>
      <vt:lpstr>Optimal bst</vt:lpstr>
      <vt:lpstr>Optimal bst</vt:lpstr>
      <vt:lpstr>Optimal bst - example</vt:lpstr>
      <vt:lpstr>PowerPoint Presentation</vt:lpstr>
      <vt:lpstr>Tracing</vt:lpstr>
      <vt:lpstr>Tracing</vt:lpstr>
      <vt:lpstr>Tracing</vt:lpstr>
      <vt:lpstr>PowerPoint Presentation</vt:lpstr>
      <vt:lpstr>The optimal bst</vt:lpstr>
      <vt:lpstr>PowerPoint Presentation</vt:lpstr>
      <vt:lpstr>Optimal bst algorithm</vt:lpstr>
      <vt:lpstr>Optimal bst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 Design Techniques</dc:title>
  <dc:creator>Windows User</dc:creator>
  <cp:lastModifiedBy>Windows User</cp:lastModifiedBy>
  <cp:revision>25</cp:revision>
  <dcterms:created xsi:type="dcterms:W3CDTF">2020-05-28T13:12:56Z</dcterms:created>
  <dcterms:modified xsi:type="dcterms:W3CDTF">2020-06-05T04:37:48Z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