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4" r:id="rId6"/>
    <p:sldId id="263"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Advance Algorithm Design Techniques</a:t>
            </a:r>
            <a:r>
              <a:rPr lang="en-US" dirty="0"/>
              <a:t> </a:t>
            </a:r>
          </a:p>
        </p:txBody>
      </p:sp>
      <p:sp>
        <p:nvSpPr>
          <p:cNvPr id="3" name="Subtitle 2"/>
          <p:cNvSpPr>
            <a:spLocks noGrp="1"/>
          </p:cNvSpPr>
          <p:nvPr>
            <p:ph type="subTitle" idx="1"/>
          </p:nvPr>
        </p:nvSpPr>
        <p:spPr/>
        <p:txBody>
          <a:bodyPr/>
          <a:lstStyle/>
          <a:p>
            <a:r>
              <a:rPr lang="en-US" dirty="0"/>
              <a:t>Ram Krishna </a:t>
            </a:r>
            <a:r>
              <a:rPr lang="en-US" dirty="0" err="1"/>
              <a:t>Dahal</a:t>
            </a:r>
            <a:endParaRPr lang="en-US" dirty="0"/>
          </a:p>
          <a:p>
            <a:r>
              <a:rPr lang="en-US" dirty="0"/>
              <a:t>Asst. Professor</a:t>
            </a:r>
          </a:p>
          <a:p>
            <a:r>
              <a:rPr lang="en-US" dirty="0"/>
              <a:t>Central Department of computer science and IT, TU</a:t>
            </a:r>
          </a:p>
        </p:txBody>
      </p:sp>
    </p:spTree>
    <p:extLst>
      <p:ext uri="{BB962C8B-B14F-4D97-AF65-F5344CB8AC3E}">
        <p14:creationId xmlns:p14="http://schemas.microsoft.com/office/powerpoint/2010/main" val="1480829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Backtracking</a:t>
            </a:r>
          </a:p>
        </p:txBody>
      </p:sp>
      <p:sp>
        <p:nvSpPr>
          <p:cNvPr id="3" name="Content Placeholder 2"/>
          <p:cNvSpPr>
            <a:spLocks noGrp="1"/>
          </p:cNvSpPr>
          <p:nvPr>
            <p:ph idx="1"/>
          </p:nvPr>
        </p:nvSpPr>
        <p:spPr>
          <a:xfrm>
            <a:off x="1141412" y="2249487"/>
            <a:ext cx="10014268" cy="3824742"/>
          </a:xfrm>
        </p:spPr>
        <p:txBody>
          <a:bodyPr>
            <a:normAutofit/>
          </a:bodyPr>
          <a:lstStyle/>
          <a:p>
            <a:pPr marL="0" indent="0">
              <a:buNone/>
            </a:pPr>
            <a:r>
              <a:rPr lang="en-US" dirty="0"/>
              <a:t>In Backtracking algorithm as we go down along depth of tree we add elements so far, and if the added sum is satisfying explicit constraints, we will continue to generate child nodes further. Whenever the constraints are not met, we stop further generation of sub-trees of that node, and backtrack to previous node to explore the nodes not yet explored</a:t>
            </a:r>
            <a:r>
              <a:rPr lang="en-US" dirty="0" smtClean="0"/>
              <a:t>. We </a:t>
            </a:r>
            <a:r>
              <a:rPr lang="en-US" dirty="0"/>
              <a:t>need to explore the nodes along the breadth and depth of the tree. Generating nodes along breadth is controlled by loop and nodes along the depth are generated using recursion (post order traversal).</a:t>
            </a:r>
            <a:endParaRPr lang="en-US" dirty="0"/>
          </a:p>
        </p:txBody>
      </p:sp>
    </p:spTree>
    <p:extLst>
      <p:ext uri="{BB962C8B-B14F-4D97-AF65-F5344CB8AC3E}">
        <p14:creationId xmlns:p14="http://schemas.microsoft.com/office/powerpoint/2010/main" val="1545042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Subset </a:t>
            </a:r>
            <a:r>
              <a:rPr lang="en-US" dirty="0" smtClean="0"/>
              <a:t>Sum problem</a:t>
            </a:r>
            <a:endParaRPr lang="en-US" dirty="0"/>
          </a:p>
        </p:txBody>
      </p:sp>
      <p:sp>
        <p:nvSpPr>
          <p:cNvPr id="3" name="Content Placeholder 2"/>
          <p:cNvSpPr>
            <a:spLocks noGrp="1"/>
          </p:cNvSpPr>
          <p:nvPr>
            <p:ph idx="1"/>
          </p:nvPr>
        </p:nvSpPr>
        <p:spPr/>
        <p:txBody>
          <a:bodyPr/>
          <a:lstStyle/>
          <a:p>
            <a:r>
              <a:rPr lang="en-US" dirty="0"/>
              <a:t>Subset sum problem is to find subset of elements that are selected from a given set whose sum adds up to a given number K. We are considering the set contains non-negative values. It is assumed that the input set is unique (no duplicates are presented</a:t>
            </a:r>
            <a:r>
              <a:rPr lang="en-US" dirty="0" smtClean="0"/>
              <a:t>).</a:t>
            </a:r>
          </a:p>
          <a:p>
            <a:r>
              <a:rPr lang="en-US" dirty="0"/>
              <a:t>Here backtracking approach is used for trying to select a valid subset when an item is not valid, we will backtrack to get the previous subset and add another element to get the solution.</a:t>
            </a:r>
            <a:endParaRPr lang="en-US" dirty="0" smtClean="0"/>
          </a:p>
        </p:txBody>
      </p:sp>
    </p:spTree>
    <p:extLst>
      <p:ext uri="{BB962C8B-B14F-4D97-AF65-F5344CB8AC3E}">
        <p14:creationId xmlns:p14="http://schemas.microsoft.com/office/powerpoint/2010/main" val="3189316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 Sum problem – Example</a:t>
            </a:r>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SzTx/>
              <a:buNone/>
            </a:pPr>
            <a:r>
              <a:rPr lang="en-US" altLang="en-US" b="1" dirty="0"/>
              <a:t>Input: </a:t>
            </a:r>
            <a:endParaRPr lang="en-US" altLang="en-US" b="1" dirty="0" smtClean="0"/>
          </a:p>
          <a:p>
            <a:pPr marL="0" lvl="0" indent="0" eaLnBrk="0" fontAlgn="base" hangingPunct="0">
              <a:lnSpc>
                <a:spcPct val="100000"/>
              </a:lnSpc>
              <a:spcBef>
                <a:spcPct val="0"/>
              </a:spcBef>
              <a:spcAft>
                <a:spcPct val="0"/>
              </a:spcAft>
              <a:buSzTx/>
              <a:buNone/>
            </a:pPr>
            <a:r>
              <a:rPr lang="en-US" altLang="en-US" dirty="0" smtClean="0"/>
              <a:t>This </a:t>
            </a:r>
            <a:r>
              <a:rPr lang="en-US" altLang="en-US" dirty="0"/>
              <a:t>algorithm takes a set of numbers, and a sum value. The Set: {10, 7, 5, 18, 12, 20, 15} The sum Value: 35 </a:t>
            </a:r>
            <a:endParaRPr lang="en-US" altLang="en-US" dirty="0" smtClean="0"/>
          </a:p>
          <a:p>
            <a:pPr marL="0" lvl="0" indent="0" eaLnBrk="0" fontAlgn="base" hangingPunct="0">
              <a:lnSpc>
                <a:spcPct val="100000"/>
              </a:lnSpc>
              <a:spcBef>
                <a:spcPct val="0"/>
              </a:spcBef>
              <a:spcAft>
                <a:spcPct val="0"/>
              </a:spcAft>
              <a:buSzTx/>
              <a:buNone/>
            </a:pPr>
            <a:endParaRPr lang="en-US" altLang="en-US" dirty="0" smtClean="0"/>
          </a:p>
          <a:p>
            <a:pPr marL="0" indent="0" eaLnBrk="0" fontAlgn="base" hangingPunct="0">
              <a:lnSpc>
                <a:spcPct val="100000"/>
              </a:lnSpc>
              <a:spcBef>
                <a:spcPct val="0"/>
              </a:spcBef>
              <a:spcAft>
                <a:spcPct val="0"/>
              </a:spcAft>
              <a:buSzTx/>
              <a:buNone/>
            </a:pPr>
            <a:r>
              <a:rPr lang="en-US" altLang="en-US" b="1" dirty="0">
                <a:cs typeface="Courier New" panose="02070309020205020404" pitchFamily="49" charset="0"/>
              </a:rPr>
              <a:t>Output: </a:t>
            </a:r>
            <a:endParaRPr lang="en-US" altLang="en-US" b="1" dirty="0" smtClean="0">
              <a:cs typeface="Courier New" panose="02070309020205020404" pitchFamily="49" charset="0"/>
            </a:endParaRPr>
          </a:p>
          <a:p>
            <a:pPr marL="0" indent="0" eaLnBrk="0" fontAlgn="base" hangingPunct="0">
              <a:lnSpc>
                <a:spcPct val="100000"/>
              </a:lnSpc>
              <a:spcBef>
                <a:spcPct val="0"/>
              </a:spcBef>
              <a:spcAft>
                <a:spcPct val="0"/>
              </a:spcAft>
              <a:buSzTx/>
              <a:buNone/>
            </a:pPr>
            <a:r>
              <a:rPr lang="en-US" altLang="en-US" dirty="0" smtClean="0">
                <a:cs typeface="Courier New" panose="02070309020205020404" pitchFamily="49" charset="0"/>
              </a:rPr>
              <a:t>All </a:t>
            </a:r>
            <a:r>
              <a:rPr lang="en-US" altLang="en-US" dirty="0">
                <a:cs typeface="Courier New" panose="02070309020205020404" pitchFamily="49" charset="0"/>
              </a:rPr>
              <a:t>possible subsets of the given set, where sum of each element for every subsets is same as the given sum value. {10,  7,  18} {10,  5,  20} {5,  18,  12} {20,  15}</a:t>
            </a:r>
            <a:r>
              <a:rPr lang="en-US" altLang="en-US" dirty="0"/>
              <a:t> </a:t>
            </a:r>
          </a:p>
          <a:p>
            <a:pPr marL="0" lvl="0" indent="0" eaLnBrk="0" fontAlgn="base" hangingPunct="0">
              <a:lnSpc>
                <a:spcPct val="100000"/>
              </a:lnSpc>
              <a:spcBef>
                <a:spcPct val="0"/>
              </a:spcBef>
              <a:spcAft>
                <a:spcPct val="0"/>
              </a:spcAft>
              <a:buSzTx/>
              <a:buNone/>
            </a:pPr>
            <a:endParaRPr lang="en-US" altLang="en-US" dirty="0"/>
          </a:p>
        </p:txBody>
      </p:sp>
    </p:spTree>
    <p:extLst>
      <p:ext uri="{BB962C8B-B14F-4D97-AF65-F5344CB8AC3E}">
        <p14:creationId xmlns:p14="http://schemas.microsoft.com/office/powerpoint/2010/main" val="1983040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 sum – backtracking Algorithm</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Start with an empty set</a:t>
            </a:r>
          </a:p>
          <a:p>
            <a:pPr fontAlgn="base"/>
            <a:r>
              <a:rPr lang="en-US" dirty="0"/>
              <a:t>Add the next element from the list to the set</a:t>
            </a:r>
          </a:p>
          <a:p>
            <a:pPr fontAlgn="base"/>
            <a:r>
              <a:rPr lang="en-US" dirty="0"/>
              <a:t>If the subset is having sum M, then stop with that subset as solution.</a:t>
            </a:r>
          </a:p>
          <a:p>
            <a:pPr fontAlgn="base"/>
            <a:r>
              <a:rPr lang="en-US" dirty="0"/>
              <a:t>If the subset is not feasible or if we have reached the end of the set, then backtrack through the subset until we find the most suitable value.</a:t>
            </a:r>
          </a:p>
          <a:p>
            <a:pPr fontAlgn="base"/>
            <a:r>
              <a:rPr lang="en-US" dirty="0"/>
              <a:t>If the subset is feasible (sum of </a:t>
            </a:r>
            <a:r>
              <a:rPr lang="en-US" dirty="0" smtClean="0"/>
              <a:t>subset </a:t>
            </a:r>
            <a:r>
              <a:rPr lang="en-US" dirty="0"/>
              <a:t>&lt; M) then go to step 2.</a:t>
            </a:r>
          </a:p>
          <a:p>
            <a:pPr fontAlgn="base"/>
            <a:r>
              <a:rPr lang="en-US" dirty="0"/>
              <a:t>If we have visited all the elements without finding a suitable subset and if no backtracking is possible then stop without solution</a:t>
            </a:r>
          </a:p>
        </p:txBody>
      </p:sp>
    </p:spTree>
    <p:extLst>
      <p:ext uri="{BB962C8B-B14F-4D97-AF65-F5344CB8AC3E}">
        <p14:creationId xmlns:p14="http://schemas.microsoft.com/office/powerpoint/2010/main" val="892954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5394" y="209005"/>
            <a:ext cx="10959737" cy="6439989"/>
          </a:xfrm>
        </p:spPr>
        <p:txBody>
          <a:bodyPr>
            <a:noAutofit/>
          </a:bodyPr>
          <a:lstStyle/>
          <a:p>
            <a:pPr marL="0" lvl="0" indent="0">
              <a:buNone/>
            </a:pPr>
            <a:r>
              <a:rPr lang="en-US" altLang="en-US" sz="2200" b="1" dirty="0" err="1">
                <a:cs typeface="Courier New" panose="02070309020205020404" pitchFamily="49" charset="0"/>
              </a:rPr>
              <a:t>s</a:t>
            </a:r>
            <a:r>
              <a:rPr lang="en-US" altLang="en-US" sz="2200" b="1" dirty="0" err="1" smtClean="0">
                <a:cs typeface="Courier New" panose="02070309020205020404" pitchFamily="49" charset="0"/>
              </a:rPr>
              <a:t>ubsetSum</a:t>
            </a:r>
            <a:r>
              <a:rPr lang="en-US" altLang="en-US" sz="2200" b="1" dirty="0" smtClean="0">
                <a:cs typeface="Courier New" panose="02070309020205020404" pitchFamily="49" charset="0"/>
              </a:rPr>
              <a:t>(set</a:t>
            </a:r>
            <a:r>
              <a:rPr lang="en-US" altLang="en-US" sz="2200" b="1" dirty="0">
                <a:cs typeface="Courier New" panose="02070309020205020404" pitchFamily="49" charset="0"/>
              </a:rPr>
              <a:t>, subset, n, </a:t>
            </a:r>
            <a:r>
              <a:rPr lang="en-US" altLang="en-US" sz="2200" b="1" dirty="0" err="1">
                <a:cs typeface="Courier New" panose="02070309020205020404" pitchFamily="49" charset="0"/>
              </a:rPr>
              <a:t>subSize</a:t>
            </a:r>
            <a:r>
              <a:rPr lang="en-US" altLang="en-US" sz="2200" b="1" dirty="0">
                <a:cs typeface="Courier New" panose="02070309020205020404" pitchFamily="49" charset="0"/>
              </a:rPr>
              <a:t>, total, node, sum</a:t>
            </a:r>
            <a:r>
              <a:rPr lang="en-US" altLang="en-US" sz="2200" b="1" dirty="0" smtClean="0">
                <a:cs typeface="Courier New" panose="02070309020205020404" pitchFamily="49" charset="0"/>
              </a:rPr>
              <a:t>)</a:t>
            </a:r>
          </a:p>
          <a:p>
            <a:pPr marL="0" indent="0">
              <a:buNone/>
            </a:pPr>
            <a:r>
              <a:rPr lang="en-US" altLang="en-US" sz="2200" dirty="0">
                <a:cs typeface="Courier New" panose="02070309020205020404" pitchFamily="49" charset="0"/>
              </a:rPr>
              <a:t>Begin    </a:t>
            </a:r>
            <a:endParaRPr lang="en-US" altLang="en-US" sz="2200" dirty="0" smtClean="0">
              <a:cs typeface="Courier New" panose="02070309020205020404" pitchFamily="49" charset="0"/>
            </a:endParaRPr>
          </a:p>
          <a:p>
            <a:pPr marL="0" indent="0">
              <a:buNone/>
            </a:pPr>
            <a:r>
              <a:rPr lang="en-US" altLang="en-US" sz="2200" dirty="0" smtClean="0">
                <a:cs typeface="Courier New" panose="02070309020205020404" pitchFamily="49" charset="0"/>
              </a:rPr>
              <a:t>if </a:t>
            </a:r>
            <a:r>
              <a:rPr lang="en-US" altLang="en-US" sz="2200" dirty="0">
                <a:cs typeface="Courier New" panose="02070309020205020404" pitchFamily="49" charset="0"/>
              </a:rPr>
              <a:t>total = sum, then       display the subset       </a:t>
            </a:r>
            <a:endParaRPr lang="en-US" altLang="en-US" sz="2200" dirty="0" smtClean="0">
              <a:cs typeface="Courier New" panose="02070309020205020404" pitchFamily="49" charset="0"/>
            </a:endParaRPr>
          </a:p>
          <a:p>
            <a:pPr marL="0" indent="0">
              <a:buNone/>
            </a:pPr>
            <a:r>
              <a:rPr lang="en-US" altLang="en-US" sz="2200" dirty="0" smtClean="0">
                <a:cs typeface="Courier New" panose="02070309020205020404" pitchFamily="49" charset="0"/>
              </a:rPr>
              <a:t>	//</a:t>
            </a:r>
            <a:r>
              <a:rPr lang="en-US" altLang="en-US" sz="2200" dirty="0">
                <a:cs typeface="Courier New" panose="02070309020205020404" pitchFamily="49" charset="0"/>
              </a:rPr>
              <a:t>go for finding next subset       </a:t>
            </a:r>
            <a:endParaRPr lang="en-US" altLang="en-US" sz="2200" dirty="0" smtClean="0">
              <a:cs typeface="Courier New" panose="02070309020205020404" pitchFamily="49" charset="0"/>
            </a:endParaRPr>
          </a:p>
          <a:p>
            <a:pPr marL="0" indent="0">
              <a:buNone/>
            </a:pPr>
            <a:r>
              <a:rPr lang="en-US" altLang="en-US" sz="2200" dirty="0" smtClean="0">
                <a:cs typeface="Courier New" panose="02070309020205020404" pitchFamily="49" charset="0"/>
              </a:rPr>
              <a:t>	</a:t>
            </a:r>
            <a:r>
              <a:rPr lang="en-US" altLang="en-US" sz="2200" dirty="0" err="1" smtClean="0">
                <a:cs typeface="Courier New" panose="02070309020205020404" pitchFamily="49" charset="0"/>
              </a:rPr>
              <a:t>subsetSum</a:t>
            </a:r>
            <a:r>
              <a:rPr lang="en-US" altLang="en-US" sz="2200" dirty="0" smtClean="0">
                <a:cs typeface="Courier New" panose="02070309020205020404" pitchFamily="49" charset="0"/>
              </a:rPr>
              <a:t>(set</a:t>
            </a:r>
            <a:r>
              <a:rPr lang="en-US" altLang="en-US" sz="2200" dirty="0">
                <a:cs typeface="Courier New" panose="02070309020205020404" pitchFamily="49" charset="0"/>
              </a:rPr>
              <a:t>, subset, , subSize-1, total-set[node], node+1, sum)       </a:t>
            </a:r>
            <a:endParaRPr lang="en-US" altLang="en-US" sz="2200" dirty="0" smtClean="0">
              <a:cs typeface="Courier New" panose="02070309020205020404" pitchFamily="49" charset="0"/>
            </a:endParaRPr>
          </a:p>
          <a:p>
            <a:pPr marL="0" indent="0">
              <a:buNone/>
            </a:pPr>
            <a:r>
              <a:rPr lang="en-US" altLang="en-US" sz="2200" dirty="0" smtClean="0">
                <a:cs typeface="Courier New" panose="02070309020205020404" pitchFamily="49" charset="0"/>
              </a:rPr>
              <a:t>	return </a:t>
            </a:r>
            <a:r>
              <a:rPr lang="en-US" altLang="en-US" sz="2200" dirty="0">
                <a:cs typeface="Courier New" panose="02070309020205020404" pitchFamily="49" charset="0"/>
              </a:rPr>
              <a:t>   </a:t>
            </a:r>
            <a:endParaRPr lang="en-US" altLang="en-US" sz="2200" dirty="0" smtClean="0">
              <a:cs typeface="Courier New" panose="02070309020205020404" pitchFamily="49" charset="0"/>
            </a:endParaRPr>
          </a:p>
          <a:p>
            <a:pPr marL="0" indent="0">
              <a:buNone/>
            </a:pPr>
            <a:r>
              <a:rPr lang="en-US" altLang="en-US" sz="2200" dirty="0" smtClean="0">
                <a:cs typeface="Courier New" panose="02070309020205020404" pitchFamily="49" charset="0"/>
              </a:rPr>
              <a:t>else </a:t>
            </a:r>
            <a:r>
              <a:rPr lang="en-US" altLang="en-US" sz="2200" dirty="0">
                <a:cs typeface="Courier New" panose="02070309020205020404" pitchFamily="49" charset="0"/>
              </a:rPr>
              <a:t>      </a:t>
            </a:r>
            <a:endParaRPr lang="en-US" altLang="en-US" sz="2200" dirty="0" smtClean="0">
              <a:cs typeface="Courier New" panose="02070309020205020404" pitchFamily="49" charset="0"/>
            </a:endParaRPr>
          </a:p>
          <a:p>
            <a:pPr marL="0" indent="0">
              <a:buNone/>
            </a:pPr>
            <a:r>
              <a:rPr lang="en-US" altLang="en-US" sz="2200" dirty="0">
                <a:cs typeface="Courier New" panose="02070309020205020404" pitchFamily="49" charset="0"/>
              </a:rPr>
              <a:t>	</a:t>
            </a:r>
            <a:r>
              <a:rPr lang="en-US" altLang="en-US" sz="2200" dirty="0" smtClean="0">
                <a:cs typeface="Courier New" panose="02070309020205020404" pitchFamily="49" charset="0"/>
              </a:rPr>
              <a:t>for </a:t>
            </a:r>
            <a:r>
              <a:rPr lang="en-US" altLang="en-US" sz="2200" dirty="0">
                <a:cs typeface="Courier New" panose="02070309020205020404" pitchFamily="49" charset="0"/>
              </a:rPr>
              <a:t>all element </a:t>
            </a:r>
            <a:r>
              <a:rPr lang="en-US" altLang="en-US" sz="2200" dirty="0" err="1">
                <a:cs typeface="Courier New" panose="02070309020205020404" pitchFamily="49" charset="0"/>
              </a:rPr>
              <a:t>i</a:t>
            </a:r>
            <a:r>
              <a:rPr lang="en-US" altLang="en-US" sz="2200" dirty="0">
                <a:cs typeface="Courier New" panose="02070309020205020404" pitchFamily="49" charset="0"/>
              </a:rPr>
              <a:t> in the set, do          </a:t>
            </a:r>
            <a:endParaRPr lang="en-US" altLang="en-US" sz="2200" dirty="0" smtClean="0">
              <a:cs typeface="Courier New" panose="02070309020205020404" pitchFamily="49" charset="0"/>
            </a:endParaRPr>
          </a:p>
          <a:p>
            <a:pPr marL="0" indent="0">
              <a:buNone/>
            </a:pPr>
            <a:r>
              <a:rPr lang="en-US" altLang="en-US" sz="2200" dirty="0">
                <a:cs typeface="Courier New" panose="02070309020205020404" pitchFamily="49" charset="0"/>
              </a:rPr>
              <a:t>	</a:t>
            </a:r>
            <a:r>
              <a:rPr lang="en-US" altLang="en-US" sz="2200" dirty="0" smtClean="0">
                <a:cs typeface="Courier New" panose="02070309020205020404" pitchFamily="49" charset="0"/>
              </a:rPr>
              <a:t>	subset[</a:t>
            </a:r>
            <a:r>
              <a:rPr lang="en-US" altLang="en-US" sz="2200" dirty="0" err="1" smtClean="0">
                <a:cs typeface="Courier New" panose="02070309020205020404" pitchFamily="49" charset="0"/>
              </a:rPr>
              <a:t>subSize</a:t>
            </a:r>
            <a:r>
              <a:rPr lang="en-US" altLang="en-US" sz="2200" dirty="0">
                <a:cs typeface="Courier New" panose="02070309020205020404" pitchFamily="49" charset="0"/>
              </a:rPr>
              <a:t>] </a:t>
            </a:r>
            <a:r>
              <a:rPr lang="en-US" altLang="en-US" sz="2200" dirty="0" smtClean="0">
                <a:cs typeface="Courier New" panose="02070309020205020404" pitchFamily="49" charset="0"/>
              </a:rPr>
              <a:t>= </a:t>
            </a:r>
            <a:r>
              <a:rPr lang="en-US" altLang="en-US" sz="2200" dirty="0">
                <a:cs typeface="Courier New" panose="02070309020205020404" pitchFamily="49" charset="0"/>
              </a:rPr>
              <a:t>set[</a:t>
            </a:r>
            <a:r>
              <a:rPr lang="en-US" altLang="en-US" sz="2200" dirty="0" err="1">
                <a:cs typeface="Courier New" panose="02070309020205020404" pitchFamily="49" charset="0"/>
              </a:rPr>
              <a:t>i</a:t>
            </a:r>
            <a:r>
              <a:rPr lang="en-US" altLang="en-US" sz="2200" dirty="0">
                <a:cs typeface="Courier New" panose="02070309020205020404" pitchFamily="49" charset="0"/>
              </a:rPr>
              <a:t>]          </a:t>
            </a:r>
            <a:endParaRPr lang="en-US" altLang="en-US" sz="2200" dirty="0" smtClean="0">
              <a:cs typeface="Courier New" panose="02070309020205020404" pitchFamily="49" charset="0"/>
            </a:endParaRPr>
          </a:p>
          <a:p>
            <a:pPr marL="0" indent="0">
              <a:buNone/>
            </a:pPr>
            <a:r>
              <a:rPr lang="en-US" altLang="en-US" sz="2200" dirty="0">
                <a:cs typeface="Courier New" panose="02070309020205020404" pitchFamily="49" charset="0"/>
              </a:rPr>
              <a:t>	</a:t>
            </a:r>
            <a:r>
              <a:rPr lang="en-US" altLang="en-US" sz="2200" dirty="0" smtClean="0">
                <a:cs typeface="Courier New" panose="02070309020205020404" pitchFamily="49" charset="0"/>
              </a:rPr>
              <a:t>	</a:t>
            </a:r>
            <a:r>
              <a:rPr lang="en-US" altLang="en-US" sz="2200" dirty="0" err="1" smtClean="0">
                <a:cs typeface="Courier New" panose="02070309020205020404" pitchFamily="49" charset="0"/>
              </a:rPr>
              <a:t>subSetSum</a:t>
            </a:r>
            <a:r>
              <a:rPr lang="en-US" altLang="en-US" sz="2200" dirty="0" smtClean="0">
                <a:cs typeface="Courier New" panose="02070309020205020404" pitchFamily="49" charset="0"/>
              </a:rPr>
              <a:t>(set</a:t>
            </a:r>
            <a:r>
              <a:rPr lang="en-US" altLang="en-US" sz="2200" dirty="0">
                <a:cs typeface="Courier New" panose="02070309020205020404" pitchFamily="49" charset="0"/>
              </a:rPr>
              <a:t>, subset, n, subSize+1, </a:t>
            </a:r>
            <a:r>
              <a:rPr lang="en-US" altLang="en-US" sz="2200" dirty="0" err="1">
                <a:cs typeface="Courier New" panose="02070309020205020404" pitchFamily="49" charset="0"/>
              </a:rPr>
              <a:t>total+set</a:t>
            </a:r>
            <a:r>
              <a:rPr lang="en-US" altLang="en-US" sz="2200" dirty="0">
                <a:cs typeface="Courier New" panose="02070309020205020404" pitchFamily="49" charset="0"/>
              </a:rPr>
              <a:t>[</a:t>
            </a:r>
            <a:r>
              <a:rPr lang="en-US" altLang="en-US" sz="2200" dirty="0" err="1">
                <a:cs typeface="Courier New" panose="02070309020205020404" pitchFamily="49" charset="0"/>
              </a:rPr>
              <a:t>i</a:t>
            </a:r>
            <a:r>
              <a:rPr lang="en-US" altLang="en-US" sz="2200" dirty="0">
                <a:cs typeface="Courier New" panose="02070309020205020404" pitchFamily="49" charset="0"/>
              </a:rPr>
              <a:t>], i+1, sum)       </a:t>
            </a:r>
            <a:endParaRPr lang="en-US" altLang="en-US" sz="2200" dirty="0" smtClean="0">
              <a:cs typeface="Courier New" panose="02070309020205020404" pitchFamily="49" charset="0"/>
            </a:endParaRPr>
          </a:p>
          <a:p>
            <a:pPr marL="0" indent="0">
              <a:buNone/>
            </a:pPr>
            <a:r>
              <a:rPr lang="en-US" altLang="en-US" sz="2200" dirty="0">
                <a:cs typeface="Courier New" panose="02070309020205020404" pitchFamily="49" charset="0"/>
              </a:rPr>
              <a:t>	</a:t>
            </a:r>
            <a:r>
              <a:rPr lang="en-US" altLang="en-US" sz="2200" dirty="0" smtClean="0">
                <a:cs typeface="Courier New" panose="02070309020205020404" pitchFamily="49" charset="0"/>
              </a:rPr>
              <a:t>	done</a:t>
            </a:r>
          </a:p>
          <a:p>
            <a:pPr marL="0" indent="0">
              <a:buNone/>
            </a:pPr>
            <a:r>
              <a:rPr lang="en-US" altLang="en-US" sz="2200" dirty="0" smtClean="0">
                <a:cs typeface="Courier New" panose="02070309020205020404" pitchFamily="49" charset="0"/>
              </a:rPr>
              <a:t>End</a:t>
            </a:r>
            <a:endParaRPr lang="en-US" altLang="en-US" sz="2200" dirty="0">
              <a:cs typeface="Courier New" panose="02070309020205020404" pitchFamily="49" charset="0"/>
            </a:endParaRPr>
          </a:p>
        </p:txBody>
      </p:sp>
    </p:spTree>
    <p:extLst>
      <p:ext uri="{BB962C8B-B14F-4D97-AF65-F5344CB8AC3E}">
        <p14:creationId xmlns:p14="http://schemas.microsoft.com/office/powerpoint/2010/main" val="1510962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Knapsack Problem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Given </a:t>
                </a:r>
                <a:r>
                  <a:rPr lang="en-US" i="1" dirty="0"/>
                  <a:t>n</a:t>
                </a:r>
                <a:r>
                  <a:rPr lang="en-US" dirty="0"/>
                  <a:t> positive weights </a:t>
                </a:r>
                <a:r>
                  <a:rPr lang="en-US" dirty="0" err="1"/>
                  <a:t>w</a:t>
                </a:r>
                <a:r>
                  <a:rPr lang="en-US" baseline="-25000" dirty="0" err="1"/>
                  <a:t>i</a:t>
                </a:r>
                <a:r>
                  <a:rPr lang="en-US" dirty="0"/>
                  <a:t>, n positive profits p</a:t>
                </a:r>
                <a:r>
                  <a:rPr lang="en-US" baseline="-25000" dirty="0"/>
                  <a:t>i</a:t>
                </a:r>
                <a:r>
                  <a:rPr lang="en-US" dirty="0"/>
                  <a:t> , and a positive number M which is the knapsack capacity, the 0/1 knapsack problem calls for choosing a </a:t>
                </a:r>
                <a:r>
                  <a:rPr lang="en-US" dirty="0" smtClean="0"/>
                  <a:t>collection </a:t>
                </a:r>
                <a:r>
                  <a:rPr lang="en-US" dirty="0"/>
                  <a:t>of </a:t>
                </a:r>
                <a:r>
                  <a:rPr lang="en-US" dirty="0" smtClean="0"/>
                  <a:t>the item </a:t>
                </a:r>
                <a:r>
                  <a:rPr lang="en-US" dirty="0"/>
                  <a:t>such </a:t>
                </a:r>
                <a:r>
                  <a:rPr lang="en-US" dirty="0" smtClean="0"/>
                  <a:t>that</a:t>
                </a:r>
              </a:p>
              <a:p>
                <a14:m>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𝑀</m:t>
                        </m:r>
                      </m:e>
                    </m:nary>
                  </m:oMath>
                </a14:m>
                <a:r>
                  <a:rPr lang="en-US" dirty="0" smtClean="0"/>
                  <a:t> and</a:t>
                </a:r>
              </a:p>
              <a:p>
                <a14:m>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𝑝</m:t>
                        </m:r>
                      </m:e>
                    </m:nary>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𝑚𝑥𝑖𝑚𝑢𝑚</m:t>
                    </m:r>
                  </m:oMath>
                </a14:m>
                <a:endParaRPr lang="en-US" dirty="0" smtClean="0"/>
              </a:p>
              <a:p>
                <a:pPr marL="0" indent="0">
                  <a:buNone/>
                </a:pPr>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400" t="-2238"/>
                </a:stretch>
              </a:blipFill>
            </p:spPr>
            <p:txBody>
              <a:bodyPr/>
              <a:lstStyle/>
              <a:p>
                <a:r>
                  <a:rPr lang="en-US">
                    <a:noFill/>
                  </a:rPr>
                  <a:t> </a:t>
                </a:r>
              </a:p>
            </p:txBody>
          </p:sp>
        </mc:Fallback>
      </mc:AlternateContent>
    </p:spTree>
    <p:extLst>
      <p:ext uri="{BB962C8B-B14F-4D97-AF65-F5344CB8AC3E}">
        <p14:creationId xmlns:p14="http://schemas.microsoft.com/office/powerpoint/2010/main" val="10761101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2A238E79A3424E8417863415C7E2C4" ma:contentTypeVersion="2" ma:contentTypeDescription="Create a new document." ma:contentTypeScope="" ma:versionID="40a00acb4d248e28bea4a5e4a4cb8ec7">
  <xsd:schema xmlns:xsd="http://www.w3.org/2001/XMLSchema" xmlns:xs="http://www.w3.org/2001/XMLSchema" xmlns:p="http://schemas.microsoft.com/office/2006/metadata/properties" xmlns:ns2="eb241b8b-4cf5-4f02-a6ca-772e72d4277d" targetNamespace="http://schemas.microsoft.com/office/2006/metadata/properties" ma:root="true" ma:fieldsID="9e5823f3cb34c03e8cb0e9fefabc8842" ns2:_="">
    <xsd:import namespace="eb241b8b-4cf5-4f02-a6ca-772e72d4277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41b8b-4cf5-4f02-a6ca-772e72d427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B9393E-7F42-4D32-82E4-3CF47CAE4C2F}"/>
</file>

<file path=customXml/itemProps2.xml><?xml version="1.0" encoding="utf-8"?>
<ds:datastoreItem xmlns:ds="http://schemas.openxmlformats.org/officeDocument/2006/customXml" ds:itemID="{7E0608EA-A001-4565-8DAF-696F0F4D1A35}"/>
</file>

<file path=customXml/itemProps3.xml><?xml version="1.0" encoding="utf-8"?>
<ds:datastoreItem xmlns:ds="http://schemas.openxmlformats.org/officeDocument/2006/customXml" ds:itemID="{C6E12421-6D23-4294-ACF0-72D3E6DE8C2F}"/>
</file>

<file path=docProps/app.xml><?xml version="1.0" encoding="utf-8"?>
<Properties xmlns="http://schemas.openxmlformats.org/officeDocument/2006/extended-properties" xmlns:vt="http://schemas.openxmlformats.org/officeDocument/2006/docPropsVTypes">
  <Template>TM04033919[[fn=Circuit]]</Template>
  <TotalTime>1892</TotalTime>
  <Words>338</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Cambria Math</vt:lpstr>
      <vt:lpstr>Courier New</vt:lpstr>
      <vt:lpstr>Trebuchet MS</vt:lpstr>
      <vt:lpstr>Tw Cen MT</vt:lpstr>
      <vt:lpstr>Circuit</vt:lpstr>
      <vt:lpstr>Advance Algorithm Design Techniques </vt:lpstr>
      <vt:lpstr>Backtracking</vt:lpstr>
      <vt:lpstr>Subset Sum problem</vt:lpstr>
      <vt:lpstr>Subset Sum problem – Example</vt:lpstr>
      <vt:lpstr>Subset sum – backtracking Algorithm</vt:lpstr>
      <vt:lpstr>PowerPoint Presentation</vt:lpstr>
      <vt:lpstr>Knapsack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Algorithm Design Techniques</dc:title>
  <dc:creator>Windows User</dc:creator>
  <cp:lastModifiedBy>Windows User</cp:lastModifiedBy>
  <cp:revision>33</cp:revision>
  <dcterms:created xsi:type="dcterms:W3CDTF">2020-05-28T13:12:56Z</dcterms:created>
  <dcterms:modified xsi:type="dcterms:W3CDTF">2020-06-12T04:19:06Z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0x010100A62A238E79A3424E8417863415C7E2C4</vt:lpwstr>
  </property>
</Properties>
</file>