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70" r:id="rId7"/>
    <p:sldId id="286" r:id="rId8"/>
    <p:sldId id="262" r:id="rId9"/>
    <p:sldId id="267"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7" r:id="rId23"/>
    <p:sldId id="288" r:id="rId24"/>
    <p:sldId id="289" r:id="rId25"/>
    <p:sldId id="290" r:id="rId26"/>
    <p:sldId id="291" r:id="rId27"/>
    <p:sldId id="293"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200" d="100"/>
        <a:sy n="200" d="100"/>
      </p:scale>
      <p:origin x="0" y="-105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 </a:t>
            </a:r>
            <a:r>
              <a:rPr lang="en-US" dirty="0"/>
              <a:t>and complexity </a:t>
            </a:r>
            <a:r>
              <a:rPr lang="en-US" sz="3200" dirty="0"/>
              <a:t>(</a:t>
            </a:r>
            <a:r>
              <a:rPr lang="en-US" sz="3200" dirty="0" err="1"/>
              <a:t>CSc</a:t>
            </a:r>
            <a:r>
              <a:rPr lang="en-US" sz="3200" dirty="0"/>
              <a:t> 540)</a:t>
            </a:r>
          </a:p>
        </p:txBody>
      </p:sp>
      <p:sp>
        <p:nvSpPr>
          <p:cNvPr id="3" name="Subtitle 2"/>
          <p:cNvSpPr>
            <a:spLocks noGrp="1"/>
          </p:cNvSpPr>
          <p:nvPr>
            <p:ph type="subTitle" idx="1"/>
          </p:nvPr>
        </p:nvSpPr>
        <p:spPr/>
        <p:txBody>
          <a:bodyPr/>
          <a:lstStyle/>
          <a:p>
            <a:r>
              <a:rPr lang="en-US" dirty="0" smtClean="0"/>
              <a:t>Ram Krishna </a:t>
            </a:r>
            <a:r>
              <a:rPr lang="en-US" dirty="0" err="1" smtClean="0"/>
              <a:t>Dahal</a:t>
            </a:r>
            <a:endParaRPr lang="en-US" dirty="0" smtClean="0"/>
          </a:p>
          <a:p>
            <a:r>
              <a:rPr lang="en-US" dirty="0" smtClean="0"/>
              <a:t>Asst. Professor</a:t>
            </a:r>
          </a:p>
          <a:p>
            <a:r>
              <a:rPr lang="en-US" dirty="0" smtClean="0"/>
              <a:t>Central Department of computer science and IT</a:t>
            </a:r>
            <a:endParaRPr lang="en-US" dirty="0"/>
          </a:p>
        </p:txBody>
      </p:sp>
    </p:spTree>
    <p:extLst>
      <p:ext uri="{BB962C8B-B14F-4D97-AF65-F5344CB8AC3E}">
        <p14:creationId xmlns:p14="http://schemas.microsoft.com/office/powerpoint/2010/main" val="2626331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analysis</a:t>
            </a:r>
          </a:p>
        </p:txBody>
      </p:sp>
      <p:sp>
        <p:nvSpPr>
          <p:cNvPr id="3" name="Content Placeholder 2"/>
          <p:cNvSpPr>
            <a:spLocks noGrp="1"/>
          </p:cNvSpPr>
          <p:nvPr>
            <p:ph idx="1"/>
          </p:nvPr>
        </p:nvSpPr>
        <p:spPr/>
        <p:txBody>
          <a:bodyPr/>
          <a:lstStyle/>
          <a:p>
            <a:r>
              <a:rPr lang="en-US" dirty="0" smtClean="0"/>
              <a:t>Total cost under big O notation (for total n numbers to be inserted)</a:t>
            </a:r>
          </a:p>
          <a:p>
            <a:pPr marL="0" indent="0">
              <a:buNone/>
            </a:pPr>
            <a:r>
              <a:rPr lang="en-US" dirty="0" smtClean="0"/>
              <a:t>O(∑ cost of n operations)</a:t>
            </a:r>
          </a:p>
          <a:p>
            <a:pPr marL="0" indent="0">
              <a:buNone/>
            </a:pPr>
            <a:r>
              <a:rPr lang="en-US" dirty="0" smtClean="0"/>
              <a:t>O (∑ cost of cheap  operations + ∑ cost of expensive operations)</a:t>
            </a:r>
            <a:endParaRPr lang="en-US" dirty="0"/>
          </a:p>
        </p:txBody>
      </p:sp>
    </p:spTree>
    <p:extLst>
      <p:ext uri="{BB962C8B-B14F-4D97-AF65-F5344CB8AC3E}">
        <p14:creationId xmlns:p14="http://schemas.microsoft.com/office/powerpoint/2010/main" val="2998786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111567"/>
            <a:ext cx="12192001" cy="442912"/>
          </a:xfrm>
          <a:prstGeom prst="rect">
            <a:avLst/>
          </a:prstGeom>
        </p:spPr>
      </p:pic>
      <p:pic>
        <p:nvPicPr>
          <p:cNvPr id="4" name="Picture 3"/>
          <p:cNvPicPr>
            <a:picLocks noChangeAspect="1"/>
          </p:cNvPicPr>
          <p:nvPr/>
        </p:nvPicPr>
        <p:blipFill>
          <a:blip r:embed="rId3"/>
          <a:stretch>
            <a:fillRect/>
          </a:stretch>
        </p:blipFill>
        <p:spPr>
          <a:xfrm>
            <a:off x="-1" y="1792332"/>
            <a:ext cx="12192002" cy="3848100"/>
          </a:xfrm>
          <a:prstGeom prst="rect">
            <a:avLst/>
          </a:prstGeom>
        </p:spPr>
      </p:pic>
      <p:sp>
        <p:nvSpPr>
          <p:cNvPr id="6" name="TextBox 5"/>
          <p:cNvSpPr txBox="1"/>
          <p:nvPr/>
        </p:nvSpPr>
        <p:spPr>
          <a:xfrm flipH="1">
            <a:off x="2821577" y="5878285"/>
            <a:ext cx="7955281" cy="523220"/>
          </a:xfrm>
          <a:prstGeom prst="rect">
            <a:avLst/>
          </a:prstGeom>
          <a:noFill/>
        </p:spPr>
        <p:txBody>
          <a:bodyPr wrap="square" rtlCol="0">
            <a:spAutoFit/>
          </a:bodyPr>
          <a:lstStyle/>
          <a:p>
            <a:r>
              <a:rPr lang="en-US" sz="2800" dirty="0" smtClean="0"/>
              <a:t>Up to 32 items total cost of operations =63</a:t>
            </a:r>
            <a:endParaRPr lang="en-US" sz="2800" dirty="0"/>
          </a:p>
        </p:txBody>
      </p:sp>
    </p:spTree>
    <p:extLst>
      <p:ext uri="{BB962C8B-B14F-4D97-AF65-F5344CB8AC3E}">
        <p14:creationId xmlns:p14="http://schemas.microsoft.com/office/powerpoint/2010/main" val="344781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analysis</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Total cost &lt; 2× Numbers of item</a:t>
            </a:r>
            <a:endParaRPr lang="en-US" dirty="0"/>
          </a:p>
          <a:p>
            <a:pPr marL="0" indent="0">
              <a:buNone/>
            </a:pPr>
            <a:r>
              <a:rPr lang="en-US" dirty="0" smtClean="0"/>
              <a:t>Total cost &lt;2n</a:t>
            </a:r>
          </a:p>
          <a:p>
            <a:pPr marL="0" indent="0">
              <a:buNone/>
            </a:pPr>
            <a:r>
              <a:rPr lang="en-US" dirty="0" smtClean="0"/>
              <a:t>O(2n)</a:t>
            </a:r>
          </a:p>
          <a:p>
            <a:pPr marL="0" indent="0">
              <a:buNone/>
            </a:pPr>
            <a:r>
              <a:rPr lang="en-US" dirty="0" smtClean="0"/>
              <a:t>O(n)</a:t>
            </a:r>
          </a:p>
          <a:p>
            <a:pPr marL="0" indent="0">
              <a:buNone/>
            </a:pPr>
            <a:r>
              <a:rPr lang="en-US" dirty="0" smtClean="0"/>
              <a:t>Performing the averaging</a:t>
            </a:r>
          </a:p>
          <a:p>
            <a:pPr marL="0" indent="0">
              <a:buNone/>
            </a:pPr>
            <a:r>
              <a:rPr lang="en-US" dirty="0" smtClean="0"/>
              <a:t>Amortized time =O(n)÷n = O(1)</a:t>
            </a:r>
          </a:p>
          <a:p>
            <a:pPr marL="0" indent="0">
              <a:buNone/>
            </a:pPr>
            <a:endParaRPr lang="en-US" dirty="0"/>
          </a:p>
        </p:txBody>
      </p:sp>
      <p:pic>
        <p:nvPicPr>
          <p:cNvPr id="2050" name="Picture 2" descr="https://media.geeksforgeeks.org/wp-content/cdn-uploads/AmortizedAnaly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546" y="1632858"/>
            <a:ext cx="4810125" cy="439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306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method</a:t>
            </a:r>
            <a:endParaRPr lang="en-US" dirty="0"/>
          </a:p>
        </p:txBody>
      </p:sp>
      <p:sp>
        <p:nvSpPr>
          <p:cNvPr id="3" name="Content Placeholder 2"/>
          <p:cNvSpPr>
            <a:spLocks noGrp="1"/>
          </p:cNvSpPr>
          <p:nvPr>
            <p:ph idx="1"/>
          </p:nvPr>
        </p:nvSpPr>
        <p:spPr>
          <a:xfrm>
            <a:off x="1141412" y="2249486"/>
            <a:ext cx="9905999" cy="3785553"/>
          </a:xfrm>
        </p:spPr>
        <p:txBody>
          <a:bodyPr>
            <a:normAutofit fontScale="92500"/>
          </a:bodyPr>
          <a:lstStyle/>
          <a:p>
            <a:r>
              <a:rPr lang="en-US" dirty="0" smtClean="0"/>
              <a:t>We assign every operation a cost probably guessing what assignment will work</a:t>
            </a:r>
          </a:p>
          <a:p>
            <a:pPr marL="0" indent="0">
              <a:buNone/>
            </a:pPr>
            <a:r>
              <a:rPr lang="en-US" dirty="0" smtClean="0"/>
              <a:t>- Any </a:t>
            </a:r>
            <a:r>
              <a:rPr lang="en-US" dirty="0"/>
              <a:t>surplus goes to bank</a:t>
            </a:r>
          </a:p>
          <a:p>
            <a:r>
              <a:rPr lang="en-US" dirty="0" smtClean="0"/>
              <a:t>Idea : need to overcharge for the simpler operations</a:t>
            </a:r>
          </a:p>
          <a:p>
            <a:pPr>
              <a:buFontTx/>
              <a:buChar char="-"/>
            </a:pPr>
            <a:r>
              <a:rPr lang="en-US" dirty="0" smtClean="0"/>
              <a:t>Build up enough saving to afford a more expensive operation later</a:t>
            </a:r>
          </a:p>
          <a:p>
            <a:pPr>
              <a:buFontTx/>
              <a:buChar char="-"/>
            </a:pPr>
            <a:r>
              <a:rPr lang="en-US" dirty="0" smtClean="0"/>
              <a:t>Maintaining  a credit and  use it in,</a:t>
            </a:r>
          </a:p>
          <a:p>
            <a:pPr marL="0" indent="0">
              <a:buNone/>
            </a:pPr>
            <a:r>
              <a:rPr lang="en-US" dirty="0" smtClean="0"/>
              <a:t> Credit = amortized cost – actual cost</a:t>
            </a:r>
          </a:p>
          <a:p>
            <a:r>
              <a:rPr lang="en-US" dirty="0" smtClean="0"/>
              <a:t>Challenge: Bank balance must always be 0 or greater </a:t>
            </a:r>
          </a:p>
          <a:p>
            <a:pPr marL="0" indent="0">
              <a:buNone/>
            </a:pPr>
            <a:endParaRPr lang="en-US" dirty="0" smtClean="0"/>
          </a:p>
        </p:txBody>
      </p:sp>
    </p:spTree>
    <p:extLst>
      <p:ext uri="{BB962C8B-B14F-4D97-AF65-F5344CB8AC3E}">
        <p14:creationId xmlns:p14="http://schemas.microsoft.com/office/powerpoint/2010/main" val="1597654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method</a:t>
            </a:r>
          </a:p>
        </p:txBody>
      </p:sp>
      <p:sp>
        <p:nvSpPr>
          <p:cNvPr id="3" name="Content Placeholder 2"/>
          <p:cNvSpPr>
            <a:spLocks noGrp="1"/>
          </p:cNvSpPr>
          <p:nvPr>
            <p:ph idx="1"/>
          </p:nvPr>
        </p:nvSpPr>
        <p:spPr>
          <a:xfrm>
            <a:off x="1141413" y="1766161"/>
            <a:ext cx="9905999" cy="3541714"/>
          </a:xfrm>
        </p:spPr>
        <p:txBody>
          <a:bodyPr/>
          <a:lstStyle/>
          <a:p>
            <a:r>
              <a:rPr lang="en-US" dirty="0" smtClean="0"/>
              <a:t>For the dynamic array, charge 3 units per operation</a:t>
            </a:r>
            <a:endParaRPr lang="en-US" dirty="0"/>
          </a:p>
        </p:txBody>
      </p:sp>
      <p:pic>
        <p:nvPicPr>
          <p:cNvPr id="4" name="Picture 3"/>
          <p:cNvPicPr>
            <a:picLocks noChangeAspect="1"/>
          </p:cNvPicPr>
          <p:nvPr/>
        </p:nvPicPr>
        <p:blipFill>
          <a:blip r:embed="rId2"/>
          <a:stretch>
            <a:fillRect/>
          </a:stretch>
        </p:blipFill>
        <p:spPr>
          <a:xfrm>
            <a:off x="1353095" y="2398708"/>
            <a:ext cx="3514725" cy="1428750"/>
          </a:xfrm>
          <a:prstGeom prst="rect">
            <a:avLst/>
          </a:prstGeom>
        </p:spPr>
      </p:pic>
      <p:pic>
        <p:nvPicPr>
          <p:cNvPr id="5" name="Picture 4"/>
          <p:cNvPicPr>
            <a:picLocks noChangeAspect="1"/>
          </p:cNvPicPr>
          <p:nvPr/>
        </p:nvPicPr>
        <p:blipFill>
          <a:blip r:embed="rId3"/>
          <a:stretch>
            <a:fillRect/>
          </a:stretch>
        </p:blipFill>
        <p:spPr>
          <a:xfrm>
            <a:off x="1353095" y="3827458"/>
            <a:ext cx="5831477" cy="2634703"/>
          </a:xfrm>
          <a:prstGeom prst="rect">
            <a:avLst/>
          </a:prstGeom>
        </p:spPr>
      </p:pic>
    </p:spTree>
    <p:extLst>
      <p:ext uri="{BB962C8B-B14F-4D97-AF65-F5344CB8AC3E}">
        <p14:creationId xmlns:p14="http://schemas.microsoft.com/office/powerpoint/2010/main" val="1097530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method</a:t>
            </a:r>
          </a:p>
        </p:txBody>
      </p:sp>
      <p:pic>
        <p:nvPicPr>
          <p:cNvPr id="4" name="Content Placeholder 3"/>
          <p:cNvPicPr>
            <a:picLocks noGrp="1" noChangeAspect="1"/>
          </p:cNvPicPr>
          <p:nvPr>
            <p:ph idx="1"/>
          </p:nvPr>
        </p:nvPicPr>
        <p:blipFill>
          <a:blip r:embed="rId2"/>
          <a:stretch>
            <a:fillRect/>
          </a:stretch>
        </p:blipFill>
        <p:spPr>
          <a:xfrm>
            <a:off x="1036910" y="2253604"/>
            <a:ext cx="9906000" cy="2305569"/>
          </a:xfrm>
          <a:prstGeom prst="rect">
            <a:avLst/>
          </a:prstGeom>
        </p:spPr>
      </p:pic>
    </p:spTree>
    <p:extLst>
      <p:ext uri="{BB962C8B-B14F-4D97-AF65-F5344CB8AC3E}">
        <p14:creationId xmlns:p14="http://schemas.microsoft.com/office/powerpoint/2010/main" val="202190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method</a:t>
            </a:r>
          </a:p>
        </p:txBody>
      </p:sp>
      <p:sp>
        <p:nvSpPr>
          <p:cNvPr id="3" name="Content Placeholder 2"/>
          <p:cNvSpPr>
            <a:spLocks noGrp="1"/>
          </p:cNvSpPr>
          <p:nvPr>
            <p:ph idx="1"/>
          </p:nvPr>
        </p:nvSpPr>
        <p:spPr/>
        <p:txBody>
          <a:bodyPr/>
          <a:lstStyle/>
          <a:p>
            <a:r>
              <a:rPr lang="en-US" dirty="0" smtClean="0"/>
              <a:t>Since each operation has a constant cost (3),</a:t>
            </a:r>
          </a:p>
          <a:p>
            <a:pPr marL="0" indent="0">
              <a:buNone/>
            </a:pPr>
            <a:r>
              <a:rPr lang="en-US" dirty="0" smtClean="0"/>
              <a:t>Under the big O notation</a:t>
            </a:r>
          </a:p>
          <a:p>
            <a:pPr marL="0" indent="0">
              <a:buNone/>
            </a:pPr>
            <a:r>
              <a:rPr lang="en-US" dirty="0" smtClean="0"/>
              <a:t>Amortized time = O(3) = O(1)</a:t>
            </a:r>
          </a:p>
          <a:p>
            <a:pPr marL="0" indent="0">
              <a:buNone/>
            </a:pPr>
            <a:endParaRPr lang="en-US" dirty="0"/>
          </a:p>
        </p:txBody>
      </p:sp>
    </p:spTree>
    <p:extLst>
      <p:ext uri="{BB962C8B-B14F-4D97-AF65-F5344CB8AC3E}">
        <p14:creationId xmlns:p14="http://schemas.microsoft.com/office/powerpoint/2010/main" val="4147845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88" y="245727"/>
            <a:ext cx="9905998" cy="1478570"/>
          </a:xfrm>
        </p:spPr>
        <p:txBody>
          <a:bodyPr/>
          <a:lstStyle/>
          <a:p>
            <a:r>
              <a:rPr lang="en-US" dirty="0" smtClean="0"/>
              <a:t>Potential method</a:t>
            </a:r>
            <a:endParaRPr lang="en-US" dirty="0"/>
          </a:p>
        </p:txBody>
      </p:sp>
      <p:sp>
        <p:nvSpPr>
          <p:cNvPr id="3" name="Content Placeholder 2"/>
          <p:cNvSpPr>
            <a:spLocks noGrp="1"/>
          </p:cNvSpPr>
          <p:nvPr>
            <p:ph idx="1"/>
          </p:nvPr>
        </p:nvSpPr>
        <p:spPr>
          <a:xfrm>
            <a:off x="1141412" y="1724297"/>
            <a:ext cx="9905999" cy="4781006"/>
          </a:xfrm>
        </p:spPr>
        <p:txBody>
          <a:bodyPr>
            <a:normAutofit/>
          </a:bodyPr>
          <a:lstStyle/>
          <a:p>
            <a:pPr marL="0" indent="0">
              <a:buNone/>
            </a:pPr>
            <a:r>
              <a:rPr lang="en-US" dirty="0"/>
              <a:t>In the potential method, a function </a:t>
            </a:r>
            <a:r>
              <a:rPr lang="en-US" dirty="0" smtClean="0"/>
              <a:t>P(n) </a:t>
            </a:r>
            <a:r>
              <a:rPr lang="en-US" dirty="0"/>
              <a:t>is selected that converts states of the data structure to non-negative numbers. </a:t>
            </a:r>
            <a:r>
              <a:rPr lang="en-US" dirty="0" smtClean="0"/>
              <a:t>P(n) </a:t>
            </a:r>
            <a:r>
              <a:rPr lang="en-US" dirty="0"/>
              <a:t>may be imagined as calculating the amount of potential energy stored in that state. Before initializing a data structure, the potential value is defined to be zero. </a:t>
            </a:r>
            <a:endParaRPr lang="en-US" dirty="0" smtClean="0"/>
          </a:p>
          <a:p>
            <a:pPr marL="0" indent="0">
              <a:buNone/>
            </a:pPr>
            <a:r>
              <a:rPr lang="en-US" dirty="0" smtClean="0"/>
              <a:t>- Conceptually similar to accounting method</a:t>
            </a:r>
          </a:p>
          <a:p>
            <a:pPr>
              <a:buFontTx/>
              <a:buChar char="-"/>
            </a:pPr>
            <a:r>
              <a:rPr lang="en-US" dirty="0" smtClean="0"/>
              <a:t>Same concept of using a stored surplus to pay for more expensive operations</a:t>
            </a:r>
          </a:p>
          <a:p>
            <a:pPr>
              <a:buFontTx/>
              <a:buChar char="-"/>
            </a:pPr>
            <a:r>
              <a:rPr lang="en-US" dirty="0" smtClean="0"/>
              <a:t>The potential is analogous to the bank</a:t>
            </a:r>
          </a:p>
          <a:p>
            <a:pPr>
              <a:buFontTx/>
              <a:buChar char="-"/>
            </a:pPr>
            <a:r>
              <a:rPr lang="en-US" dirty="0" smtClean="0"/>
              <a:t>Potential most also always be 0 or greater</a:t>
            </a:r>
          </a:p>
          <a:p>
            <a:pPr>
              <a:buFontTx/>
              <a:buChar char="-"/>
            </a:pPr>
            <a:endParaRPr lang="en-US" dirty="0"/>
          </a:p>
        </p:txBody>
      </p:sp>
    </p:spTree>
    <p:extLst>
      <p:ext uri="{BB962C8B-B14F-4D97-AF65-F5344CB8AC3E}">
        <p14:creationId xmlns:p14="http://schemas.microsoft.com/office/powerpoint/2010/main" val="1344497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a:t>
            </a:r>
          </a:p>
        </p:txBody>
      </p:sp>
      <p:sp>
        <p:nvSpPr>
          <p:cNvPr id="3" name="Content Placeholder 2"/>
          <p:cNvSpPr>
            <a:spLocks noGrp="1"/>
          </p:cNvSpPr>
          <p:nvPr>
            <p:ph idx="1"/>
          </p:nvPr>
        </p:nvSpPr>
        <p:spPr/>
        <p:txBody>
          <a:bodyPr/>
          <a:lstStyle/>
          <a:p>
            <a:r>
              <a:rPr lang="en-US" dirty="0" smtClean="0"/>
              <a:t>Key differences: bank balance of a particular state is dependent on previous state</a:t>
            </a:r>
          </a:p>
          <a:p>
            <a:r>
              <a:rPr lang="en-US" dirty="0" smtClean="0"/>
              <a:t>Potential method involves a potential function</a:t>
            </a:r>
          </a:p>
          <a:p>
            <a:r>
              <a:rPr lang="en-US" dirty="0" smtClean="0"/>
              <a:t>The potential is represented by a function P(n)</a:t>
            </a:r>
          </a:p>
          <a:p>
            <a:r>
              <a:rPr lang="en-US" dirty="0" smtClean="0"/>
              <a:t>P(n)&gt;=0 for all n</a:t>
            </a:r>
          </a:p>
          <a:p>
            <a:endParaRPr lang="en-US" dirty="0"/>
          </a:p>
        </p:txBody>
      </p:sp>
    </p:spTree>
    <p:extLst>
      <p:ext uri="{BB962C8B-B14F-4D97-AF65-F5344CB8AC3E}">
        <p14:creationId xmlns:p14="http://schemas.microsoft.com/office/powerpoint/2010/main" val="3758009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a:t>
            </a:r>
          </a:p>
        </p:txBody>
      </p:sp>
      <p:sp>
        <p:nvSpPr>
          <p:cNvPr id="3" name="Content Placeholder 2"/>
          <p:cNvSpPr>
            <a:spLocks noGrp="1"/>
          </p:cNvSpPr>
          <p:nvPr>
            <p:ph idx="1"/>
          </p:nvPr>
        </p:nvSpPr>
        <p:spPr/>
        <p:txBody>
          <a:bodyPr/>
          <a:lstStyle/>
          <a:p>
            <a:r>
              <a:rPr lang="en-US" dirty="0" smtClean="0"/>
              <a:t>Finding a potential function is challenging part</a:t>
            </a:r>
          </a:p>
          <a:p>
            <a:r>
              <a:rPr lang="en-US" dirty="0" smtClean="0"/>
              <a:t>For dynamic array P(n) = 2n-size</a:t>
            </a:r>
          </a:p>
          <a:p>
            <a:r>
              <a:rPr lang="en-US" dirty="0" smtClean="0"/>
              <a:t>For 1 item,</a:t>
            </a:r>
          </a:p>
          <a:p>
            <a:r>
              <a:rPr lang="en-US" dirty="0" smtClean="0"/>
              <a:t>P(1)=2n-size= 2-2=0</a:t>
            </a:r>
          </a:p>
          <a:p>
            <a:r>
              <a:rPr lang="en-US" dirty="0" smtClean="0"/>
              <a:t>P(2)=</a:t>
            </a:r>
            <a:r>
              <a:rPr lang="en-US" dirty="0"/>
              <a:t>2n-size= </a:t>
            </a:r>
            <a:r>
              <a:rPr lang="en-US" dirty="0" smtClean="0"/>
              <a:t>4-4=0</a:t>
            </a:r>
            <a:endParaRPr lang="en-US" dirty="0"/>
          </a:p>
          <a:p>
            <a:r>
              <a:rPr lang="en-US" dirty="0" smtClean="0"/>
              <a:t>P(3)=</a:t>
            </a:r>
            <a:r>
              <a:rPr lang="en-US" dirty="0"/>
              <a:t>2n-size= </a:t>
            </a:r>
            <a:r>
              <a:rPr lang="en-US" dirty="0" smtClean="0"/>
              <a:t>6-4=2</a:t>
            </a:r>
            <a:endParaRPr lang="en-US" dirty="0"/>
          </a:p>
          <a:p>
            <a:endParaRPr lang="en-US" dirty="0"/>
          </a:p>
        </p:txBody>
      </p:sp>
    </p:spTree>
    <p:extLst>
      <p:ext uri="{BB962C8B-B14F-4D97-AF65-F5344CB8AC3E}">
        <p14:creationId xmlns:p14="http://schemas.microsoft.com/office/powerpoint/2010/main" val="2170801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Description</a:t>
            </a:r>
            <a:r>
              <a:rPr lang="en-US" dirty="0"/>
              <a:t> </a:t>
            </a:r>
          </a:p>
        </p:txBody>
      </p:sp>
      <p:sp>
        <p:nvSpPr>
          <p:cNvPr id="3" name="Content Placeholder 2"/>
          <p:cNvSpPr>
            <a:spLocks noGrp="1"/>
          </p:cNvSpPr>
          <p:nvPr>
            <p:ph idx="1"/>
          </p:nvPr>
        </p:nvSpPr>
        <p:spPr/>
        <p:txBody>
          <a:bodyPr>
            <a:normAutofit/>
          </a:bodyPr>
          <a:lstStyle/>
          <a:p>
            <a:pPr marL="0" indent="0">
              <a:buNone/>
            </a:pPr>
            <a:r>
              <a:rPr lang="en-US" dirty="0"/>
              <a:t>The course can be viewed as a continuation of Design and Analysis of Algorithms, and its goal </a:t>
            </a:r>
            <a:r>
              <a:rPr lang="en-US" dirty="0" smtClean="0"/>
              <a:t>is to </a:t>
            </a:r>
            <a:r>
              <a:rPr lang="en-US" dirty="0"/>
              <a:t>cover basic algorithmic techniques that are not covered in the subject. In particular, we </a:t>
            </a:r>
            <a:r>
              <a:rPr lang="en-US" dirty="0" smtClean="0"/>
              <a:t>will discuss </a:t>
            </a:r>
            <a:r>
              <a:rPr lang="en-US" dirty="0"/>
              <a:t>NP Completeness in detail, approximation algorithms for NP-hard </a:t>
            </a:r>
            <a:r>
              <a:rPr lang="en-US" dirty="0" smtClean="0"/>
              <a:t>problems, Randomized </a:t>
            </a:r>
            <a:r>
              <a:rPr lang="en-US" dirty="0"/>
              <a:t>Algorithms, online algorithms, PRAM algorithms, Mesh Algorithms and</a:t>
            </a:r>
            <a:br>
              <a:rPr lang="en-US" dirty="0"/>
            </a:br>
            <a:r>
              <a:rPr lang="en-US" dirty="0"/>
              <a:t>Hypercube Algorithms. </a:t>
            </a:r>
            <a:br>
              <a:rPr lang="en-US" dirty="0"/>
            </a:br>
            <a:endParaRPr lang="en-US" dirty="0"/>
          </a:p>
        </p:txBody>
      </p:sp>
    </p:spTree>
    <p:extLst>
      <p:ext uri="{BB962C8B-B14F-4D97-AF65-F5344CB8AC3E}">
        <p14:creationId xmlns:p14="http://schemas.microsoft.com/office/powerpoint/2010/main" val="81882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a:t>
            </a:r>
          </a:p>
        </p:txBody>
      </p:sp>
      <p:sp>
        <p:nvSpPr>
          <p:cNvPr id="3" name="Content Placeholder 2"/>
          <p:cNvSpPr>
            <a:spLocks noGrp="1"/>
          </p:cNvSpPr>
          <p:nvPr>
            <p:ph idx="1"/>
          </p:nvPr>
        </p:nvSpPr>
        <p:spPr/>
        <p:txBody>
          <a:bodyPr/>
          <a:lstStyle/>
          <a:p>
            <a:r>
              <a:rPr lang="en-US" dirty="0" smtClean="0"/>
              <a:t>Amortized time of </a:t>
            </a:r>
            <a:r>
              <a:rPr lang="en-US" dirty="0" err="1" smtClean="0"/>
              <a:t>ith</a:t>
            </a:r>
            <a:r>
              <a:rPr lang="en-US" dirty="0" smtClean="0"/>
              <a:t> operations</a:t>
            </a:r>
          </a:p>
          <a:p>
            <a:r>
              <a:rPr lang="en-US" dirty="0" smtClean="0"/>
              <a:t>Ci + P(</a:t>
            </a:r>
            <a:r>
              <a:rPr lang="en-US" dirty="0" err="1" smtClean="0"/>
              <a:t>i</a:t>
            </a:r>
            <a:r>
              <a:rPr lang="en-US" dirty="0" smtClean="0"/>
              <a:t>) –P (i-1)</a:t>
            </a:r>
          </a:p>
          <a:p>
            <a:r>
              <a:rPr lang="en-US" dirty="0" smtClean="0"/>
              <a:t>For dynamic array, </a:t>
            </a:r>
          </a:p>
          <a:p>
            <a:r>
              <a:rPr lang="en-US" dirty="0" smtClean="0"/>
              <a:t>P(</a:t>
            </a:r>
            <a:r>
              <a:rPr lang="en-US" dirty="0" err="1" smtClean="0"/>
              <a:t>i</a:t>
            </a:r>
            <a:r>
              <a:rPr lang="en-US" dirty="0" smtClean="0"/>
              <a:t>) = 2n-size</a:t>
            </a:r>
          </a:p>
          <a:p>
            <a:endParaRPr lang="en-US" dirty="0"/>
          </a:p>
        </p:txBody>
      </p:sp>
    </p:spTree>
    <p:extLst>
      <p:ext uri="{BB962C8B-B14F-4D97-AF65-F5344CB8AC3E}">
        <p14:creationId xmlns:p14="http://schemas.microsoft.com/office/powerpoint/2010/main" val="756291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a:t>
            </a:r>
          </a:p>
        </p:txBody>
      </p:sp>
      <p:sp>
        <p:nvSpPr>
          <p:cNvPr id="3" name="Content Placeholder 2"/>
          <p:cNvSpPr>
            <a:spLocks noGrp="1"/>
          </p:cNvSpPr>
          <p:nvPr>
            <p:ph idx="1"/>
          </p:nvPr>
        </p:nvSpPr>
        <p:spPr>
          <a:xfrm>
            <a:off x="1141413" y="2097088"/>
            <a:ext cx="5246325" cy="2892923"/>
          </a:xfrm>
        </p:spPr>
        <p:txBody>
          <a:bodyPr/>
          <a:lstStyle/>
          <a:p>
            <a:r>
              <a:rPr lang="en-US" dirty="0" smtClean="0"/>
              <a:t>Normal case,</a:t>
            </a:r>
          </a:p>
          <a:p>
            <a:pPr marL="0" indent="0">
              <a:buNone/>
            </a:pPr>
            <a:r>
              <a:rPr lang="en-US" dirty="0"/>
              <a:t>Ci </a:t>
            </a:r>
            <a:r>
              <a:rPr lang="en-US" dirty="0" smtClean="0"/>
              <a:t>+ </a:t>
            </a:r>
            <a:r>
              <a:rPr lang="en-US" dirty="0"/>
              <a:t>P(</a:t>
            </a:r>
            <a:r>
              <a:rPr lang="en-US" dirty="0" err="1"/>
              <a:t>i</a:t>
            </a:r>
            <a:r>
              <a:rPr lang="en-US" dirty="0"/>
              <a:t>) –P (i-1</a:t>
            </a:r>
            <a:r>
              <a:rPr lang="en-US" dirty="0" smtClean="0"/>
              <a:t>)</a:t>
            </a:r>
          </a:p>
          <a:p>
            <a:pPr marL="0" indent="0">
              <a:buNone/>
            </a:pPr>
            <a:r>
              <a:rPr lang="en-US" dirty="0" smtClean="0"/>
              <a:t>=1+2i-size-2(i-1)+size</a:t>
            </a:r>
          </a:p>
          <a:p>
            <a:pPr marL="0" indent="0">
              <a:buNone/>
            </a:pPr>
            <a:r>
              <a:rPr lang="en-US" dirty="0" smtClean="0"/>
              <a:t>=3</a:t>
            </a:r>
          </a:p>
          <a:p>
            <a:endParaRPr lang="en-US" dirty="0" smtClean="0"/>
          </a:p>
          <a:p>
            <a:endParaRPr lang="en-US" dirty="0"/>
          </a:p>
        </p:txBody>
      </p:sp>
      <p:sp>
        <p:nvSpPr>
          <p:cNvPr id="4" name="Content Placeholder 2"/>
          <p:cNvSpPr txBox="1">
            <a:spLocks/>
          </p:cNvSpPr>
          <p:nvPr/>
        </p:nvSpPr>
        <p:spPr>
          <a:xfrm>
            <a:off x="6976154" y="2005647"/>
            <a:ext cx="4715103" cy="31280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Expansion case,</a:t>
            </a:r>
          </a:p>
          <a:p>
            <a:pPr marL="0" indent="0">
              <a:buFont typeface="Arial" panose="020B0604020202020204" pitchFamily="34" charset="0"/>
              <a:buNone/>
            </a:pPr>
            <a:r>
              <a:rPr lang="en-US" dirty="0" smtClean="0"/>
              <a:t>Ci +P(</a:t>
            </a:r>
            <a:r>
              <a:rPr lang="en-US" dirty="0" err="1" smtClean="0"/>
              <a:t>i</a:t>
            </a:r>
            <a:r>
              <a:rPr lang="en-US" dirty="0" smtClean="0"/>
              <a:t>) –P (i-1)</a:t>
            </a:r>
          </a:p>
          <a:p>
            <a:pPr marL="0" indent="0">
              <a:buFont typeface="Arial" panose="020B0604020202020204" pitchFamily="34" charset="0"/>
              <a:buNone/>
            </a:pPr>
            <a:r>
              <a:rPr lang="en-US" dirty="0" smtClean="0"/>
              <a:t>=i+1+2i-size-2(i-1)+size</a:t>
            </a:r>
          </a:p>
          <a:p>
            <a:pPr marL="0" indent="0">
              <a:buFont typeface="Arial" panose="020B0604020202020204" pitchFamily="34" charset="0"/>
              <a:buNone/>
            </a:pPr>
            <a:r>
              <a:rPr lang="en-US" dirty="0" smtClean="0"/>
              <a:t>=i+1+2i-2i-2(i-1)+</a:t>
            </a:r>
            <a:r>
              <a:rPr lang="en-US" dirty="0" err="1" smtClean="0"/>
              <a:t>i</a:t>
            </a:r>
            <a:endParaRPr lang="en-US" dirty="0" smtClean="0"/>
          </a:p>
          <a:p>
            <a:pPr marL="0" indent="0">
              <a:buFont typeface="Arial" panose="020B0604020202020204" pitchFamily="34" charset="0"/>
              <a:buNone/>
            </a:pPr>
            <a:r>
              <a:rPr lang="en-US" dirty="0" smtClean="0"/>
              <a:t>=3</a:t>
            </a:r>
          </a:p>
          <a:p>
            <a:endParaRPr lang="en-US" dirty="0" smtClean="0"/>
          </a:p>
          <a:p>
            <a:endParaRPr lang="en-US" dirty="0" smtClean="0"/>
          </a:p>
          <a:p>
            <a:endParaRPr lang="en-US" dirty="0"/>
          </a:p>
        </p:txBody>
      </p:sp>
      <p:sp>
        <p:nvSpPr>
          <p:cNvPr id="5" name="Content Placeholder 2"/>
          <p:cNvSpPr txBox="1">
            <a:spLocks/>
          </p:cNvSpPr>
          <p:nvPr/>
        </p:nvSpPr>
        <p:spPr>
          <a:xfrm>
            <a:off x="1141413" y="4872443"/>
            <a:ext cx="9905998" cy="14785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In both case,</a:t>
            </a:r>
          </a:p>
          <a:p>
            <a:pPr marL="0" indent="0">
              <a:buNone/>
            </a:pPr>
            <a:r>
              <a:rPr lang="en-US" dirty="0" smtClean="0"/>
              <a:t>O(3)=O(1)</a:t>
            </a:r>
            <a:endParaRPr lang="en-US" dirty="0"/>
          </a:p>
        </p:txBody>
      </p:sp>
    </p:spTree>
    <p:extLst>
      <p:ext uri="{BB962C8B-B14F-4D97-AF65-F5344CB8AC3E}">
        <p14:creationId xmlns:p14="http://schemas.microsoft.com/office/powerpoint/2010/main" val="2910689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141413" y="2097088"/>
            <a:ext cx="4619308" cy="3541714"/>
          </a:xfrm>
        </p:spPr>
        <p:txBody>
          <a:bodyPr/>
          <a:lstStyle/>
          <a:p>
            <a:r>
              <a:rPr lang="en-US" dirty="0" smtClean="0"/>
              <a:t>Accounting Method</a:t>
            </a:r>
          </a:p>
          <a:p>
            <a:pPr marL="0" lvl="0" indent="0">
              <a:buNone/>
            </a:pPr>
            <a:r>
              <a:rPr lang="en-US" altLang="en-US" sz="2200" dirty="0">
                <a:ea typeface="Calibri" panose="020F0502020204030204" pitchFamily="34" charset="0"/>
                <a:cs typeface="Times New Roman" panose="02020603050405020304" pitchFamily="18" charset="0"/>
              </a:rPr>
              <a:t>we assign amortized costs to the operations (probably by guessing what assignment will work), compute the </a:t>
            </a:r>
            <a:r>
              <a:rPr lang="en-US" altLang="en-US" sz="2200" dirty="0">
                <a:solidFill>
                  <a:srgbClr val="0000FF"/>
                </a:solidFill>
                <a:ea typeface="Calibri" panose="020F0502020204030204" pitchFamily="34" charset="0"/>
                <a:cs typeface="Courier New" panose="02070309020205020404" pitchFamily="49" charset="0"/>
              </a:rPr>
              <a:t>P(</a:t>
            </a:r>
            <a:r>
              <a:rPr lang="en-US" altLang="en-US" sz="2200" dirty="0" err="1">
                <a:solidFill>
                  <a:srgbClr val="0000FF"/>
                </a:solidFill>
                <a:ea typeface="Calibri" panose="020F0502020204030204" pitchFamily="34" charset="0"/>
                <a:cs typeface="Courier New" panose="02070309020205020404" pitchFamily="49" charset="0"/>
              </a:rPr>
              <a:t>i</a:t>
            </a:r>
            <a:r>
              <a:rPr lang="en-US" altLang="en-US" sz="2200" dirty="0">
                <a:solidFill>
                  <a:srgbClr val="0000FF"/>
                </a:solidFill>
                <a:ea typeface="Calibri" panose="020F0502020204030204" pitchFamily="34" charset="0"/>
                <a:cs typeface="Courier New" panose="02070309020205020404" pitchFamily="49" charset="0"/>
              </a:rPr>
              <a:t>)</a:t>
            </a:r>
            <a:r>
              <a:rPr lang="en-US" altLang="en-US" sz="2200" dirty="0">
                <a:ea typeface="Calibri" panose="020F0502020204030204" pitchFamily="34" charset="0"/>
                <a:cs typeface="Times New Roman" panose="02020603050405020304" pitchFamily="18" charset="0"/>
              </a:rPr>
              <a:t>s using </a:t>
            </a:r>
            <a:endParaRPr lang="en-US" altLang="en-US" sz="2200" dirty="0" smtClean="0">
              <a:ea typeface="Calibri" panose="020F0502020204030204" pitchFamily="34" charset="0"/>
              <a:cs typeface="Times New Roman" panose="02020603050405020304" pitchFamily="18" charset="0"/>
            </a:endParaRPr>
          </a:p>
          <a:p>
            <a:pPr marL="0" lvl="0" indent="0">
              <a:buNone/>
            </a:pPr>
            <a:r>
              <a:rPr lang="en-US" altLang="en-US" sz="2200" dirty="0">
                <a:solidFill>
                  <a:srgbClr val="0000FF"/>
                </a:solidFill>
              </a:rPr>
              <a:t>P(</a:t>
            </a:r>
            <a:r>
              <a:rPr lang="en-US" altLang="en-US" sz="2200" dirty="0" err="1">
                <a:solidFill>
                  <a:srgbClr val="0000FF"/>
                </a:solidFill>
              </a:rPr>
              <a:t>i</a:t>
            </a:r>
            <a:r>
              <a:rPr lang="en-US" altLang="en-US" sz="2200" dirty="0">
                <a:solidFill>
                  <a:srgbClr val="0000FF"/>
                </a:solidFill>
              </a:rPr>
              <a:t>) = amortized(</a:t>
            </a:r>
            <a:r>
              <a:rPr lang="en-US" altLang="en-US" sz="2200" dirty="0" err="1">
                <a:solidFill>
                  <a:srgbClr val="0000FF"/>
                </a:solidFill>
              </a:rPr>
              <a:t>i</a:t>
            </a:r>
            <a:r>
              <a:rPr lang="en-US" altLang="en-US" sz="2200" dirty="0">
                <a:solidFill>
                  <a:srgbClr val="0000FF"/>
                </a:solidFill>
              </a:rPr>
              <a:t>) - actual(</a:t>
            </a:r>
            <a:r>
              <a:rPr lang="en-US" altLang="en-US" sz="2200" dirty="0" err="1">
                <a:solidFill>
                  <a:srgbClr val="0000FF"/>
                </a:solidFill>
              </a:rPr>
              <a:t>i</a:t>
            </a:r>
            <a:r>
              <a:rPr lang="en-US" altLang="en-US" sz="2200" dirty="0">
                <a:solidFill>
                  <a:srgbClr val="0000FF"/>
                </a:solidFill>
              </a:rPr>
              <a:t>) + P(i-1)</a:t>
            </a:r>
            <a:endParaRPr lang="en-US" altLang="en-US" sz="2200" dirty="0">
              <a:ea typeface="Calibri" panose="020F0502020204030204" pitchFamily="34" charset="0"/>
              <a:cs typeface="Times New Roman" panose="02020603050405020304" pitchFamily="18" charset="0"/>
            </a:endParaRPr>
          </a:p>
          <a:p>
            <a:pPr marL="0" lvl="0" indent="0">
              <a:buNone/>
            </a:pPr>
            <a:r>
              <a:rPr lang="en-US" altLang="en-US" sz="2200" dirty="0" smtClean="0">
                <a:ea typeface="Calibri" panose="020F0502020204030204" pitchFamily="34" charset="0"/>
                <a:cs typeface="Times New Roman" panose="02020603050405020304" pitchFamily="18" charset="0"/>
              </a:rPr>
              <a:t>and </a:t>
            </a:r>
            <a:r>
              <a:rPr lang="en-US" altLang="en-US" sz="2200" dirty="0">
                <a:ea typeface="Calibri" panose="020F0502020204030204" pitchFamily="34" charset="0"/>
                <a:cs typeface="Times New Roman" panose="02020603050405020304" pitchFamily="18" charset="0"/>
              </a:rPr>
              <a:t>show that </a:t>
            </a:r>
            <a:r>
              <a:rPr lang="en-US" altLang="en-US" sz="2200" dirty="0">
                <a:solidFill>
                  <a:srgbClr val="0000FF"/>
                </a:solidFill>
                <a:ea typeface="Calibri" panose="020F0502020204030204" pitchFamily="34" charset="0"/>
                <a:cs typeface="Courier New" panose="02070309020205020404" pitchFamily="49" charset="0"/>
              </a:rPr>
              <a:t>P(n)-P(0) &gt;= 0</a:t>
            </a:r>
            <a:r>
              <a:rPr lang="en-US" altLang="en-US" sz="2200" dirty="0"/>
              <a:t> </a:t>
            </a:r>
          </a:p>
        </p:txBody>
      </p:sp>
      <p:sp>
        <p:nvSpPr>
          <p:cNvPr id="4" name="Content Placeholder 2"/>
          <p:cNvSpPr txBox="1">
            <a:spLocks/>
          </p:cNvSpPr>
          <p:nvPr/>
        </p:nvSpPr>
        <p:spPr>
          <a:xfrm>
            <a:off x="6309362" y="2097088"/>
            <a:ext cx="4619308" cy="3541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Potential Method</a:t>
            </a:r>
          </a:p>
          <a:p>
            <a:pPr marL="0" lvl="0" indent="0">
              <a:buNone/>
            </a:pPr>
            <a:r>
              <a:rPr lang="en-US" dirty="0">
                <a:latin typeface="+mj-lt"/>
              </a:rPr>
              <a:t>we start with a potential function (probably obtained using good guess work) that satisfies </a:t>
            </a:r>
            <a:r>
              <a:rPr lang="en-US" dirty="0" smtClean="0">
                <a:latin typeface="+mj-lt"/>
              </a:rPr>
              <a:t>Equation</a:t>
            </a:r>
          </a:p>
          <a:p>
            <a:pPr marL="0" indent="0">
              <a:buNone/>
            </a:pPr>
            <a:r>
              <a:rPr lang="en-US" altLang="en-US" dirty="0">
                <a:solidFill>
                  <a:srgbClr val="0000FF"/>
                </a:solidFill>
                <a:latin typeface="+mj-lt"/>
                <a:ea typeface="Calibri" panose="020F0502020204030204" pitchFamily="34" charset="0"/>
                <a:cs typeface="Courier New" panose="02070309020205020404" pitchFamily="49" charset="0"/>
              </a:rPr>
              <a:t>P(n)-P(0) &gt;= 0</a:t>
            </a:r>
            <a:r>
              <a:rPr lang="en-US" altLang="en-US" dirty="0">
                <a:latin typeface="+mj-lt"/>
              </a:rPr>
              <a:t> </a:t>
            </a:r>
          </a:p>
          <a:p>
            <a:pPr marL="0" lvl="0" indent="0">
              <a:buNone/>
            </a:pPr>
            <a:r>
              <a:rPr lang="en-US" dirty="0" smtClean="0">
                <a:latin typeface="+mj-lt"/>
              </a:rPr>
              <a:t>and </a:t>
            </a:r>
            <a:r>
              <a:rPr lang="en-US" dirty="0">
                <a:latin typeface="+mj-lt"/>
              </a:rPr>
              <a:t>compute the amortized complexities using </a:t>
            </a:r>
            <a:r>
              <a:rPr lang="en-US" dirty="0" smtClean="0">
                <a:latin typeface="+mj-lt"/>
              </a:rPr>
              <a:t>Equation</a:t>
            </a:r>
          </a:p>
          <a:p>
            <a:pPr marL="0" indent="0">
              <a:buNone/>
            </a:pPr>
            <a:r>
              <a:rPr lang="en-US" altLang="en-US" dirty="0">
                <a:solidFill>
                  <a:srgbClr val="0000FF"/>
                </a:solidFill>
                <a:latin typeface="+mj-lt"/>
              </a:rPr>
              <a:t>P(</a:t>
            </a:r>
            <a:r>
              <a:rPr lang="en-US" altLang="en-US" dirty="0" err="1">
                <a:solidFill>
                  <a:srgbClr val="0000FF"/>
                </a:solidFill>
                <a:latin typeface="+mj-lt"/>
              </a:rPr>
              <a:t>i</a:t>
            </a:r>
            <a:r>
              <a:rPr lang="en-US" altLang="en-US" dirty="0">
                <a:solidFill>
                  <a:srgbClr val="0000FF"/>
                </a:solidFill>
                <a:latin typeface="+mj-lt"/>
              </a:rPr>
              <a:t>) = amortized(</a:t>
            </a:r>
            <a:r>
              <a:rPr lang="en-US" altLang="en-US" dirty="0" err="1">
                <a:solidFill>
                  <a:srgbClr val="0000FF"/>
                </a:solidFill>
                <a:latin typeface="+mj-lt"/>
              </a:rPr>
              <a:t>i</a:t>
            </a:r>
            <a:r>
              <a:rPr lang="en-US" altLang="en-US" dirty="0">
                <a:solidFill>
                  <a:srgbClr val="0000FF"/>
                </a:solidFill>
                <a:latin typeface="+mj-lt"/>
              </a:rPr>
              <a:t>) - actual(</a:t>
            </a:r>
            <a:r>
              <a:rPr lang="en-US" altLang="en-US" dirty="0" err="1">
                <a:solidFill>
                  <a:srgbClr val="0000FF"/>
                </a:solidFill>
                <a:latin typeface="+mj-lt"/>
              </a:rPr>
              <a:t>i</a:t>
            </a:r>
            <a:r>
              <a:rPr lang="en-US" altLang="en-US" dirty="0">
                <a:solidFill>
                  <a:srgbClr val="0000FF"/>
                </a:solidFill>
                <a:latin typeface="+mj-lt"/>
              </a:rPr>
              <a:t>) + P(i-1)</a:t>
            </a:r>
            <a:endParaRPr lang="en-US" altLang="en-US" dirty="0">
              <a:latin typeface="+mj-lt"/>
              <a:ea typeface="Calibri" panose="020F0502020204030204" pitchFamily="34" charset="0"/>
              <a:cs typeface="Times New Roman" panose="02020603050405020304" pitchFamily="18" charset="0"/>
            </a:endParaRPr>
          </a:p>
          <a:p>
            <a:pPr marL="0" lvl="0" indent="0">
              <a:buNone/>
            </a:pPr>
            <a:endParaRPr lang="en-US" altLang="en-US" sz="1800" dirty="0">
              <a:latin typeface="Arial" panose="020B0604020202020204" pitchFamily="34" charset="0"/>
            </a:endParaRPr>
          </a:p>
          <a:p>
            <a:endParaRPr lang="en-US" dirty="0"/>
          </a:p>
        </p:txBody>
      </p:sp>
    </p:spTree>
    <p:extLst>
      <p:ext uri="{BB962C8B-B14F-4D97-AF65-F5344CB8AC3E}">
        <p14:creationId xmlns:p14="http://schemas.microsoft.com/office/powerpoint/2010/main" val="372480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Although, at this time, you may feel most comfortable with the aggregate method. this method is often the hardest to use because it is often quite difficult to obtain a bound on the aggregate actual cost that is smaller than the bound obtained by using the worst-case cost of each operation in the sequence. The accounting method is intuitive (we simply verify that the sum of the amortized costs is at least equal to the sum of the actual costs) and often results in tight bounds on the complexity of a sequence of operations. The potential method is often the hardest to use (because of the difficulty of determining the proper potential function to use), but for some applications remains the only way to obtain tight complexity bounds.</a:t>
            </a:r>
          </a:p>
        </p:txBody>
      </p:sp>
    </p:spTree>
    <p:extLst>
      <p:ext uri="{BB962C8B-B14F-4D97-AF65-F5344CB8AC3E}">
        <p14:creationId xmlns:p14="http://schemas.microsoft.com/office/powerpoint/2010/main" val="401455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Contract</a:t>
            </a:r>
          </a:p>
        </p:txBody>
      </p:sp>
      <p:sp>
        <p:nvSpPr>
          <p:cNvPr id="6" name="Content Placeholder 5"/>
          <p:cNvSpPr>
            <a:spLocks noGrp="1"/>
          </p:cNvSpPr>
          <p:nvPr>
            <p:ph idx="1"/>
          </p:nvPr>
        </p:nvSpPr>
        <p:spPr/>
        <p:txBody>
          <a:bodyPr/>
          <a:lstStyle/>
          <a:p>
            <a:pPr marL="0" indent="0">
              <a:buNone/>
            </a:pPr>
            <a:r>
              <a:rPr lang="en-US" altLang="en-US" dirty="0">
                <a:latin typeface="Times New Roman" panose="02020603050405020304" pitchFamily="18" charset="0"/>
                <a:cs typeface="Times New Roman" panose="02020603050405020304" pitchFamily="18" charset="0"/>
              </a:rPr>
              <a:t>In January, you buy a new car from a dealer who offers you the following maintenance </a:t>
            </a:r>
            <a:r>
              <a:rPr lang="en-US" altLang="en-US" dirty="0" smtClean="0">
                <a:latin typeface="Times New Roman" panose="02020603050405020304" pitchFamily="18" charset="0"/>
                <a:cs typeface="Times New Roman" panose="02020603050405020304" pitchFamily="18" charset="0"/>
              </a:rPr>
              <a:t>contract: $50 each </a:t>
            </a:r>
            <a:r>
              <a:rPr lang="en-US" altLang="en-US" dirty="0">
                <a:latin typeface="Times New Roman" panose="02020603050405020304" pitchFamily="18" charset="0"/>
                <a:cs typeface="Times New Roman" panose="02020603050405020304" pitchFamily="18" charset="0"/>
              </a:rPr>
              <a:t>month other than March, June, September and December (this covers an oil change and general inspection</a:t>
            </a:r>
            <a:r>
              <a:rPr lang="en-US" altLang="en-US" dirty="0" smtClean="0">
                <a:latin typeface="Times New Roman" panose="02020603050405020304" pitchFamily="18" charset="0"/>
                <a:cs typeface="Times New Roman" panose="02020603050405020304" pitchFamily="18" charset="0"/>
              </a:rPr>
              <a:t>), $100 every </a:t>
            </a:r>
            <a:r>
              <a:rPr lang="en-US" altLang="en-US" dirty="0">
                <a:latin typeface="Times New Roman" panose="02020603050405020304" pitchFamily="18" charset="0"/>
                <a:cs typeface="Times New Roman" panose="02020603050405020304" pitchFamily="18" charset="0"/>
              </a:rPr>
              <a:t>March, June, and September (this covers an oil change, a minor tune-up, and a general inspection), </a:t>
            </a:r>
            <a:r>
              <a:rPr lang="en-US" altLang="en-US" dirty="0" smtClean="0">
                <a:latin typeface="Times New Roman" panose="02020603050405020304" pitchFamily="18" charset="0"/>
                <a:cs typeface="Times New Roman" panose="02020603050405020304" pitchFamily="18" charset="0"/>
              </a:rPr>
              <a:t>and $200 every </a:t>
            </a:r>
            <a:r>
              <a:rPr lang="en-US" altLang="en-US" dirty="0">
                <a:latin typeface="Times New Roman" panose="02020603050405020304" pitchFamily="18" charset="0"/>
                <a:cs typeface="Times New Roman" panose="02020603050405020304" pitchFamily="18" charset="0"/>
              </a:rPr>
              <a:t>December (this covers an oil change, a major tune-up, and a general inspection). We are to obtain an upper bound on the cost of this maintenance contract as a function of the number of months</a:t>
            </a:r>
            <a:r>
              <a:rPr lang="en-US" altLang="en-US" dirty="0"/>
              <a:t> </a:t>
            </a:r>
            <a:endParaRPr lang="en-US" dirty="0"/>
          </a:p>
        </p:txBody>
      </p:sp>
    </p:spTree>
    <p:extLst>
      <p:ext uri="{BB962C8B-B14F-4D97-AF65-F5344CB8AC3E}">
        <p14:creationId xmlns:p14="http://schemas.microsoft.com/office/powerpoint/2010/main" val="1693557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method</a:t>
            </a:r>
            <a:endParaRPr lang="en-US" dirty="0"/>
          </a:p>
        </p:txBody>
      </p:sp>
      <p:sp>
        <p:nvSpPr>
          <p:cNvPr id="3" name="Content Placeholder 2"/>
          <p:cNvSpPr>
            <a:spLocks noGrp="1"/>
          </p:cNvSpPr>
          <p:nvPr>
            <p:ph idx="1"/>
          </p:nvPr>
        </p:nvSpPr>
        <p:spPr/>
        <p:txBody>
          <a:bodyPr>
            <a:noAutofit/>
          </a:bodyPr>
          <a:lstStyle/>
          <a:p>
            <a:pPr marL="0" indent="0">
              <a:buNone/>
            </a:pPr>
            <a:r>
              <a:rPr lang="en-US" altLang="en-US" sz="2200" dirty="0">
                <a:latin typeface="+mj-lt"/>
                <a:cs typeface="Times New Roman" panose="02020603050405020304" pitchFamily="18" charset="0"/>
              </a:rPr>
              <a:t>To use the aggregate method for amortized complexity, we first determine an upper bound on the sum of the costs for the first </a:t>
            </a:r>
            <a:r>
              <a:rPr lang="en-US" altLang="en-US" sz="2200" dirty="0">
                <a:latin typeface="+mj-lt"/>
              </a:rPr>
              <a:t>n</a:t>
            </a:r>
            <a:r>
              <a:rPr lang="en-US" altLang="en-US" sz="2200" dirty="0">
                <a:latin typeface="+mj-lt"/>
                <a:cs typeface="Times New Roman" panose="02020603050405020304" pitchFamily="18" charset="0"/>
              </a:rPr>
              <a:t> months. As tight a bound as is possible is desired. The sum of the actual monthly costs of the contract for the first </a:t>
            </a:r>
            <a:r>
              <a:rPr lang="en-US" altLang="en-US" sz="2200" dirty="0">
                <a:latin typeface="+mj-lt"/>
              </a:rPr>
              <a:t>n</a:t>
            </a:r>
            <a:r>
              <a:rPr lang="en-US" altLang="en-US" sz="2200" dirty="0">
                <a:latin typeface="+mj-lt"/>
                <a:cs typeface="Times New Roman" panose="02020603050405020304" pitchFamily="18" charset="0"/>
              </a:rPr>
              <a:t> months is</a:t>
            </a:r>
            <a:r>
              <a:rPr lang="en-US" altLang="en-US" sz="2200" dirty="0">
                <a:latin typeface="+mj-lt"/>
              </a:rPr>
              <a:t/>
            </a:r>
            <a:br>
              <a:rPr lang="en-US" altLang="en-US" sz="2200" dirty="0">
                <a:latin typeface="+mj-lt"/>
              </a:rPr>
            </a:br>
            <a:r>
              <a:rPr lang="en-US" altLang="en-US" sz="2200" dirty="0">
                <a:latin typeface="+mj-lt"/>
              </a:rPr>
              <a:t>200*floor(n/12) + 100*(floor(n/3) - floor(n/12)) + 50*(n - floor(n/3))</a:t>
            </a:r>
            <a:br>
              <a:rPr lang="en-US" altLang="en-US" sz="2200" dirty="0">
                <a:latin typeface="+mj-lt"/>
              </a:rPr>
            </a:br>
            <a:r>
              <a:rPr lang="en-US" altLang="en-US" sz="2200" dirty="0">
                <a:latin typeface="+mj-lt"/>
              </a:rPr>
              <a:t>= 100*floor(n/12) + 50*floor(n/3) + 50*n</a:t>
            </a:r>
            <a:br>
              <a:rPr lang="en-US" altLang="en-US" sz="2200" dirty="0">
                <a:latin typeface="+mj-lt"/>
              </a:rPr>
            </a:br>
            <a:r>
              <a:rPr lang="en-US" altLang="en-US" sz="2200" dirty="0">
                <a:latin typeface="+mj-lt"/>
              </a:rPr>
              <a:t>&lt;= 100*n/12 + 50*n/3 + 50*n</a:t>
            </a:r>
            <a:br>
              <a:rPr lang="en-US" altLang="en-US" sz="2200" dirty="0">
                <a:latin typeface="+mj-lt"/>
              </a:rPr>
            </a:br>
            <a:r>
              <a:rPr lang="en-US" altLang="en-US" sz="2200" dirty="0">
                <a:latin typeface="+mj-lt"/>
              </a:rPr>
              <a:t>= 50n(1/6 + 1/3 + 1)</a:t>
            </a:r>
            <a:br>
              <a:rPr lang="en-US" altLang="en-US" sz="2200" dirty="0">
                <a:latin typeface="+mj-lt"/>
              </a:rPr>
            </a:br>
            <a:r>
              <a:rPr lang="en-US" altLang="en-US" sz="2200" dirty="0">
                <a:latin typeface="+mj-lt"/>
              </a:rPr>
              <a:t>= 50n(3/2)</a:t>
            </a:r>
            <a:br>
              <a:rPr lang="en-US" altLang="en-US" sz="2200" dirty="0">
                <a:latin typeface="+mj-lt"/>
              </a:rPr>
            </a:br>
            <a:r>
              <a:rPr lang="en-US" altLang="en-US" sz="2200" dirty="0">
                <a:latin typeface="+mj-lt"/>
              </a:rPr>
              <a:t>= 75n </a:t>
            </a:r>
            <a:endParaRPr lang="en-US" sz="2200" dirty="0">
              <a:latin typeface="+mj-lt"/>
            </a:endParaRPr>
          </a:p>
        </p:txBody>
      </p:sp>
    </p:spTree>
    <p:extLst>
      <p:ext uri="{BB962C8B-B14F-4D97-AF65-F5344CB8AC3E}">
        <p14:creationId xmlns:p14="http://schemas.microsoft.com/office/powerpoint/2010/main" val="1153850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 a table</a:t>
            </a:r>
            <a:endParaRPr lang="en-US" dirty="0"/>
          </a:p>
        </p:txBody>
      </p:sp>
      <p:pic>
        <p:nvPicPr>
          <p:cNvPr id="4" name="Content Placeholder 3"/>
          <p:cNvPicPr>
            <a:picLocks noGrp="1" noChangeAspect="1"/>
          </p:cNvPicPr>
          <p:nvPr>
            <p:ph idx="1"/>
          </p:nvPr>
        </p:nvPicPr>
        <p:blipFill>
          <a:blip r:embed="rId2"/>
          <a:stretch>
            <a:fillRect/>
          </a:stretch>
        </p:blipFill>
        <p:spPr>
          <a:xfrm>
            <a:off x="849086" y="3174274"/>
            <a:ext cx="10752401" cy="2573383"/>
          </a:xfrm>
          <a:prstGeom prst="rect">
            <a:avLst/>
          </a:prstGeom>
        </p:spPr>
      </p:pic>
    </p:spTree>
    <p:extLst>
      <p:ext uri="{BB962C8B-B14F-4D97-AF65-F5344CB8AC3E}">
        <p14:creationId xmlns:p14="http://schemas.microsoft.com/office/powerpoint/2010/main" val="463625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method</a:t>
            </a:r>
            <a:endParaRPr lang="en-US" dirty="0"/>
          </a:p>
        </p:txBody>
      </p:sp>
      <p:sp>
        <p:nvSpPr>
          <p:cNvPr id="3" name="Content Placeholder 2"/>
          <p:cNvSpPr>
            <a:spLocks noGrp="1"/>
          </p:cNvSpPr>
          <p:nvPr>
            <p:ph idx="1"/>
          </p:nvPr>
        </p:nvSpPr>
        <p:spPr/>
        <p:txBody>
          <a:bodyPr>
            <a:noAutofit/>
          </a:bodyPr>
          <a:lstStyle/>
          <a:p>
            <a:pPr marL="0" indent="0">
              <a:buNone/>
            </a:pPr>
            <a:r>
              <a:rPr lang="en-US" altLang="en-US" dirty="0">
                <a:latin typeface="+mj-lt"/>
                <a:cs typeface="Times New Roman" panose="02020603050405020304" pitchFamily="18" charset="0"/>
              </a:rPr>
              <a:t>If we are extremely experienced, we might start with the potential function</a:t>
            </a:r>
            <a:r>
              <a:rPr lang="en-US" altLang="en-US" dirty="0">
                <a:latin typeface="+mj-lt"/>
              </a:rPr>
              <a:t/>
            </a:r>
            <a:br>
              <a:rPr lang="en-US" altLang="en-US" dirty="0">
                <a:latin typeface="+mj-lt"/>
              </a:rPr>
            </a:br>
            <a:r>
              <a:rPr lang="en-US" altLang="en-US" dirty="0">
                <a:latin typeface="+mj-lt"/>
              </a:rPr>
              <a:t>P(0) = 0</a:t>
            </a:r>
            <a:br>
              <a:rPr lang="en-US" altLang="en-US" dirty="0">
                <a:latin typeface="+mj-lt"/>
              </a:rPr>
            </a:br>
            <a:r>
              <a:rPr lang="en-US" altLang="en-US" dirty="0">
                <a:latin typeface="+mj-lt"/>
              </a:rPr>
              <a:t>P(n) = 0 for n mod 12 = 0</a:t>
            </a:r>
            <a:br>
              <a:rPr lang="en-US" altLang="en-US" dirty="0">
                <a:latin typeface="+mj-lt"/>
              </a:rPr>
            </a:br>
            <a:r>
              <a:rPr lang="en-US" altLang="en-US" dirty="0">
                <a:latin typeface="+mj-lt"/>
              </a:rPr>
              <a:t>P(n) = 25 for n mod 12 = 1 or 3</a:t>
            </a:r>
            <a:br>
              <a:rPr lang="en-US" altLang="en-US" dirty="0">
                <a:latin typeface="+mj-lt"/>
              </a:rPr>
            </a:br>
            <a:r>
              <a:rPr lang="en-US" altLang="en-US" dirty="0">
                <a:latin typeface="+mj-lt"/>
              </a:rPr>
              <a:t>P(n) = 50 for n mod 12 = 2, 4 or 6</a:t>
            </a:r>
            <a:br>
              <a:rPr lang="en-US" altLang="en-US" dirty="0">
                <a:latin typeface="+mj-lt"/>
              </a:rPr>
            </a:br>
            <a:r>
              <a:rPr lang="en-US" altLang="en-US" dirty="0">
                <a:latin typeface="+mj-lt"/>
              </a:rPr>
              <a:t>P(n) = 75 for n mod 12 = 5, 7 or 9</a:t>
            </a:r>
            <a:br>
              <a:rPr lang="en-US" altLang="en-US" dirty="0">
                <a:latin typeface="+mj-lt"/>
              </a:rPr>
            </a:br>
            <a:r>
              <a:rPr lang="en-US" altLang="en-US" dirty="0">
                <a:latin typeface="+mj-lt"/>
              </a:rPr>
              <a:t>P(n) = 100 for n mod 12 = 8, or 10</a:t>
            </a:r>
            <a:br>
              <a:rPr lang="en-US" altLang="en-US" dirty="0">
                <a:latin typeface="+mj-lt"/>
              </a:rPr>
            </a:br>
            <a:r>
              <a:rPr lang="en-US" altLang="en-US" dirty="0">
                <a:latin typeface="+mj-lt"/>
              </a:rPr>
              <a:t>P(n) = 125 for n mod 12 = 11</a:t>
            </a:r>
            <a:endParaRPr lang="en-US" dirty="0">
              <a:latin typeface="+mj-lt"/>
            </a:endParaRPr>
          </a:p>
        </p:txBody>
      </p:sp>
    </p:spTree>
    <p:extLst>
      <p:ext uri="{BB962C8B-B14F-4D97-AF65-F5344CB8AC3E}">
        <p14:creationId xmlns:p14="http://schemas.microsoft.com/office/powerpoint/2010/main" val="1852153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McWidget</a:t>
            </a:r>
            <a:r>
              <a:rPr lang="en-US" dirty="0"/>
              <a:t> Company</a:t>
            </a:r>
          </a:p>
        </p:txBody>
      </p:sp>
      <p:sp>
        <p:nvSpPr>
          <p:cNvPr id="3" name="Content Placeholder 2"/>
          <p:cNvSpPr>
            <a:spLocks noGrp="1"/>
          </p:cNvSpPr>
          <p:nvPr>
            <p:ph idx="1"/>
          </p:nvPr>
        </p:nvSpPr>
        <p:spPr>
          <a:xfrm>
            <a:off x="1010784" y="1713909"/>
            <a:ext cx="9905999" cy="3541714"/>
          </a:xfrm>
        </p:spPr>
        <p:txBody>
          <a:bodyPr>
            <a:noAutofit/>
          </a:bodyPr>
          <a:lstStyle/>
          <a:p>
            <a:pPr marL="0" indent="0">
              <a:buNone/>
            </a:pPr>
            <a:r>
              <a:rPr lang="en-US" altLang="en-US" sz="2000" dirty="0" smtClean="0">
                <a:latin typeface="+mj-lt"/>
                <a:cs typeface="Times New Roman" panose="02020603050405020304" pitchFamily="18" charset="0"/>
              </a:rPr>
              <a:t>The </a:t>
            </a:r>
            <a:r>
              <a:rPr lang="en-US" altLang="en-US" sz="2000" dirty="0">
                <a:latin typeface="+mj-lt"/>
                <a:cs typeface="Times New Roman" panose="02020603050405020304" pitchFamily="18" charset="0"/>
              </a:rPr>
              <a:t>famous </a:t>
            </a:r>
            <a:r>
              <a:rPr lang="en-US" altLang="en-US" sz="2000" dirty="0" err="1">
                <a:latin typeface="+mj-lt"/>
                <a:cs typeface="Times New Roman" panose="02020603050405020304" pitchFamily="18" charset="0"/>
              </a:rPr>
              <a:t>McWidget</a:t>
            </a:r>
            <a:r>
              <a:rPr lang="en-US" altLang="en-US" sz="2000" dirty="0">
                <a:latin typeface="+mj-lt"/>
                <a:cs typeface="Times New Roman" panose="02020603050405020304" pitchFamily="18" charset="0"/>
              </a:rPr>
              <a:t> company manufactures widgets. At its headquarters, the company has a large display that shows how many widgets have been manufactured so far. Each time a widget is manufactured, a maintenance person updates this display. The cost for this update is </a:t>
            </a:r>
            <a:r>
              <a:rPr lang="en-US" altLang="en-US" sz="2000" dirty="0">
                <a:latin typeface="+mj-lt"/>
              </a:rPr>
              <a:t>$c + </a:t>
            </a:r>
            <a:r>
              <a:rPr lang="en-US" altLang="en-US" sz="2000" dirty="0" err="1">
                <a:latin typeface="+mj-lt"/>
              </a:rPr>
              <a:t>dm</a:t>
            </a:r>
            <a:r>
              <a:rPr lang="en-US" altLang="en-US" sz="2000" dirty="0">
                <a:latin typeface="+mj-lt"/>
                <a:cs typeface="Times New Roman" panose="02020603050405020304" pitchFamily="18" charset="0"/>
              </a:rPr>
              <a:t>, where </a:t>
            </a:r>
            <a:r>
              <a:rPr lang="en-US" altLang="en-US" sz="2000" dirty="0">
                <a:latin typeface="+mj-lt"/>
              </a:rPr>
              <a:t>c</a:t>
            </a:r>
            <a:r>
              <a:rPr lang="en-US" altLang="en-US" sz="2000" dirty="0">
                <a:latin typeface="+mj-lt"/>
                <a:cs typeface="Times New Roman" panose="02020603050405020304" pitchFamily="18" charset="0"/>
              </a:rPr>
              <a:t> is a fixed trip charge, </a:t>
            </a:r>
            <a:r>
              <a:rPr lang="en-US" altLang="en-US" sz="2000" dirty="0">
                <a:latin typeface="+mj-lt"/>
              </a:rPr>
              <a:t>d</a:t>
            </a:r>
            <a:r>
              <a:rPr lang="en-US" altLang="en-US" sz="2000" dirty="0">
                <a:latin typeface="+mj-lt"/>
                <a:cs typeface="Times New Roman" panose="02020603050405020304" pitchFamily="18" charset="0"/>
              </a:rPr>
              <a:t> is a charge per display digit that is to be changed, and </a:t>
            </a:r>
            <a:r>
              <a:rPr lang="en-US" altLang="en-US" sz="2000" dirty="0">
                <a:latin typeface="+mj-lt"/>
              </a:rPr>
              <a:t>m</a:t>
            </a:r>
            <a:r>
              <a:rPr lang="en-US" altLang="en-US" sz="2000" dirty="0">
                <a:latin typeface="+mj-lt"/>
                <a:cs typeface="Times New Roman" panose="02020603050405020304" pitchFamily="18" charset="0"/>
              </a:rPr>
              <a:t> is the number of digits that are to be changed. For example, when the display is changed </a:t>
            </a:r>
            <a:r>
              <a:rPr lang="en-US" altLang="en-US" sz="2000" dirty="0" smtClean="0">
                <a:latin typeface="+mj-lt"/>
                <a:cs typeface="Times New Roman" panose="02020603050405020304" pitchFamily="18" charset="0"/>
              </a:rPr>
              <a:t>from 1399</a:t>
            </a:r>
            <a:r>
              <a:rPr lang="en-US" altLang="en-US" sz="2000" dirty="0">
                <a:latin typeface="+mj-lt"/>
                <a:cs typeface="Times New Roman" panose="02020603050405020304" pitchFamily="18" charset="0"/>
              </a:rPr>
              <a:t> to </a:t>
            </a:r>
            <a:r>
              <a:rPr lang="en-US" altLang="en-US" sz="2000" dirty="0">
                <a:latin typeface="+mj-lt"/>
              </a:rPr>
              <a:t>1400</a:t>
            </a:r>
            <a:r>
              <a:rPr lang="en-US" altLang="en-US" sz="2000" dirty="0">
                <a:latin typeface="+mj-lt"/>
                <a:cs typeface="Times New Roman" panose="02020603050405020304" pitchFamily="18" charset="0"/>
              </a:rPr>
              <a:t>, the cost to the company is </a:t>
            </a:r>
            <a:r>
              <a:rPr lang="en-US" altLang="en-US" sz="2000" dirty="0">
                <a:latin typeface="+mj-lt"/>
              </a:rPr>
              <a:t>$c + 3d</a:t>
            </a:r>
            <a:r>
              <a:rPr lang="en-US" altLang="en-US" sz="2000" dirty="0">
                <a:latin typeface="+mj-lt"/>
                <a:cs typeface="Times New Roman" panose="02020603050405020304" pitchFamily="18" charset="0"/>
              </a:rPr>
              <a:t> because </a:t>
            </a:r>
            <a:r>
              <a:rPr lang="en-US" altLang="en-US" sz="2000" dirty="0">
                <a:latin typeface="+mj-lt"/>
              </a:rPr>
              <a:t>3</a:t>
            </a:r>
            <a:r>
              <a:rPr lang="en-US" altLang="en-US" sz="2000" dirty="0">
                <a:latin typeface="+mj-lt"/>
                <a:cs typeface="Times New Roman" panose="02020603050405020304" pitchFamily="18" charset="0"/>
              </a:rPr>
              <a:t> digits must be changed. The </a:t>
            </a:r>
            <a:r>
              <a:rPr lang="en-US" altLang="en-US" sz="2000" dirty="0" err="1">
                <a:latin typeface="+mj-lt"/>
                <a:cs typeface="Times New Roman" panose="02020603050405020304" pitchFamily="18" charset="0"/>
              </a:rPr>
              <a:t>McWidget</a:t>
            </a:r>
            <a:r>
              <a:rPr lang="en-US" altLang="en-US" sz="2000" dirty="0">
                <a:latin typeface="+mj-lt"/>
                <a:cs typeface="Times New Roman" panose="02020603050405020304" pitchFamily="18" charset="0"/>
              </a:rPr>
              <a:t> company wishes to amortize the cost of maintaining the display over the widgets that are manufactured, charging the same amount to each widget. More precisely, we are looking for an amount </a:t>
            </a:r>
            <a:r>
              <a:rPr lang="en-US" altLang="en-US" sz="2000" dirty="0">
                <a:latin typeface="+mj-lt"/>
              </a:rPr>
              <a:t>$e = amortized(</a:t>
            </a:r>
            <a:r>
              <a:rPr lang="en-US" altLang="en-US" sz="2000" dirty="0" err="1">
                <a:latin typeface="+mj-lt"/>
              </a:rPr>
              <a:t>i</a:t>
            </a:r>
            <a:r>
              <a:rPr lang="en-US" altLang="en-US" sz="2000" dirty="0">
                <a:latin typeface="+mj-lt"/>
              </a:rPr>
              <a:t>)</a:t>
            </a:r>
            <a:r>
              <a:rPr lang="en-US" altLang="en-US" sz="2000" dirty="0">
                <a:latin typeface="+mj-lt"/>
                <a:cs typeface="Times New Roman" panose="02020603050405020304" pitchFamily="18" charset="0"/>
              </a:rPr>
              <a:t> that should </a:t>
            </a:r>
            <a:r>
              <a:rPr lang="en-US" altLang="en-US" sz="2000" dirty="0" err="1">
                <a:latin typeface="+mj-lt"/>
                <a:cs typeface="Times New Roman" panose="02020603050405020304" pitchFamily="18" charset="0"/>
              </a:rPr>
              <a:t>leavied</a:t>
            </a:r>
            <a:r>
              <a:rPr lang="en-US" altLang="en-US" sz="2000" dirty="0">
                <a:latin typeface="+mj-lt"/>
                <a:cs typeface="Times New Roman" panose="02020603050405020304" pitchFamily="18" charset="0"/>
              </a:rPr>
              <a:t> against each widget so that the sum of these charges equals or exceeds the actual cost of maintaining/updating the display (</a:t>
            </a:r>
            <a:r>
              <a:rPr lang="en-US" altLang="en-US" sz="2000" dirty="0">
                <a:latin typeface="+mj-lt"/>
              </a:rPr>
              <a:t>$e*n &gt;= actual total cost incurred for first n widgets</a:t>
            </a:r>
            <a:r>
              <a:rPr lang="en-US" altLang="en-US" sz="2000" dirty="0">
                <a:latin typeface="+mj-lt"/>
                <a:cs typeface="Times New Roman" panose="02020603050405020304" pitchFamily="18" charset="0"/>
              </a:rPr>
              <a:t> for all </a:t>
            </a:r>
            <a:r>
              <a:rPr lang="en-US" altLang="en-US" sz="2000" dirty="0">
                <a:latin typeface="+mj-lt"/>
              </a:rPr>
              <a:t>n &gt;= 1</a:t>
            </a:r>
            <a:r>
              <a:rPr lang="en-US" altLang="en-US" sz="2000" dirty="0">
                <a:latin typeface="+mj-lt"/>
                <a:cs typeface="Times New Roman" panose="02020603050405020304" pitchFamily="18" charset="0"/>
              </a:rPr>
              <a:t>). To keep the overall selling price of a widget low, we wish to find as small an </a:t>
            </a:r>
            <a:r>
              <a:rPr lang="en-US" altLang="en-US" sz="2000" dirty="0">
                <a:latin typeface="+mj-lt"/>
              </a:rPr>
              <a:t>e</a:t>
            </a:r>
            <a:r>
              <a:rPr lang="en-US" altLang="en-US" sz="2000" dirty="0">
                <a:latin typeface="+mj-lt"/>
                <a:cs typeface="Times New Roman" panose="02020603050405020304" pitchFamily="18" charset="0"/>
              </a:rPr>
              <a:t> as possible. Clearly, </a:t>
            </a:r>
            <a:r>
              <a:rPr lang="en-US" altLang="en-US" sz="2000" dirty="0">
                <a:latin typeface="+mj-lt"/>
              </a:rPr>
              <a:t>e &gt; c + d</a:t>
            </a:r>
            <a:r>
              <a:rPr lang="en-US" altLang="en-US" sz="2000" dirty="0">
                <a:latin typeface="+mj-lt"/>
                <a:cs typeface="Times New Roman" panose="02020603050405020304" pitchFamily="18" charset="0"/>
              </a:rPr>
              <a:t> because each time a widget is made, at least one digit (the least significant one) has to be changed.</a:t>
            </a:r>
            <a:r>
              <a:rPr lang="en-US" altLang="en-US" sz="2000" dirty="0">
                <a:latin typeface="+mj-lt"/>
              </a:rPr>
              <a:t> </a:t>
            </a:r>
            <a:endParaRPr lang="en-US" sz="2000" dirty="0">
              <a:latin typeface="+mj-lt"/>
            </a:endParaRPr>
          </a:p>
        </p:txBody>
      </p:sp>
    </p:spTree>
    <p:extLst>
      <p:ext uri="{BB962C8B-B14F-4D97-AF65-F5344CB8AC3E}">
        <p14:creationId xmlns:p14="http://schemas.microsoft.com/office/powerpoint/2010/main" val="2230739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Objectives</a:t>
            </a:r>
            <a:r>
              <a:rPr lang="en-US" dirty="0"/>
              <a:t> </a:t>
            </a:r>
          </a:p>
        </p:txBody>
      </p:sp>
      <p:sp>
        <p:nvSpPr>
          <p:cNvPr id="3" name="Content Placeholder 2"/>
          <p:cNvSpPr>
            <a:spLocks noGrp="1"/>
          </p:cNvSpPr>
          <p:nvPr>
            <p:ph idx="1"/>
          </p:nvPr>
        </p:nvSpPr>
        <p:spPr/>
        <p:txBody>
          <a:bodyPr/>
          <a:lstStyle/>
          <a:p>
            <a:pPr marL="0" indent="0">
              <a:buNone/>
            </a:pPr>
            <a:r>
              <a:rPr lang="en-US" dirty="0"/>
              <a:t>The purpose of this course is to present depth in optimization paradigms, Some </a:t>
            </a:r>
            <a:r>
              <a:rPr lang="en-US" dirty="0" smtClean="0"/>
              <a:t>advance algorithm </a:t>
            </a:r>
            <a:r>
              <a:rPr lang="en-US" dirty="0"/>
              <a:t>design techniques and moderate level understanding in computational </a:t>
            </a:r>
            <a:r>
              <a:rPr lang="en-US" dirty="0" smtClean="0"/>
              <a:t>complexity theory </a:t>
            </a:r>
            <a:r>
              <a:rPr lang="en-US" dirty="0"/>
              <a:t/>
            </a:r>
            <a:br>
              <a:rPr lang="en-US" dirty="0"/>
            </a:br>
            <a:endParaRPr lang="en-US" dirty="0"/>
          </a:p>
        </p:txBody>
      </p:sp>
    </p:spTree>
    <p:extLst>
      <p:ext uri="{BB962C8B-B14F-4D97-AF65-F5344CB8AC3E}">
        <p14:creationId xmlns:p14="http://schemas.microsoft.com/office/powerpoint/2010/main" val="102400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Prerequisites</a:t>
            </a:r>
            <a:r>
              <a:rPr lang="en-US" dirty="0"/>
              <a:t> </a:t>
            </a:r>
          </a:p>
        </p:txBody>
      </p:sp>
      <p:sp>
        <p:nvSpPr>
          <p:cNvPr id="3" name="Content Placeholder 2"/>
          <p:cNvSpPr>
            <a:spLocks noGrp="1"/>
          </p:cNvSpPr>
          <p:nvPr>
            <p:ph idx="1"/>
          </p:nvPr>
        </p:nvSpPr>
        <p:spPr/>
        <p:txBody>
          <a:bodyPr/>
          <a:lstStyle/>
          <a:p>
            <a:pPr marL="0" indent="0">
              <a:buNone/>
            </a:pPr>
            <a:r>
              <a:rPr lang="en-US" dirty="0"/>
              <a:t>Linear Algebra, Data Structure and algorithm, Basic Course in Algorithm design, </a:t>
            </a:r>
            <a:r>
              <a:rPr lang="en-US" dirty="0" smtClean="0"/>
              <a:t>Programming language </a:t>
            </a:r>
            <a:r>
              <a:rPr lang="en-US" dirty="0"/>
              <a:t/>
            </a:r>
            <a:br>
              <a:rPr lang="en-US" dirty="0"/>
            </a:br>
            <a:endParaRPr lang="en-US" dirty="0"/>
          </a:p>
        </p:txBody>
      </p:sp>
    </p:spTree>
    <p:extLst>
      <p:ext uri="{BB962C8B-B14F-4D97-AF65-F5344CB8AC3E}">
        <p14:creationId xmlns:p14="http://schemas.microsoft.com/office/powerpoint/2010/main" val="365825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design techniques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Divide and conquer technique (Top-down approach, Divide, solve and compile)</a:t>
            </a:r>
          </a:p>
          <a:p>
            <a:r>
              <a:rPr lang="en-US" dirty="0" smtClean="0"/>
              <a:t>Greedy approach (Looks best at the moment, not always guarantee to optimal solution)</a:t>
            </a:r>
          </a:p>
          <a:p>
            <a:r>
              <a:rPr lang="en-US" dirty="0" smtClean="0"/>
              <a:t>Dynamic programming (Bottom-up approach, </a:t>
            </a:r>
            <a:r>
              <a:rPr lang="en-US" dirty="0"/>
              <a:t>solve </a:t>
            </a:r>
            <a:r>
              <a:rPr lang="en-US" dirty="0" smtClean="0"/>
              <a:t>all </a:t>
            </a:r>
            <a:r>
              <a:rPr lang="en-US" dirty="0"/>
              <a:t>small problems and then </a:t>
            </a:r>
            <a:r>
              <a:rPr lang="en-US" dirty="0" smtClean="0"/>
              <a:t>combine </a:t>
            </a:r>
            <a:r>
              <a:rPr lang="en-US" dirty="0"/>
              <a:t>to obtain solutions for bigger </a:t>
            </a:r>
            <a:r>
              <a:rPr lang="en-US" dirty="0" smtClean="0"/>
              <a:t>problems)</a:t>
            </a:r>
          </a:p>
          <a:p>
            <a:r>
              <a:rPr lang="en-US" dirty="0" smtClean="0"/>
              <a:t>Branch and bound (only minimization)</a:t>
            </a:r>
          </a:p>
          <a:p>
            <a:r>
              <a:rPr lang="en-US" dirty="0" smtClean="0"/>
              <a:t>Randomized algorithms (</a:t>
            </a:r>
            <a:r>
              <a:rPr lang="en-US" dirty="0"/>
              <a:t>uses a random number at least once during the computation make a decision</a:t>
            </a:r>
            <a:r>
              <a:rPr lang="en-US" dirty="0" smtClean="0"/>
              <a:t>.)</a:t>
            </a:r>
          </a:p>
          <a:p>
            <a:r>
              <a:rPr lang="en-US" dirty="0" smtClean="0"/>
              <a:t>Back tracking algorithms (</a:t>
            </a:r>
            <a:r>
              <a:rPr lang="en-US" dirty="0"/>
              <a:t>tries each possibility until they find the right </a:t>
            </a:r>
            <a:r>
              <a:rPr lang="en-US" dirty="0" smtClean="0"/>
              <a:t>one)</a:t>
            </a:r>
            <a:endParaRPr lang="en-US" dirty="0"/>
          </a:p>
        </p:txBody>
      </p:sp>
    </p:spTree>
    <p:extLst>
      <p:ext uri="{BB962C8B-B14F-4D97-AF65-F5344CB8AC3E}">
        <p14:creationId xmlns:p14="http://schemas.microsoft.com/office/powerpoint/2010/main" val="260642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Amortized Analysis</a:t>
            </a:r>
            <a:endParaRPr lang="en-US" dirty="0"/>
          </a:p>
        </p:txBody>
      </p:sp>
      <p:sp>
        <p:nvSpPr>
          <p:cNvPr id="3" name="Content Placeholder 2"/>
          <p:cNvSpPr>
            <a:spLocks noGrp="1"/>
          </p:cNvSpPr>
          <p:nvPr>
            <p:ph idx="1"/>
          </p:nvPr>
        </p:nvSpPr>
        <p:spPr>
          <a:xfrm>
            <a:off x="836023" y="1776549"/>
            <a:ext cx="10646227" cy="4049485"/>
          </a:xfrm>
        </p:spPr>
        <p:txBody>
          <a:bodyPr>
            <a:normAutofit/>
          </a:bodyPr>
          <a:lstStyle/>
          <a:p>
            <a:pPr marL="0" indent="0">
              <a:buNone/>
            </a:pPr>
            <a:r>
              <a:rPr lang="en-US" dirty="0"/>
              <a:t>Amortized Analysis is used for algorithms where an occasional operation is very slow, but most of the other operations are faster. In Amortized Analysis, we analyze a sequence of operations and guarantee a worst case average time which is lower than the worst case time of a particular expensive operation</a:t>
            </a:r>
            <a:r>
              <a:rPr lang="en-US" dirty="0" smtClean="0"/>
              <a:t>.</a:t>
            </a:r>
          </a:p>
          <a:p>
            <a:pPr marL="0" indent="0">
              <a:buNone/>
            </a:pPr>
            <a:r>
              <a:rPr lang="en-US" dirty="0"/>
              <a:t>∑ amortized cost &gt;= ∑actual </a:t>
            </a:r>
            <a:r>
              <a:rPr lang="en-US" dirty="0" err="1" smtClean="0"/>
              <a:t>coste</a:t>
            </a:r>
            <a:endParaRPr lang="en-US" dirty="0" smtClean="0"/>
          </a:p>
          <a:p>
            <a:pPr marL="0" indent="0">
              <a:buNone/>
            </a:pPr>
            <a:r>
              <a:rPr lang="en-US" dirty="0" smtClean="0"/>
              <a:t>i.e.  O(amortized cost) </a:t>
            </a:r>
            <a:r>
              <a:rPr lang="en-US" dirty="0"/>
              <a:t>&gt;= </a:t>
            </a:r>
            <a:r>
              <a:rPr lang="en-US" dirty="0" smtClean="0"/>
              <a:t>O(actual cost)</a:t>
            </a:r>
            <a:endParaRPr lang="en-US" dirty="0"/>
          </a:p>
          <a:p>
            <a:pPr marL="0" indent="0">
              <a:buNone/>
            </a:pPr>
            <a:endParaRPr lang="en-US" sz="2000" dirty="0"/>
          </a:p>
          <a:p>
            <a:pPr>
              <a:buFontTx/>
              <a:buChar char="-"/>
            </a:pPr>
            <a:endParaRPr lang="en-US" dirty="0"/>
          </a:p>
        </p:txBody>
      </p:sp>
    </p:spTree>
    <p:extLst>
      <p:ext uri="{BB962C8B-B14F-4D97-AF65-F5344CB8AC3E}">
        <p14:creationId xmlns:p14="http://schemas.microsoft.com/office/powerpoint/2010/main" val="428928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Amortized analysis</a:t>
            </a:r>
            <a:endParaRPr lang="en-US" dirty="0"/>
          </a:p>
        </p:txBody>
      </p:sp>
      <p:sp>
        <p:nvSpPr>
          <p:cNvPr id="3" name="Content Placeholder 2"/>
          <p:cNvSpPr>
            <a:spLocks noGrp="1"/>
          </p:cNvSpPr>
          <p:nvPr>
            <p:ph idx="1"/>
          </p:nvPr>
        </p:nvSpPr>
        <p:spPr>
          <a:xfrm>
            <a:off x="1141412" y="2249487"/>
            <a:ext cx="9905999" cy="3981496"/>
          </a:xfrm>
        </p:spPr>
        <p:txBody>
          <a:bodyPr>
            <a:noAutofit/>
          </a:bodyPr>
          <a:lstStyle/>
          <a:p>
            <a:pPr>
              <a:buFontTx/>
              <a:buChar char="-"/>
            </a:pPr>
            <a:r>
              <a:rPr lang="en-US" dirty="0"/>
              <a:t>Only applicable in certain cases i.e. when some of operations are fast and some are slow</a:t>
            </a:r>
          </a:p>
          <a:p>
            <a:pPr>
              <a:buFontTx/>
              <a:buChar char="-"/>
            </a:pPr>
            <a:r>
              <a:rPr lang="en-US" dirty="0"/>
              <a:t>Finding general operation that is applicable to this data </a:t>
            </a:r>
            <a:r>
              <a:rPr lang="en-US" dirty="0" smtClean="0"/>
              <a:t>structure</a:t>
            </a:r>
          </a:p>
          <a:p>
            <a:pPr>
              <a:buFontTx/>
              <a:buChar char="-"/>
            </a:pPr>
            <a:r>
              <a:rPr lang="en-US" dirty="0" smtClean="0"/>
              <a:t>There three ways of doing amortized analysis,</a:t>
            </a:r>
            <a:endParaRPr lang="en-US" dirty="0"/>
          </a:p>
          <a:p>
            <a:r>
              <a:rPr lang="en-US" dirty="0"/>
              <a:t>Aggregate analysis</a:t>
            </a:r>
          </a:p>
          <a:p>
            <a:r>
              <a:rPr lang="en-US" dirty="0"/>
              <a:t>Accounting model</a:t>
            </a:r>
          </a:p>
          <a:p>
            <a:r>
              <a:rPr lang="en-US" dirty="0"/>
              <a:t>Potential </a:t>
            </a:r>
            <a:r>
              <a:rPr lang="en-US" dirty="0" smtClean="0"/>
              <a:t>model</a:t>
            </a:r>
            <a:endParaRPr lang="en-US" dirty="0"/>
          </a:p>
        </p:txBody>
      </p:sp>
    </p:spTree>
    <p:extLst>
      <p:ext uri="{BB962C8B-B14F-4D97-AF65-F5344CB8AC3E}">
        <p14:creationId xmlns:p14="http://schemas.microsoft.com/office/powerpoint/2010/main" val="610053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analysis</a:t>
            </a:r>
          </a:p>
        </p:txBody>
      </p:sp>
      <p:sp>
        <p:nvSpPr>
          <p:cNvPr id="3" name="Content Placeholder 2"/>
          <p:cNvSpPr>
            <a:spLocks noGrp="1"/>
          </p:cNvSpPr>
          <p:nvPr>
            <p:ph idx="1"/>
          </p:nvPr>
        </p:nvSpPr>
        <p:spPr/>
        <p:txBody>
          <a:bodyPr/>
          <a:lstStyle/>
          <a:p>
            <a:r>
              <a:rPr lang="en-US" dirty="0" smtClean="0"/>
              <a:t>Simplest way to perform amortized analysis </a:t>
            </a:r>
          </a:p>
          <a:p>
            <a:r>
              <a:rPr lang="en-US" dirty="0" smtClean="0"/>
              <a:t>Just get an average</a:t>
            </a:r>
          </a:p>
          <a:p>
            <a:pPr marL="0" indent="0">
              <a:buNone/>
            </a:pPr>
            <a:endParaRPr lang="en-US" dirty="0" smtClean="0"/>
          </a:p>
          <a:p>
            <a:pPr marL="0" indent="0">
              <a:buNone/>
            </a:pPr>
            <a:r>
              <a:rPr lang="en-US" sz="3600" dirty="0" smtClean="0"/>
              <a:t>O(Total Cost) ÷ Number of Operations</a:t>
            </a:r>
          </a:p>
          <a:p>
            <a:endParaRPr lang="en-US" dirty="0" smtClean="0"/>
          </a:p>
        </p:txBody>
      </p:sp>
    </p:spTree>
    <p:extLst>
      <p:ext uri="{BB962C8B-B14F-4D97-AF65-F5344CB8AC3E}">
        <p14:creationId xmlns:p14="http://schemas.microsoft.com/office/powerpoint/2010/main" val="3590747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42" y="0"/>
            <a:ext cx="9905998" cy="1463040"/>
          </a:xfrm>
        </p:spPr>
        <p:txBody>
          <a:bodyPr/>
          <a:lstStyle/>
          <a:p>
            <a:r>
              <a:rPr lang="en-US" dirty="0" smtClean="0"/>
              <a:t>Dynamic array - example</a:t>
            </a:r>
            <a:endParaRPr lang="en-US" dirty="0"/>
          </a:p>
        </p:txBody>
      </p:sp>
      <p:sp>
        <p:nvSpPr>
          <p:cNvPr id="3" name="Content Placeholder 2"/>
          <p:cNvSpPr>
            <a:spLocks noGrp="1"/>
          </p:cNvSpPr>
          <p:nvPr>
            <p:ph idx="1"/>
          </p:nvPr>
        </p:nvSpPr>
        <p:spPr>
          <a:xfrm>
            <a:off x="723402" y="1463040"/>
            <a:ext cx="9544005" cy="1085523"/>
          </a:xfrm>
        </p:spPr>
        <p:txBody>
          <a:bodyPr>
            <a:normAutofit lnSpcReduction="10000"/>
          </a:bodyPr>
          <a:lstStyle/>
          <a:p>
            <a:pPr marL="0" indent="0">
              <a:buNone/>
            </a:pPr>
            <a:r>
              <a:rPr lang="en-US" dirty="0" smtClean="0"/>
              <a:t>We want to insert unknown number of array</a:t>
            </a:r>
          </a:p>
          <a:p>
            <a:pPr marL="0" indent="0">
              <a:buNone/>
            </a:pPr>
            <a:r>
              <a:rPr lang="en-US" dirty="0" smtClean="0"/>
              <a:t>What is the time complexity of general operation on this data structure?</a:t>
            </a:r>
            <a:endParaRPr lang="en-US" dirty="0"/>
          </a:p>
        </p:txBody>
      </p:sp>
      <p:pic>
        <p:nvPicPr>
          <p:cNvPr id="5" name="Picture 4"/>
          <p:cNvPicPr>
            <a:picLocks noChangeAspect="1"/>
          </p:cNvPicPr>
          <p:nvPr/>
        </p:nvPicPr>
        <p:blipFill>
          <a:blip r:embed="rId2"/>
          <a:stretch>
            <a:fillRect/>
          </a:stretch>
        </p:blipFill>
        <p:spPr>
          <a:xfrm>
            <a:off x="3086553" y="2548563"/>
            <a:ext cx="5362575" cy="4124325"/>
          </a:xfrm>
          <a:prstGeom prst="rect">
            <a:avLst/>
          </a:prstGeom>
        </p:spPr>
      </p:pic>
    </p:spTree>
    <p:extLst>
      <p:ext uri="{BB962C8B-B14F-4D97-AF65-F5344CB8AC3E}">
        <p14:creationId xmlns:p14="http://schemas.microsoft.com/office/powerpoint/2010/main" val="1079798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772265-7C90-4415-8663-E504056E6199}"/>
</file>

<file path=customXml/itemProps2.xml><?xml version="1.0" encoding="utf-8"?>
<ds:datastoreItem xmlns:ds="http://schemas.openxmlformats.org/officeDocument/2006/customXml" ds:itemID="{0F5AB913-68EC-4EA8-9031-3B4260A30EAD}"/>
</file>

<file path=customXml/itemProps3.xml><?xml version="1.0" encoding="utf-8"?>
<ds:datastoreItem xmlns:ds="http://schemas.openxmlformats.org/officeDocument/2006/customXml" ds:itemID="{9CA84FA8-67CF-4424-B19F-E6CDF860B5B8}"/>
</file>

<file path=docProps/app.xml><?xml version="1.0" encoding="utf-8"?>
<Properties xmlns="http://schemas.openxmlformats.org/officeDocument/2006/extended-properties" xmlns:vt="http://schemas.openxmlformats.org/officeDocument/2006/docPropsVTypes">
  <Template>TM04033919[[fn=Circuit]]</Template>
  <TotalTime>2831</TotalTime>
  <Words>1141</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Times New Roman</vt:lpstr>
      <vt:lpstr>Trebuchet MS</vt:lpstr>
      <vt:lpstr>Tw Cen MT</vt:lpstr>
      <vt:lpstr>Circuit</vt:lpstr>
      <vt:lpstr>algorithms and complexity (CSc 540)</vt:lpstr>
      <vt:lpstr>Course Description </vt:lpstr>
      <vt:lpstr>Course Objectives </vt:lpstr>
      <vt:lpstr>Prerequisites </vt:lpstr>
      <vt:lpstr>Algorithm design techniques</vt:lpstr>
      <vt:lpstr>Amortized Analysis</vt:lpstr>
      <vt:lpstr>Amortized analysis</vt:lpstr>
      <vt:lpstr>Aggregate analysis</vt:lpstr>
      <vt:lpstr>Dynamic array - example</vt:lpstr>
      <vt:lpstr>Aggregate analysis</vt:lpstr>
      <vt:lpstr>PowerPoint Presentation</vt:lpstr>
      <vt:lpstr>Aggregate analysis</vt:lpstr>
      <vt:lpstr>Accounting method</vt:lpstr>
      <vt:lpstr>Accounting method</vt:lpstr>
      <vt:lpstr>Accounting method</vt:lpstr>
      <vt:lpstr>Accounting method</vt:lpstr>
      <vt:lpstr>Potential method</vt:lpstr>
      <vt:lpstr>Potential method</vt:lpstr>
      <vt:lpstr>Potential method</vt:lpstr>
      <vt:lpstr>Potential method</vt:lpstr>
      <vt:lpstr>Potential method</vt:lpstr>
      <vt:lpstr>Comparison</vt:lpstr>
      <vt:lpstr>Summery</vt:lpstr>
      <vt:lpstr>Maintenance Contract</vt:lpstr>
      <vt:lpstr>Aggregate method</vt:lpstr>
      <vt:lpstr>Presenting in a table</vt:lpstr>
      <vt:lpstr>Potential method</vt:lpstr>
      <vt:lpstr>The McWidget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lgorithms and complexity (CSc 540)</dc:title>
  <dc:creator>Windows User</dc:creator>
  <cp:lastModifiedBy>Uttam</cp:lastModifiedBy>
  <cp:revision>35</cp:revision>
  <dcterms:created xsi:type="dcterms:W3CDTF">2020-04-23T16:45:35Z</dcterms:created>
  <dcterms:modified xsi:type="dcterms:W3CDTF">2020-05-10T03:56:47Z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