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71" r:id="rId6"/>
    <p:sldId id="259" r:id="rId7"/>
    <p:sldId id="267" r:id="rId8"/>
    <p:sldId id="268" r:id="rId9"/>
    <p:sldId id="261" r:id="rId10"/>
    <p:sldId id="262" r:id="rId11"/>
    <p:sldId id="260" r:id="rId12"/>
    <p:sldId id="272" r:id="rId13"/>
    <p:sldId id="266"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Probabilistic Analysis and Randomized Algorithms</a:t>
            </a:r>
          </a:p>
        </p:txBody>
      </p:sp>
      <p:sp>
        <p:nvSpPr>
          <p:cNvPr id="3" name="Subtitle 2"/>
          <p:cNvSpPr>
            <a:spLocks noGrp="1"/>
          </p:cNvSpPr>
          <p:nvPr>
            <p:ph type="subTitle" idx="1"/>
          </p:nvPr>
        </p:nvSpPr>
        <p:spPr/>
        <p:txBody>
          <a:bodyPr/>
          <a:lstStyle/>
          <a:p>
            <a:r>
              <a:rPr lang="en-US" dirty="0"/>
              <a:t>Ram Krishna </a:t>
            </a:r>
            <a:r>
              <a:rPr lang="en-US" dirty="0" err="1"/>
              <a:t>Dahal</a:t>
            </a:r>
            <a:endParaRPr lang="en-US" dirty="0"/>
          </a:p>
          <a:p>
            <a:r>
              <a:rPr lang="en-US" dirty="0"/>
              <a:t>Asst. Professor</a:t>
            </a:r>
          </a:p>
          <a:p>
            <a:r>
              <a:rPr lang="en-US" dirty="0"/>
              <a:t>Central Department of computer science </a:t>
            </a:r>
            <a:r>
              <a:rPr lang="en-US"/>
              <a:t>and </a:t>
            </a:r>
            <a:r>
              <a:rPr lang="en-US" smtClean="0"/>
              <a:t>IT, TU</a:t>
            </a:r>
            <a:endParaRPr lang="en-US" dirty="0"/>
          </a:p>
        </p:txBody>
      </p:sp>
    </p:spTree>
    <p:extLst>
      <p:ext uri="{BB962C8B-B14F-4D97-AF65-F5344CB8AC3E}">
        <p14:creationId xmlns:p14="http://schemas.microsoft.com/office/powerpoint/2010/main" val="151138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basic structure of randomized primality tests is as follows</a:t>
            </a:r>
            <a:r>
              <a:rPr lang="en-US" dirty="0" smtClean="0"/>
              <a:t>:</a:t>
            </a:r>
            <a:endParaRPr lang="en-US" dirty="0"/>
          </a:p>
          <a:p>
            <a:r>
              <a:rPr lang="en-US" dirty="0"/>
              <a:t>Randomly pick a number </a:t>
            </a:r>
            <a:r>
              <a:rPr lang="en-US" i="1" dirty="0"/>
              <a:t>a</a:t>
            </a:r>
            <a:r>
              <a:rPr lang="en-US" dirty="0"/>
              <a:t>.</a:t>
            </a:r>
          </a:p>
          <a:p>
            <a:r>
              <a:rPr lang="en-US" dirty="0"/>
              <a:t>Check some equality (corresponding to the chosen test) involving </a:t>
            </a:r>
            <a:r>
              <a:rPr lang="en-US" i="1" dirty="0"/>
              <a:t>a</a:t>
            </a:r>
            <a:r>
              <a:rPr lang="en-US" dirty="0"/>
              <a:t> and the given number </a:t>
            </a:r>
            <a:r>
              <a:rPr lang="en-US" i="1" dirty="0"/>
              <a:t>n</a:t>
            </a:r>
            <a:r>
              <a:rPr lang="en-US" dirty="0"/>
              <a:t>. If the equality fails to hold true, then </a:t>
            </a:r>
            <a:r>
              <a:rPr lang="en-US" i="1" dirty="0"/>
              <a:t>n</a:t>
            </a:r>
            <a:r>
              <a:rPr lang="en-US" dirty="0"/>
              <a:t> is a composite number, </a:t>
            </a:r>
            <a:r>
              <a:rPr lang="en-US" i="1" dirty="0"/>
              <a:t>a</a:t>
            </a:r>
            <a:r>
              <a:rPr lang="en-US" dirty="0"/>
              <a:t> is known as a </a:t>
            </a:r>
            <a:r>
              <a:rPr lang="en-US" i="1" dirty="0"/>
              <a:t>witness</a:t>
            </a:r>
            <a:r>
              <a:rPr lang="en-US" dirty="0"/>
              <a:t> for the compositeness, and the test stops.</a:t>
            </a:r>
          </a:p>
          <a:p>
            <a:r>
              <a:rPr lang="en-US" dirty="0"/>
              <a:t>Repeat from step 1 until the required accuracy is achieved.</a:t>
            </a:r>
          </a:p>
          <a:p>
            <a:r>
              <a:rPr lang="en-US" dirty="0"/>
              <a:t>After one or more iterations, if </a:t>
            </a:r>
            <a:r>
              <a:rPr lang="en-US" i="1" dirty="0"/>
              <a:t>n</a:t>
            </a:r>
            <a:r>
              <a:rPr lang="en-US" dirty="0"/>
              <a:t> is not found to be a composite number, then it can be declared probably prime.</a:t>
            </a:r>
          </a:p>
          <a:p>
            <a:endParaRPr lang="en-US" dirty="0"/>
          </a:p>
        </p:txBody>
      </p:sp>
    </p:spTree>
    <p:extLst>
      <p:ext uri="{BB962C8B-B14F-4D97-AF65-F5344CB8AC3E}">
        <p14:creationId xmlns:p14="http://schemas.microsoft.com/office/powerpoint/2010/main" val="122238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Primality testing</a:t>
            </a:r>
            <a:endParaRPr lang="en-US" dirty="0"/>
          </a:p>
        </p:txBody>
      </p:sp>
      <p:sp>
        <p:nvSpPr>
          <p:cNvPr id="3" name="Content Placeholder 2"/>
          <p:cNvSpPr>
            <a:spLocks noGrp="1"/>
          </p:cNvSpPr>
          <p:nvPr>
            <p:ph idx="1"/>
          </p:nvPr>
        </p:nvSpPr>
        <p:spPr/>
        <p:txBody>
          <a:bodyPr/>
          <a:lstStyle/>
          <a:p>
            <a:r>
              <a:rPr lang="en-US" dirty="0"/>
              <a:t>The Miller–Rabin primality test works as follows: Given an integer </a:t>
            </a:r>
            <a:r>
              <a:rPr lang="en-US" i="1" dirty="0"/>
              <a:t>n</a:t>
            </a:r>
            <a:r>
              <a:rPr lang="en-US" dirty="0"/>
              <a:t>, choose some positive integer </a:t>
            </a:r>
            <a:r>
              <a:rPr lang="en-US" i="1" dirty="0"/>
              <a:t>a</a:t>
            </a:r>
            <a:r>
              <a:rPr lang="en-US" dirty="0"/>
              <a:t> &lt; </a:t>
            </a:r>
            <a:r>
              <a:rPr lang="en-US" i="1" dirty="0"/>
              <a:t>n</a:t>
            </a:r>
            <a:r>
              <a:rPr lang="en-US" dirty="0"/>
              <a:t>. Let 2</a:t>
            </a:r>
            <a:r>
              <a:rPr lang="en-US" i="1" baseline="30000" dirty="0"/>
              <a:t>s</a:t>
            </a:r>
            <a:r>
              <a:rPr lang="en-US" i="1" dirty="0"/>
              <a:t>d</a:t>
            </a:r>
            <a:r>
              <a:rPr lang="en-US" dirty="0"/>
              <a:t> = </a:t>
            </a:r>
            <a:r>
              <a:rPr lang="en-US" i="1" dirty="0"/>
              <a:t>n</a:t>
            </a:r>
            <a:r>
              <a:rPr lang="en-US" dirty="0"/>
              <a:t> − 1, where </a:t>
            </a:r>
            <a:r>
              <a:rPr lang="en-US" i="1" dirty="0"/>
              <a:t>d</a:t>
            </a:r>
            <a:r>
              <a:rPr lang="en-US" dirty="0"/>
              <a:t> is odd</a:t>
            </a:r>
            <a:r>
              <a:rPr lang="en-US" dirty="0" smtClean="0"/>
              <a:t>.</a:t>
            </a:r>
          </a:p>
          <a:p>
            <a:pPr marL="0" indent="0">
              <a:buNone/>
            </a:pPr>
            <a:r>
              <a:rPr lang="en-US" dirty="0" smtClean="0"/>
              <a:t>If </a:t>
            </a:r>
          </a:p>
          <a:p>
            <a:pPr marL="0" indent="0">
              <a:buNone/>
            </a:pPr>
            <a:r>
              <a:rPr lang="en-US" dirty="0" smtClean="0"/>
              <a:t>And </a:t>
            </a:r>
          </a:p>
          <a:p>
            <a:pPr marL="0" indent="0">
              <a:buNone/>
            </a:pPr>
            <a:r>
              <a:rPr lang="en-US" dirty="0"/>
              <a:t>then </a:t>
            </a:r>
            <a:r>
              <a:rPr lang="en-US" i="1" dirty="0"/>
              <a:t>n</a:t>
            </a:r>
            <a:r>
              <a:rPr lang="en-US" dirty="0"/>
              <a:t> is composite and </a:t>
            </a:r>
            <a:r>
              <a:rPr lang="en-US" i="1" dirty="0"/>
              <a:t>a</a:t>
            </a:r>
            <a:r>
              <a:rPr lang="en-US" dirty="0"/>
              <a:t> is a witness for the compositeness. Otherwise, </a:t>
            </a:r>
            <a:r>
              <a:rPr lang="en-US" i="1" dirty="0"/>
              <a:t>n</a:t>
            </a:r>
            <a:r>
              <a:rPr lang="en-US" dirty="0"/>
              <a:t> may or may not be prime. The Miller–Rabin test is a strong </a:t>
            </a:r>
            <a:r>
              <a:rPr lang="en-US" dirty="0" smtClean="0"/>
              <a:t>pseudo prime</a:t>
            </a:r>
            <a:r>
              <a:rPr lang="en-US" dirty="0"/>
              <a:t> test</a:t>
            </a:r>
          </a:p>
        </p:txBody>
      </p:sp>
      <p:pic>
        <p:nvPicPr>
          <p:cNvPr id="16" name="Picture 15"/>
          <p:cNvPicPr>
            <a:picLocks noChangeAspect="1"/>
          </p:cNvPicPr>
          <p:nvPr/>
        </p:nvPicPr>
        <p:blipFill>
          <a:blip r:embed="rId2"/>
          <a:stretch>
            <a:fillRect/>
          </a:stretch>
        </p:blipFill>
        <p:spPr>
          <a:xfrm>
            <a:off x="1833698" y="3314428"/>
            <a:ext cx="2019300" cy="438150"/>
          </a:xfrm>
          <a:prstGeom prst="rect">
            <a:avLst/>
          </a:prstGeom>
        </p:spPr>
      </p:pic>
      <p:pic>
        <p:nvPicPr>
          <p:cNvPr id="17" name="Picture 16"/>
          <p:cNvPicPr>
            <a:picLocks noChangeAspect="1"/>
          </p:cNvPicPr>
          <p:nvPr/>
        </p:nvPicPr>
        <p:blipFill>
          <a:blip r:embed="rId3"/>
          <a:stretch>
            <a:fillRect/>
          </a:stretch>
        </p:blipFill>
        <p:spPr>
          <a:xfrm>
            <a:off x="2174965" y="3908086"/>
            <a:ext cx="4419600" cy="485775"/>
          </a:xfrm>
          <a:prstGeom prst="rect">
            <a:avLst/>
          </a:prstGeom>
        </p:spPr>
      </p:pic>
    </p:spTree>
    <p:extLst>
      <p:ext uri="{BB962C8B-B14F-4D97-AF65-F5344CB8AC3E}">
        <p14:creationId xmlns:p14="http://schemas.microsoft.com/office/powerpoint/2010/main" val="797786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If (a</a:t>
            </a:r>
            <a:r>
              <a:rPr lang="en-US" baseline="30000" dirty="0" smtClean="0"/>
              <a:t>d</a:t>
            </a:r>
            <a:r>
              <a:rPr lang="en-US" dirty="0" smtClean="0"/>
              <a:t> =1(mod n)) return may be prime</a:t>
            </a:r>
          </a:p>
          <a:p>
            <a:pPr marL="0" indent="0">
              <a:buNone/>
            </a:pPr>
            <a:r>
              <a:rPr lang="en-US" dirty="0" smtClean="0"/>
              <a:t>For r=0,1…s-1</a:t>
            </a:r>
          </a:p>
          <a:p>
            <a:pPr marL="0" indent="0">
              <a:buNone/>
            </a:pPr>
            <a:r>
              <a:rPr lang="en-US" dirty="0" smtClean="0"/>
              <a:t>{</a:t>
            </a:r>
          </a:p>
          <a:p>
            <a:pPr marL="0" indent="0">
              <a:buNone/>
            </a:pPr>
            <a:r>
              <a:rPr lang="en-US" dirty="0" smtClean="0"/>
              <a:t>	If (a</a:t>
            </a:r>
            <a:r>
              <a:rPr lang="en-US" baseline="30000" dirty="0" smtClean="0"/>
              <a:t>2^r.d</a:t>
            </a:r>
            <a:r>
              <a:rPr lang="en-US" dirty="0" smtClean="0"/>
              <a:t> =n-1(mod n))</a:t>
            </a:r>
            <a:endParaRPr lang="en-US" baseline="30000" dirty="0"/>
          </a:p>
          <a:p>
            <a:pPr marL="0" indent="0">
              <a:buNone/>
            </a:pPr>
            <a:r>
              <a:rPr lang="en-US" dirty="0" smtClean="0"/>
              <a:t>	return may be prime</a:t>
            </a:r>
          </a:p>
          <a:p>
            <a:pPr marL="0" indent="0">
              <a:buNone/>
            </a:pPr>
            <a:r>
              <a:rPr lang="en-US" dirty="0" smtClean="0"/>
              <a:t>}</a:t>
            </a:r>
            <a:endParaRPr lang="en-US" dirty="0"/>
          </a:p>
          <a:p>
            <a:pPr marL="0" indent="0">
              <a:buNone/>
            </a:pPr>
            <a:r>
              <a:rPr lang="en-US" dirty="0" smtClean="0"/>
              <a:t>Return composite</a:t>
            </a:r>
          </a:p>
        </p:txBody>
      </p:sp>
    </p:spTree>
    <p:extLst>
      <p:ext uri="{BB962C8B-B14F-4D97-AF65-F5344CB8AC3E}">
        <p14:creationId xmlns:p14="http://schemas.microsoft.com/office/powerpoint/2010/main" val="490141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Primality testing</a:t>
            </a:r>
          </a:p>
        </p:txBody>
      </p:sp>
      <p:sp>
        <p:nvSpPr>
          <p:cNvPr id="3" name="Content Placeholder 2"/>
          <p:cNvSpPr>
            <a:spLocks noGrp="1"/>
          </p:cNvSpPr>
          <p:nvPr>
            <p:ph idx="1"/>
          </p:nvPr>
        </p:nvSpPr>
        <p:spPr>
          <a:xfrm>
            <a:off x="1141412" y="1924334"/>
            <a:ext cx="10172582" cy="4258102"/>
          </a:xfrm>
        </p:spPr>
        <p:txBody>
          <a:bodyPr>
            <a:normAutofit fontScale="70000" lnSpcReduction="20000"/>
          </a:bodyPr>
          <a:lstStyle/>
          <a:p>
            <a:r>
              <a:rPr lang="en-US" dirty="0"/>
              <a:t>Suppose we wish to determine if </a:t>
            </a:r>
            <a:r>
              <a:rPr lang="en-US" i="1" dirty="0"/>
              <a:t>n</a:t>
            </a:r>
            <a:r>
              <a:rPr lang="en-US" dirty="0"/>
              <a:t> = 221 is prime. We write </a:t>
            </a:r>
            <a:r>
              <a:rPr lang="en-US" i="1" dirty="0"/>
              <a:t>n</a:t>
            </a:r>
            <a:r>
              <a:rPr lang="en-US" dirty="0"/>
              <a:t> − 1 = 220 as 2</a:t>
            </a:r>
            <a:r>
              <a:rPr lang="en-US" baseline="30000" dirty="0"/>
              <a:t>2</a:t>
            </a:r>
            <a:r>
              <a:rPr lang="en-US" dirty="0"/>
              <a:t>·55, so that we have </a:t>
            </a:r>
            <a:r>
              <a:rPr lang="en-US" i="1" dirty="0"/>
              <a:t>s</a:t>
            </a:r>
            <a:r>
              <a:rPr lang="en-US" dirty="0"/>
              <a:t> = 2 and </a:t>
            </a:r>
            <a:r>
              <a:rPr lang="en-US" i="1" dirty="0"/>
              <a:t>d</a:t>
            </a:r>
            <a:r>
              <a:rPr lang="en-US" dirty="0"/>
              <a:t> = 55. We randomly select a number </a:t>
            </a:r>
            <a:r>
              <a:rPr lang="en-US" i="1" dirty="0"/>
              <a:t>a</a:t>
            </a:r>
            <a:r>
              <a:rPr lang="en-US" dirty="0"/>
              <a:t> such that 1 &lt; </a:t>
            </a:r>
            <a:r>
              <a:rPr lang="en-US" i="1" dirty="0"/>
              <a:t>a</a:t>
            </a:r>
            <a:r>
              <a:rPr lang="en-US" dirty="0"/>
              <a:t> &lt; </a:t>
            </a:r>
            <a:r>
              <a:rPr lang="en-US" i="1" dirty="0"/>
              <a:t>n</a:t>
            </a:r>
            <a:r>
              <a:rPr lang="en-US" dirty="0"/>
              <a:t> - 1, say </a:t>
            </a:r>
            <a:r>
              <a:rPr lang="en-US" i="1" dirty="0"/>
              <a:t>a</a:t>
            </a:r>
            <a:r>
              <a:rPr lang="en-US" dirty="0"/>
              <a:t> = 174. We proceed to compute:</a:t>
            </a:r>
          </a:p>
          <a:p>
            <a:r>
              <a:rPr lang="en-US" i="1" dirty="0" smtClean="0"/>
              <a:t>A</a:t>
            </a:r>
            <a:r>
              <a:rPr lang="en-US" baseline="30000" dirty="0" smtClean="0"/>
              <a:t>2^0.</a:t>
            </a:r>
            <a:r>
              <a:rPr lang="en-US" i="1" baseline="30000" dirty="0" smtClean="0"/>
              <a:t>d</a:t>
            </a:r>
            <a:r>
              <a:rPr lang="en-US" dirty="0"/>
              <a:t> mod </a:t>
            </a:r>
            <a:r>
              <a:rPr lang="en-US" i="1" dirty="0"/>
              <a:t>n</a:t>
            </a:r>
            <a:r>
              <a:rPr lang="en-US" dirty="0"/>
              <a:t> = 174</a:t>
            </a:r>
            <a:r>
              <a:rPr lang="en-US" baseline="30000" dirty="0"/>
              <a:t>55</a:t>
            </a:r>
            <a:r>
              <a:rPr lang="en-US" dirty="0"/>
              <a:t> mod 221 = 47 ≠ 1, </a:t>
            </a:r>
            <a:r>
              <a:rPr lang="en-US" i="1" dirty="0"/>
              <a:t>n</a:t>
            </a:r>
            <a:r>
              <a:rPr lang="en-US" dirty="0"/>
              <a:t> − 1</a:t>
            </a:r>
          </a:p>
          <a:p>
            <a:r>
              <a:rPr lang="en-US" i="1" dirty="0" smtClean="0"/>
              <a:t>A</a:t>
            </a:r>
            <a:r>
              <a:rPr lang="en-US" baseline="30000" dirty="0" smtClean="0"/>
              <a:t>2^1.</a:t>
            </a:r>
            <a:r>
              <a:rPr lang="en-US" i="1" baseline="30000" dirty="0" smtClean="0"/>
              <a:t>d</a:t>
            </a:r>
            <a:r>
              <a:rPr lang="en-US" dirty="0"/>
              <a:t> mod </a:t>
            </a:r>
            <a:r>
              <a:rPr lang="en-US" i="1" dirty="0"/>
              <a:t>n</a:t>
            </a:r>
            <a:r>
              <a:rPr lang="en-US" dirty="0"/>
              <a:t> = 174</a:t>
            </a:r>
            <a:r>
              <a:rPr lang="en-US" baseline="30000" dirty="0"/>
              <a:t>110</a:t>
            </a:r>
            <a:r>
              <a:rPr lang="en-US" dirty="0"/>
              <a:t> mod 221 = 220 = </a:t>
            </a:r>
            <a:r>
              <a:rPr lang="en-US" i="1" dirty="0"/>
              <a:t>n</a:t>
            </a:r>
            <a:r>
              <a:rPr lang="en-US" dirty="0"/>
              <a:t> − 1.</a:t>
            </a:r>
          </a:p>
          <a:p>
            <a:r>
              <a:rPr lang="en-US" dirty="0"/>
              <a:t>Since 220 ≡ −1 mod </a:t>
            </a:r>
            <a:r>
              <a:rPr lang="en-US" i="1" dirty="0"/>
              <a:t>n</a:t>
            </a:r>
            <a:r>
              <a:rPr lang="en-US" dirty="0"/>
              <a:t>, either 221 is prime, or 174 is a strong liar for 221. We try another random </a:t>
            </a:r>
            <a:r>
              <a:rPr lang="en-US" i="1" dirty="0"/>
              <a:t>a</a:t>
            </a:r>
            <a:r>
              <a:rPr lang="en-US" dirty="0"/>
              <a:t>, this time choosing </a:t>
            </a:r>
            <a:r>
              <a:rPr lang="en-US" i="1" dirty="0"/>
              <a:t>a</a:t>
            </a:r>
            <a:r>
              <a:rPr lang="en-US" dirty="0"/>
              <a:t> = 137:</a:t>
            </a:r>
          </a:p>
          <a:p>
            <a:r>
              <a:rPr lang="en-US" i="1" dirty="0" smtClean="0"/>
              <a:t>A</a:t>
            </a:r>
            <a:r>
              <a:rPr lang="en-US" baseline="30000" dirty="0" smtClean="0"/>
              <a:t>2^0.</a:t>
            </a:r>
            <a:r>
              <a:rPr lang="en-US" i="1" baseline="30000" dirty="0" smtClean="0"/>
              <a:t>d</a:t>
            </a:r>
            <a:r>
              <a:rPr lang="en-US" dirty="0"/>
              <a:t> mod </a:t>
            </a:r>
            <a:r>
              <a:rPr lang="en-US" i="1" dirty="0"/>
              <a:t>n</a:t>
            </a:r>
            <a:r>
              <a:rPr lang="en-US" dirty="0"/>
              <a:t> = 137</a:t>
            </a:r>
            <a:r>
              <a:rPr lang="en-US" baseline="30000" dirty="0"/>
              <a:t>55</a:t>
            </a:r>
            <a:r>
              <a:rPr lang="en-US" dirty="0"/>
              <a:t> mod 221 = 188 ≠ 1, </a:t>
            </a:r>
            <a:r>
              <a:rPr lang="en-US" i="1" dirty="0"/>
              <a:t>n</a:t>
            </a:r>
            <a:r>
              <a:rPr lang="en-US" dirty="0"/>
              <a:t> − 1</a:t>
            </a:r>
          </a:p>
          <a:p>
            <a:r>
              <a:rPr lang="en-US" i="1" dirty="0" smtClean="0"/>
              <a:t>A</a:t>
            </a:r>
            <a:r>
              <a:rPr lang="en-US" baseline="30000" dirty="0" smtClean="0"/>
              <a:t>2^1.</a:t>
            </a:r>
            <a:r>
              <a:rPr lang="en-US" i="1" baseline="30000" dirty="0" smtClean="0"/>
              <a:t>d</a:t>
            </a:r>
            <a:r>
              <a:rPr lang="en-US" dirty="0"/>
              <a:t> mod </a:t>
            </a:r>
            <a:r>
              <a:rPr lang="en-US" i="1" dirty="0"/>
              <a:t>n</a:t>
            </a:r>
            <a:r>
              <a:rPr lang="en-US" dirty="0"/>
              <a:t> = 137</a:t>
            </a:r>
            <a:r>
              <a:rPr lang="en-US" baseline="30000" dirty="0"/>
              <a:t>110</a:t>
            </a:r>
            <a:r>
              <a:rPr lang="en-US" dirty="0"/>
              <a:t> mod 221 = 205 ≠ </a:t>
            </a:r>
            <a:r>
              <a:rPr lang="en-US" i="1" dirty="0"/>
              <a:t>n</a:t>
            </a:r>
            <a:r>
              <a:rPr lang="en-US" dirty="0"/>
              <a:t> − 1.</a:t>
            </a:r>
          </a:p>
          <a:p>
            <a:r>
              <a:rPr lang="en-US" dirty="0"/>
              <a:t>Hence 137 is a witness for the compositeness of 221, and 174 was in fact a strong liar. Note that this tells us nothing about the factors of 221 (which are 13 and 17). However, the example with 341 in the next section shows how these calculations can sometimes produce a factor of </a:t>
            </a:r>
            <a:r>
              <a:rPr lang="en-US" i="1" dirty="0"/>
              <a:t>n</a:t>
            </a:r>
            <a:r>
              <a:rPr lang="en-US" dirty="0"/>
              <a:t>.</a:t>
            </a:r>
          </a:p>
        </p:txBody>
      </p:sp>
    </p:spTree>
    <p:extLst>
      <p:ext uri="{BB962C8B-B14F-4D97-AF65-F5344CB8AC3E}">
        <p14:creationId xmlns:p14="http://schemas.microsoft.com/office/powerpoint/2010/main" val="373006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Karger's</a:t>
            </a:r>
            <a:r>
              <a:rPr lang="en-US" dirty="0"/>
              <a:t> algorithm</a:t>
            </a:r>
          </a:p>
        </p:txBody>
      </p:sp>
      <p:sp>
        <p:nvSpPr>
          <p:cNvPr id="3" name="Content Placeholder 2"/>
          <p:cNvSpPr>
            <a:spLocks noGrp="1"/>
          </p:cNvSpPr>
          <p:nvPr>
            <p:ph idx="1"/>
          </p:nvPr>
        </p:nvSpPr>
        <p:spPr/>
        <p:txBody>
          <a:bodyPr>
            <a:normAutofit fontScale="85000" lnSpcReduction="20000"/>
          </a:bodyPr>
          <a:lstStyle/>
          <a:p>
            <a:r>
              <a:rPr lang="en-US" dirty="0"/>
              <a:t>In computer science and graph theory, </a:t>
            </a:r>
            <a:r>
              <a:rPr lang="en-US" b="1" dirty="0" err="1"/>
              <a:t>Karger's</a:t>
            </a:r>
            <a:r>
              <a:rPr lang="en-US" b="1" dirty="0"/>
              <a:t> algorithm</a:t>
            </a:r>
            <a:r>
              <a:rPr lang="en-US" dirty="0"/>
              <a:t> is a randomized algorithm to compute a minimum cut of a connected </a:t>
            </a:r>
            <a:r>
              <a:rPr lang="en-US" dirty="0" smtClean="0"/>
              <a:t>graph.</a:t>
            </a:r>
          </a:p>
          <a:p>
            <a:r>
              <a:rPr lang="en-US" dirty="0" smtClean="0"/>
              <a:t>It </a:t>
            </a:r>
            <a:r>
              <a:rPr lang="en-US" dirty="0"/>
              <a:t>was invented by David </a:t>
            </a:r>
            <a:r>
              <a:rPr lang="en-US" dirty="0" err="1"/>
              <a:t>Karger</a:t>
            </a:r>
            <a:r>
              <a:rPr lang="en-US" dirty="0"/>
              <a:t> and first published in </a:t>
            </a:r>
            <a:r>
              <a:rPr lang="en-US" dirty="0" smtClean="0"/>
              <a:t>1993</a:t>
            </a:r>
          </a:p>
          <a:p>
            <a:r>
              <a:rPr lang="en-US" dirty="0"/>
              <a:t>The idea of the algorithm is based on the concept of contraction of an </a:t>
            </a:r>
            <a:r>
              <a:rPr lang="en-US" dirty="0" smtClean="0"/>
              <a:t>edge (</a:t>
            </a:r>
            <a:r>
              <a:rPr lang="en-US" dirty="0" err="1" smtClean="0"/>
              <a:t>u,v</a:t>
            </a:r>
            <a:r>
              <a:rPr lang="en-US" dirty="0" smtClean="0"/>
              <a:t>) </a:t>
            </a:r>
            <a:r>
              <a:rPr lang="en-US" dirty="0"/>
              <a:t>in an undirected </a:t>
            </a:r>
            <a:r>
              <a:rPr lang="en-US" dirty="0" smtClean="0"/>
              <a:t>graph G= (V,E)</a:t>
            </a:r>
          </a:p>
          <a:p>
            <a:r>
              <a:rPr lang="en-US" dirty="0" err="1"/>
              <a:t>Karger's</a:t>
            </a:r>
            <a:r>
              <a:rPr lang="en-US" dirty="0"/>
              <a:t> basic algorithm iteratively contracts randomly chosen edges until only two nodes remain; those nodes represent a cut in the original </a:t>
            </a:r>
            <a:r>
              <a:rPr lang="en-US" dirty="0" smtClean="0"/>
              <a:t>graph.</a:t>
            </a:r>
          </a:p>
          <a:p>
            <a:r>
              <a:rPr lang="en-US" dirty="0" smtClean="0"/>
              <a:t>By </a:t>
            </a:r>
            <a:r>
              <a:rPr lang="en-US" dirty="0"/>
              <a:t>iterating this basic algorithm a sufficient number of times, a minimum cut can be found with high probability.</a:t>
            </a:r>
          </a:p>
        </p:txBody>
      </p:sp>
    </p:spTree>
    <p:extLst>
      <p:ext uri="{BB962C8B-B14F-4D97-AF65-F5344CB8AC3E}">
        <p14:creationId xmlns:p14="http://schemas.microsoft.com/office/powerpoint/2010/main" val="201807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Karger's</a:t>
            </a:r>
            <a:r>
              <a:rPr lang="en-US" dirty="0"/>
              <a:t> algorithm</a:t>
            </a:r>
          </a:p>
        </p:txBody>
      </p:sp>
      <p:sp>
        <p:nvSpPr>
          <p:cNvPr id="3" name="Content Placeholder 2"/>
          <p:cNvSpPr>
            <a:spLocks noGrp="1"/>
          </p:cNvSpPr>
          <p:nvPr>
            <p:ph idx="1"/>
          </p:nvPr>
        </p:nvSpPr>
        <p:spPr/>
        <p:txBody>
          <a:bodyPr>
            <a:normAutofit fontScale="92500" lnSpcReduction="10000"/>
          </a:bodyPr>
          <a:lstStyle/>
          <a:p>
            <a:pPr marL="0" indent="0">
              <a:buNone/>
            </a:pPr>
            <a:r>
              <a:rPr lang="en-US" altLang="en-US" dirty="0">
                <a:latin typeface="Consolas" panose="020B0609020204030204" pitchFamily="49" charset="0"/>
              </a:rPr>
              <a:t>1) Initialize contracted graph CG as copy of original graph </a:t>
            </a:r>
            <a:endParaRPr lang="en-US" altLang="en-US" dirty="0" smtClean="0">
              <a:latin typeface="Consolas" panose="020B0609020204030204" pitchFamily="49" charset="0"/>
            </a:endParaRPr>
          </a:p>
          <a:p>
            <a:pPr marL="0" indent="0">
              <a:buNone/>
            </a:pPr>
            <a:r>
              <a:rPr lang="en-US" altLang="en-US" dirty="0" smtClean="0">
                <a:latin typeface="Consolas" panose="020B0609020204030204" pitchFamily="49" charset="0"/>
              </a:rPr>
              <a:t>2</a:t>
            </a:r>
            <a:r>
              <a:rPr lang="en-US" altLang="en-US" dirty="0">
                <a:latin typeface="Consolas" panose="020B0609020204030204" pitchFamily="49" charset="0"/>
              </a:rPr>
              <a:t>) While there are more than 2 vertices. </a:t>
            </a:r>
            <a:endParaRPr lang="en-US" altLang="en-US" dirty="0" smtClean="0">
              <a:latin typeface="Consolas" panose="020B0609020204030204" pitchFamily="49" charset="0"/>
            </a:endParaRPr>
          </a:p>
          <a:p>
            <a:pPr marL="0" indent="0">
              <a:buNone/>
            </a:pPr>
            <a:r>
              <a:rPr lang="en-US" altLang="en-US" dirty="0" smtClean="0">
                <a:latin typeface="Consolas" panose="020B0609020204030204" pitchFamily="49" charset="0"/>
              </a:rPr>
              <a:t>- a</a:t>
            </a:r>
            <a:r>
              <a:rPr lang="en-US" altLang="en-US" dirty="0">
                <a:latin typeface="Consolas" panose="020B0609020204030204" pitchFamily="49" charset="0"/>
              </a:rPr>
              <a:t>) Pick a random edge (u, v) in the contracted graph. </a:t>
            </a:r>
            <a:endParaRPr lang="en-US" altLang="en-US" dirty="0" smtClean="0">
              <a:latin typeface="Consolas" panose="020B0609020204030204" pitchFamily="49" charset="0"/>
            </a:endParaRPr>
          </a:p>
          <a:p>
            <a:pPr marL="0" indent="0">
              <a:buNone/>
            </a:pPr>
            <a:r>
              <a:rPr lang="en-US" altLang="en-US" dirty="0" smtClean="0">
                <a:latin typeface="Consolas" panose="020B0609020204030204" pitchFamily="49" charset="0"/>
              </a:rPr>
              <a:t>- b</a:t>
            </a:r>
            <a:r>
              <a:rPr lang="en-US" altLang="en-US" dirty="0">
                <a:latin typeface="Consolas" panose="020B0609020204030204" pitchFamily="49" charset="0"/>
              </a:rPr>
              <a:t>) Merge (or contract) u and v into a single vertex (</a:t>
            </a:r>
            <a:r>
              <a:rPr lang="en-US" altLang="en-US" dirty="0" smtClean="0">
                <a:latin typeface="Consolas" panose="020B0609020204030204" pitchFamily="49" charset="0"/>
              </a:rPr>
              <a:t>update the </a:t>
            </a:r>
            <a:r>
              <a:rPr lang="en-US" altLang="en-US" dirty="0">
                <a:latin typeface="Consolas" panose="020B0609020204030204" pitchFamily="49" charset="0"/>
              </a:rPr>
              <a:t>contracted graph). </a:t>
            </a:r>
            <a:endParaRPr lang="en-US" altLang="en-US" dirty="0" smtClean="0">
              <a:latin typeface="Consolas" panose="020B0609020204030204" pitchFamily="49" charset="0"/>
            </a:endParaRPr>
          </a:p>
          <a:p>
            <a:pPr marL="0" indent="0">
              <a:buNone/>
            </a:pPr>
            <a:r>
              <a:rPr lang="en-US" altLang="en-US" dirty="0" smtClean="0">
                <a:latin typeface="Consolas" panose="020B0609020204030204" pitchFamily="49" charset="0"/>
              </a:rPr>
              <a:t>- c</a:t>
            </a:r>
            <a:r>
              <a:rPr lang="en-US" altLang="en-US" dirty="0">
                <a:latin typeface="Consolas" panose="020B0609020204030204" pitchFamily="49" charset="0"/>
              </a:rPr>
              <a:t>) Remove self-loops </a:t>
            </a:r>
            <a:endParaRPr lang="en-US" altLang="en-US" dirty="0" smtClean="0">
              <a:latin typeface="Consolas" panose="020B0609020204030204" pitchFamily="49" charset="0"/>
            </a:endParaRPr>
          </a:p>
          <a:p>
            <a:pPr marL="0" indent="0">
              <a:buNone/>
            </a:pPr>
            <a:r>
              <a:rPr lang="en-US" altLang="en-US" dirty="0" smtClean="0">
                <a:latin typeface="Consolas" panose="020B0609020204030204" pitchFamily="49" charset="0"/>
              </a:rPr>
              <a:t>3</a:t>
            </a:r>
            <a:r>
              <a:rPr lang="en-US" altLang="en-US" dirty="0">
                <a:latin typeface="Consolas" panose="020B0609020204030204" pitchFamily="49" charset="0"/>
              </a:rPr>
              <a:t>) Return cut represented by two vertices.</a:t>
            </a:r>
            <a:r>
              <a:rPr lang="en-US" altLang="en-US" dirty="0"/>
              <a:t> </a:t>
            </a:r>
            <a:endParaRPr lang="en-US" dirty="0" smtClean="0"/>
          </a:p>
        </p:txBody>
      </p:sp>
    </p:spTree>
    <p:extLst>
      <p:ext uri="{BB962C8B-B14F-4D97-AF65-F5344CB8AC3E}">
        <p14:creationId xmlns:p14="http://schemas.microsoft.com/office/powerpoint/2010/main" val="3151244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Karger's</a:t>
            </a:r>
            <a:r>
              <a:rPr lang="en-US" dirty="0"/>
              <a:t> algorithm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6771" y="2187674"/>
            <a:ext cx="6930187" cy="4513915"/>
          </a:xfrm>
        </p:spPr>
      </p:pic>
    </p:spTree>
    <p:extLst>
      <p:ext uri="{BB962C8B-B14F-4D97-AF65-F5344CB8AC3E}">
        <p14:creationId xmlns:p14="http://schemas.microsoft.com/office/powerpoint/2010/main" val="2561292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Probabilistic Analysis</a:t>
            </a:r>
          </a:p>
        </p:txBody>
      </p:sp>
      <p:sp>
        <p:nvSpPr>
          <p:cNvPr id="3" name="Content Placeholder 2"/>
          <p:cNvSpPr>
            <a:spLocks noGrp="1"/>
          </p:cNvSpPr>
          <p:nvPr>
            <p:ph idx="1"/>
          </p:nvPr>
        </p:nvSpPr>
        <p:spPr/>
        <p:txBody>
          <a:bodyPr/>
          <a:lstStyle/>
          <a:p>
            <a:r>
              <a:rPr lang="en-US" dirty="0"/>
              <a:t>We must know or make assumptions about the distribution of inputs.</a:t>
            </a:r>
          </a:p>
          <a:p>
            <a:r>
              <a:rPr lang="en-US" dirty="0"/>
              <a:t>The expected </a:t>
            </a:r>
            <a:r>
              <a:rPr lang="en-US" dirty="0" smtClean="0"/>
              <a:t>cost of running the algorithm </a:t>
            </a:r>
            <a:r>
              <a:rPr lang="en-US" dirty="0"/>
              <a:t>is over this distribution.</a:t>
            </a:r>
          </a:p>
          <a:p>
            <a:r>
              <a:rPr lang="en-US" dirty="0" smtClean="0"/>
              <a:t>The probabilistic </a:t>
            </a:r>
            <a:r>
              <a:rPr lang="en-US" dirty="0"/>
              <a:t>analysis will give us </a:t>
            </a:r>
            <a:r>
              <a:rPr lang="en-US" b="1" i="1" dirty="0"/>
              <a:t>average case</a:t>
            </a:r>
            <a:r>
              <a:rPr lang="en-US" dirty="0"/>
              <a:t> running time.</a:t>
            </a:r>
          </a:p>
        </p:txBody>
      </p:sp>
    </p:spTree>
    <p:extLst>
      <p:ext uri="{BB962C8B-B14F-4D97-AF65-F5344CB8AC3E}">
        <p14:creationId xmlns:p14="http://schemas.microsoft.com/office/powerpoint/2010/main" val="2477145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Randomized Algorithms</a:t>
            </a:r>
          </a:p>
        </p:txBody>
      </p:sp>
      <p:sp>
        <p:nvSpPr>
          <p:cNvPr id="3" name="Content Placeholder 2"/>
          <p:cNvSpPr>
            <a:spLocks noGrp="1"/>
          </p:cNvSpPr>
          <p:nvPr>
            <p:ph idx="1"/>
          </p:nvPr>
        </p:nvSpPr>
        <p:spPr/>
        <p:txBody>
          <a:bodyPr>
            <a:normAutofit/>
          </a:bodyPr>
          <a:lstStyle/>
          <a:p>
            <a:r>
              <a:rPr lang="en-US" dirty="0"/>
              <a:t>An algorithm is </a:t>
            </a:r>
            <a:r>
              <a:rPr lang="en-US" b="1" dirty="0"/>
              <a:t>randomized</a:t>
            </a:r>
            <a:r>
              <a:rPr lang="en-US" dirty="0"/>
              <a:t> if its behavior is determined in parts by values provided by a random number generator.</a:t>
            </a:r>
          </a:p>
          <a:p>
            <a:r>
              <a:rPr lang="en-US" dirty="0" smtClean="0"/>
              <a:t>We</a:t>
            </a:r>
            <a:r>
              <a:rPr lang="en-US" dirty="0"/>
              <a:t> </a:t>
            </a:r>
            <a:r>
              <a:rPr lang="en-US" i="1" dirty="0"/>
              <a:t>randomize</a:t>
            </a:r>
            <a:r>
              <a:rPr lang="en-US" dirty="0"/>
              <a:t> within the algorithm to </a:t>
            </a:r>
            <a:r>
              <a:rPr lang="en-US" i="1" dirty="0"/>
              <a:t>impose</a:t>
            </a:r>
            <a:r>
              <a:rPr lang="en-US" dirty="0"/>
              <a:t> a distribution on the inputs</a:t>
            </a:r>
            <a:r>
              <a:rPr lang="en-US" dirty="0" smtClean="0"/>
              <a:t>.</a:t>
            </a:r>
          </a:p>
          <a:p>
            <a:r>
              <a:rPr lang="en-US" dirty="0"/>
              <a:t>Randomized algorithms are classified in two categories.</a:t>
            </a:r>
          </a:p>
          <a:p>
            <a:pPr>
              <a:buFontTx/>
              <a:buChar char="-"/>
            </a:pPr>
            <a:r>
              <a:rPr lang="en-US" dirty="0"/>
              <a:t>Las Vegas</a:t>
            </a:r>
          </a:p>
          <a:p>
            <a:pPr>
              <a:buFontTx/>
              <a:buChar char="-"/>
            </a:pPr>
            <a:r>
              <a:rPr lang="en-US" dirty="0"/>
              <a:t>Monte Carlo</a:t>
            </a:r>
          </a:p>
          <a:p>
            <a:endParaRPr lang="en-US" dirty="0"/>
          </a:p>
        </p:txBody>
      </p:sp>
    </p:spTree>
    <p:extLst>
      <p:ext uri="{BB962C8B-B14F-4D97-AF65-F5344CB8AC3E}">
        <p14:creationId xmlns:p14="http://schemas.microsoft.com/office/powerpoint/2010/main" val="4075114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Las </a:t>
            </a:r>
            <a:r>
              <a:rPr lang="en-US" b="1" dirty="0" smtClean="0"/>
              <a:t>Vegas</a:t>
            </a:r>
            <a:endParaRPr lang="en-US" dirty="0"/>
          </a:p>
        </p:txBody>
      </p:sp>
      <p:sp>
        <p:nvSpPr>
          <p:cNvPr id="3" name="Content Placeholder 2"/>
          <p:cNvSpPr>
            <a:spLocks noGrp="1"/>
          </p:cNvSpPr>
          <p:nvPr>
            <p:ph idx="1"/>
          </p:nvPr>
        </p:nvSpPr>
        <p:spPr/>
        <p:txBody>
          <a:bodyPr/>
          <a:lstStyle/>
          <a:p>
            <a:r>
              <a:rPr lang="en-US" dirty="0"/>
              <a:t> These algorithms always produce correct or optimum </a:t>
            </a:r>
            <a:r>
              <a:rPr lang="en-US" dirty="0" smtClean="0"/>
              <a:t>result.</a:t>
            </a:r>
          </a:p>
          <a:p>
            <a:r>
              <a:rPr lang="en-US" dirty="0" smtClean="0"/>
              <a:t>Time </a:t>
            </a:r>
            <a:r>
              <a:rPr lang="en-US" dirty="0"/>
              <a:t>complexity of these algorithms is based on a random value and time complexity is evaluated as expected </a:t>
            </a:r>
            <a:r>
              <a:rPr lang="en-US" dirty="0" smtClean="0"/>
              <a:t>value.</a:t>
            </a:r>
          </a:p>
          <a:p>
            <a:r>
              <a:rPr lang="en-US" dirty="0" smtClean="0"/>
              <a:t>For </a:t>
            </a:r>
            <a:r>
              <a:rPr lang="en-US" dirty="0"/>
              <a:t>example, Randomized </a:t>
            </a:r>
            <a:r>
              <a:rPr lang="en-US" dirty="0" err="1"/>
              <a:t>QuickSort</a:t>
            </a:r>
            <a:r>
              <a:rPr lang="en-US" dirty="0"/>
              <a:t> always sorts an input array and expected worst case time complexity of </a:t>
            </a:r>
            <a:r>
              <a:rPr lang="en-US" dirty="0" err="1"/>
              <a:t>QuickSort</a:t>
            </a:r>
            <a:r>
              <a:rPr lang="en-US" dirty="0"/>
              <a:t> is O(</a:t>
            </a:r>
            <a:r>
              <a:rPr lang="en-US" dirty="0" err="1"/>
              <a:t>nLogn</a:t>
            </a:r>
            <a:r>
              <a:rPr lang="en-US" dirty="0"/>
              <a:t>).</a:t>
            </a:r>
          </a:p>
        </p:txBody>
      </p:sp>
    </p:spTree>
    <p:extLst>
      <p:ext uri="{BB962C8B-B14F-4D97-AF65-F5344CB8AC3E}">
        <p14:creationId xmlns:p14="http://schemas.microsoft.com/office/powerpoint/2010/main" val="1941540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Monte Carlo</a:t>
            </a:r>
            <a:endParaRPr lang="en-US" dirty="0"/>
          </a:p>
        </p:txBody>
      </p:sp>
      <p:sp>
        <p:nvSpPr>
          <p:cNvPr id="3" name="Content Placeholder 2"/>
          <p:cNvSpPr>
            <a:spLocks noGrp="1"/>
          </p:cNvSpPr>
          <p:nvPr>
            <p:ph idx="1"/>
          </p:nvPr>
        </p:nvSpPr>
        <p:spPr/>
        <p:txBody>
          <a:bodyPr/>
          <a:lstStyle/>
          <a:p>
            <a:r>
              <a:rPr lang="en-US" dirty="0"/>
              <a:t>Produce correct or optimum result with some </a:t>
            </a:r>
            <a:r>
              <a:rPr lang="en-US" dirty="0" smtClean="0"/>
              <a:t>probability.</a:t>
            </a:r>
          </a:p>
          <a:p>
            <a:r>
              <a:rPr lang="en-US" dirty="0" smtClean="0"/>
              <a:t>These </a:t>
            </a:r>
            <a:r>
              <a:rPr lang="en-US" dirty="0"/>
              <a:t>algorithms have deterministic running time and it is generally easier to find out worst case time </a:t>
            </a:r>
            <a:r>
              <a:rPr lang="en-US" dirty="0" smtClean="0"/>
              <a:t>complexity.</a:t>
            </a:r>
          </a:p>
          <a:p>
            <a:r>
              <a:rPr lang="en-US" dirty="0" smtClean="0"/>
              <a:t>For example </a:t>
            </a:r>
            <a:r>
              <a:rPr lang="en-US" dirty="0"/>
              <a:t>Miller-Robin Method for Primality </a:t>
            </a:r>
            <a:r>
              <a:rPr lang="en-US" dirty="0" smtClean="0"/>
              <a:t>Testing. Another example is</a:t>
            </a:r>
            <a:r>
              <a:rPr lang="en-US" dirty="0"/>
              <a:t>  </a:t>
            </a:r>
            <a:r>
              <a:rPr lang="en-US" dirty="0" err="1"/>
              <a:t>Karger’s</a:t>
            </a:r>
            <a:r>
              <a:rPr lang="en-US" dirty="0"/>
              <a:t> Algorithm produces minimum cut with probability greater than or equal to 1/n</a:t>
            </a:r>
            <a:r>
              <a:rPr lang="en-US" baseline="30000" dirty="0"/>
              <a:t>2</a:t>
            </a:r>
            <a:r>
              <a:rPr lang="en-US" dirty="0"/>
              <a:t> (n is number of vertices) and has worst case time complexity as O(E).</a:t>
            </a:r>
          </a:p>
          <a:p>
            <a:endParaRPr lang="en-US" dirty="0"/>
          </a:p>
        </p:txBody>
      </p:sp>
    </p:spTree>
    <p:extLst>
      <p:ext uri="{BB962C8B-B14F-4D97-AF65-F5344CB8AC3E}">
        <p14:creationId xmlns:p14="http://schemas.microsoft.com/office/powerpoint/2010/main" val="1340073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the repeated elements</a:t>
            </a:r>
          </a:p>
        </p:txBody>
      </p:sp>
      <p:sp>
        <p:nvSpPr>
          <p:cNvPr id="3" name="Content Placeholder 2"/>
          <p:cNvSpPr>
            <a:spLocks noGrp="1"/>
          </p:cNvSpPr>
          <p:nvPr>
            <p:ph idx="1"/>
          </p:nvPr>
        </p:nvSpPr>
        <p:spPr/>
        <p:txBody>
          <a:bodyPr/>
          <a:lstStyle/>
          <a:p>
            <a:r>
              <a:rPr lang="en-US" dirty="0"/>
              <a:t>As </a:t>
            </a:r>
            <a:r>
              <a:rPr lang="en-US" dirty="0" smtClean="0"/>
              <a:t>an example</a:t>
            </a:r>
            <a:r>
              <a:rPr lang="en-US" dirty="0"/>
              <a:t>, consider the problem of finding an ‘</a:t>
            </a:r>
            <a:r>
              <a:rPr lang="en-US" i="1" dirty="0"/>
              <a:t>a</a:t>
            </a:r>
            <a:r>
              <a:rPr lang="en-US" dirty="0"/>
              <a:t>’ in an array of </a:t>
            </a:r>
            <a:r>
              <a:rPr lang="en-US" i="1" dirty="0"/>
              <a:t>n</a:t>
            </a:r>
            <a:r>
              <a:rPr lang="en-US" dirty="0"/>
              <a:t> elements.</a:t>
            </a:r>
          </a:p>
          <a:p>
            <a:r>
              <a:rPr lang="en-US" b="1" dirty="0"/>
              <a:t>Input</a:t>
            </a:r>
            <a:r>
              <a:rPr lang="en-US" dirty="0"/>
              <a:t>: An array of </a:t>
            </a:r>
            <a:r>
              <a:rPr lang="en-US" i="1" dirty="0"/>
              <a:t>n</a:t>
            </a:r>
            <a:r>
              <a:rPr lang="en-US" dirty="0"/>
              <a:t>≥2 elements, </a:t>
            </a:r>
            <a:r>
              <a:rPr lang="en-US" dirty="0" smtClean="0"/>
              <a:t>n/2 distinct and n/2 repeated elements say this is ‘a’</a:t>
            </a:r>
            <a:endParaRPr lang="en-US" dirty="0"/>
          </a:p>
          <a:p>
            <a:r>
              <a:rPr lang="en-US" b="1" dirty="0"/>
              <a:t>Output</a:t>
            </a:r>
            <a:r>
              <a:rPr lang="en-US" dirty="0"/>
              <a:t>: Find </a:t>
            </a:r>
            <a:r>
              <a:rPr lang="en-US" dirty="0" smtClean="0"/>
              <a:t>the repeated element </a:t>
            </a:r>
            <a:r>
              <a:rPr lang="en-US" dirty="0"/>
              <a:t>in the array.</a:t>
            </a:r>
          </a:p>
        </p:txBody>
      </p:sp>
    </p:spTree>
    <p:extLst>
      <p:ext uri="{BB962C8B-B14F-4D97-AF65-F5344CB8AC3E}">
        <p14:creationId xmlns:p14="http://schemas.microsoft.com/office/powerpoint/2010/main" val="2451301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way</a:t>
            </a:r>
            <a:endParaRPr lang="en-US" dirty="0"/>
          </a:p>
        </p:txBody>
      </p:sp>
      <p:sp>
        <p:nvSpPr>
          <p:cNvPr id="3" name="Content Placeholder 2"/>
          <p:cNvSpPr>
            <a:spLocks noGrp="1"/>
          </p:cNvSpPr>
          <p:nvPr>
            <p:ph idx="1"/>
          </p:nvPr>
        </p:nvSpPr>
        <p:spPr>
          <a:xfrm>
            <a:off x="1141413" y="1909851"/>
            <a:ext cx="10171022" cy="4085999"/>
          </a:xfrm>
        </p:spPr>
        <p:txBody>
          <a:bodyPr>
            <a:normAutofit/>
          </a:bodyPr>
          <a:lstStyle/>
          <a:p>
            <a:pPr marL="0" indent="0">
              <a:buNone/>
            </a:pPr>
            <a:r>
              <a:rPr lang="en-US" dirty="0" err="1"/>
              <a:t>RepeatedElement</a:t>
            </a:r>
            <a:r>
              <a:rPr lang="en-US" dirty="0"/>
              <a:t>(</a:t>
            </a:r>
            <a:r>
              <a:rPr lang="en-US" dirty="0" err="1"/>
              <a:t>A,n</a:t>
            </a:r>
            <a:r>
              <a:rPr lang="en-US" dirty="0"/>
              <a:t>) </a:t>
            </a:r>
            <a:r>
              <a:rPr lang="en-US" dirty="0" smtClean="0"/>
              <a:t>{</a:t>
            </a:r>
          </a:p>
          <a:p>
            <a:pPr marL="0" indent="0">
              <a:buNone/>
            </a:pPr>
            <a:r>
              <a:rPr lang="en-US" dirty="0" smtClean="0"/>
              <a:t>For (</a:t>
            </a:r>
            <a:r>
              <a:rPr lang="en-US" dirty="0" err="1" smtClean="0"/>
              <a:t>i</a:t>
            </a:r>
            <a:r>
              <a:rPr lang="en-US" dirty="0" smtClean="0"/>
              <a:t>=1;i&lt;</a:t>
            </a:r>
            <a:r>
              <a:rPr lang="en-US" dirty="0" err="1" smtClean="0"/>
              <a:t>n,i</a:t>
            </a:r>
            <a:r>
              <a:rPr lang="en-US" dirty="0" smtClean="0"/>
              <a:t>++)</a:t>
            </a:r>
          </a:p>
          <a:p>
            <a:pPr marL="0" indent="0">
              <a:buNone/>
            </a:pPr>
            <a:r>
              <a:rPr lang="en-US" dirty="0" smtClean="0"/>
              <a:t>{ for (j=i+1;j&lt;=</a:t>
            </a:r>
            <a:r>
              <a:rPr lang="en-US" dirty="0" err="1" smtClean="0"/>
              <a:t>n;j</a:t>
            </a:r>
            <a:r>
              <a:rPr lang="en-US" dirty="0" smtClean="0"/>
              <a:t>++)</a:t>
            </a:r>
          </a:p>
          <a:p>
            <a:pPr marL="0" indent="0">
              <a:buNone/>
            </a:pPr>
            <a:r>
              <a:rPr lang="en-US" dirty="0" smtClean="0"/>
              <a:t>If (a[</a:t>
            </a:r>
            <a:r>
              <a:rPr lang="en-US" dirty="0" err="1" smtClean="0"/>
              <a:t>i</a:t>
            </a:r>
            <a:r>
              <a:rPr lang="en-US" dirty="0" smtClean="0"/>
              <a:t>]==a[j]) return </a:t>
            </a:r>
            <a:r>
              <a:rPr lang="en-US" dirty="0" err="1" smtClean="0"/>
              <a:t>i</a:t>
            </a:r>
            <a:r>
              <a:rPr lang="en-US" dirty="0" smtClean="0"/>
              <a:t> is repeated</a:t>
            </a:r>
          </a:p>
          <a:p>
            <a:pPr marL="0" indent="0">
              <a:buNone/>
            </a:pPr>
            <a:r>
              <a:rPr lang="en-US" dirty="0" smtClean="0"/>
              <a:t>Return -1; // not repeated</a:t>
            </a:r>
          </a:p>
          <a:p>
            <a:pPr marL="0" indent="0">
              <a:buNone/>
            </a:pPr>
            <a:r>
              <a:rPr lang="en-US" dirty="0" smtClean="0"/>
              <a:t>}</a:t>
            </a:r>
            <a:endParaRPr lang="en-US" dirty="0"/>
          </a:p>
        </p:txBody>
      </p:sp>
    </p:spTree>
    <p:extLst>
      <p:ext uri="{BB962C8B-B14F-4D97-AF65-F5344CB8AC3E}">
        <p14:creationId xmlns:p14="http://schemas.microsoft.com/office/powerpoint/2010/main" val="137122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Randomized one</a:t>
            </a:r>
            <a:endParaRPr lang="en-US" dirty="0"/>
          </a:p>
        </p:txBody>
      </p:sp>
      <p:sp>
        <p:nvSpPr>
          <p:cNvPr id="3" name="Content Placeholder 2"/>
          <p:cNvSpPr>
            <a:spLocks noGrp="1"/>
          </p:cNvSpPr>
          <p:nvPr>
            <p:ph idx="1"/>
          </p:nvPr>
        </p:nvSpPr>
        <p:spPr>
          <a:xfrm>
            <a:off x="1141412" y="2097087"/>
            <a:ext cx="10131834" cy="4146959"/>
          </a:xfrm>
        </p:spPr>
        <p:txBody>
          <a:bodyPr>
            <a:normAutofit fontScale="92500" lnSpcReduction="20000"/>
          </a:bodyPr>
          <a:lstStyle/>
          <a:p>
            <a:pPr marL="0" indent="0">
              <a:buNone/>
            </a:pPr>
            <a:r>
              <a:rPr lang="en-US" dirty="0" err="1" smtClean="0"/>
              <a:t>RepeatedElement</a:t>
            </a:r>
            <a:r>
              <a:rPr lang="en-US" dirty="0" smtClean="0"/>
              <a:t>(</a:t>
            </a:r>
            <a:r>
              <a:rPr lang="en-US" dirty="0" err="1" smtClean="0"/>
              <a:t>A,n</a:t>
            </a:r>
            <a:r>
              <a:rPr lang="en-US" dirty="0" smtClean="0"/>
              <a:t>) {</a:t>
            </a:r>
          </a:p>
          <a:p>
            <a:pPr marL="0" indent="0">
              <a:buNone/>
            </a:pPr>
            <a:r>
              <a:rPr lang="en-US" dirty="0" smtClean="0"/>
              <a:t>While (true){</a:t>
            </a:r>
          </a:p>
          <a:p>
            <a:pPr marL="0" indent="0">
              <a:buNone/>
            </a:pPr>
            <a:r>
              <a:rPr lang="en-US" dirty="0" err="1" smtClean="0"/>
              <a:t>i</a:t>
            </a:r>
            <a:r>
              <a:rPr lang="en-US" dirty="0" smtClean="0"/>
              <a:t>=random() mod n;</a:t>
            </a:r>
          </a:p>
          <a:p>
            <a:pPr marL="0" indent="0">
              <a:buNone/>
            </a:pPr>
            <a:r>
              <a:rPr lang="en-US" dirty="0" smtClean="0"/>
              <a:t>J=random() mod n;</a:t>
            </a:r>
          </a:p>
          <a:p>
            <a:pPr marL="0" indent="0">
              <a:buNone/>
            </a:pPr>
            <a:r>
              <a:rPr lang="en-US" dirty="0" smtClean="0"/>
              <a:t>if(</a:t>
            </a:r>
            <a:r>
              <a:rPr lang="en-US" dirty="0" err="1" smtClean="0"/>
              <a:t>i</a:t>
            </a:r>
            <a:r>
              <a:rPr lang="en-US" dirty="0" smtClean="0"/>
              <a:t>!=j) and (A[</a:t>
            </a:r>
            <a:r>
              <a:rPr lang="en-US" dirty="0" err="1" smtClean="0"/>
              <a:t>i</a:t>
            </a:r>
            <a:r>
              <a:rPr lang="en-US" dirty="0" smtClean="0"/>
              <a:t>]==A[j])</a:t>
            </a:r>
          </a:p>
          <a:p>
            <a:pPr marL="0" indent="0">
              <a:buNone/>
            </a:pPr>
            <a:r>
              <a:rPr lang="en-US" dirty="0" smtClean="0"/>
              <a:t>Return </a:t>
            </a:r>
            <a:r>
              <a:rPr lang="en-US" dirty="0" err="1" smtClean="0"/>
              <a:t>i</a:t>
            </a:r>
            <a:endParaRPr lang="en-US" dirty="0" smtClean="0"/>
          </a:p>
          <a:p>
            <a:pPr marL="0" indent="0">
              <a:buNone/>
            </a:pPr>
            <a:r>
              <a:rPr lang="en-US" dirty="0" smtClean="0"/>
              <a:t>}}</a:t>
            </a:r>
          </a:p>
          <a:p>
            <a:pPr marL="0" indent="0">
              <a:buNone/>
            </a:pPr>
            <a:r>
              <a:rPr lang="en-US" dirty="0" smtClean="0"/>
              <a:t>Probability of getting repeated element is &gt;=1/5</a:t>
            </a:r>
          </a:p>
          <a:p>
            <a:pPr marL="0" indent="0">
              <a:buNone/>
            </a:pPr>
            <a:r>
              <a:rPr lang="en-US" dirty="0" smtClean="0"/>
              <a:t>If we repeat this for 50 times then  1-(4/5)^100=0.99999</a:t>
            </a:r>
          </a:p>
        </p:txBody>
      </p:sp>
    </p:spTree>
    <p:extLst>
      <p:ext uri="{BB962C8B-B14F-4D97-AF65-F5344CB8AC3E}">
        <p14:creationId xmlns:p14="http://schemas.microsoft.com/office/powerpoint/2010/main" val="1449198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a:t>
            </a:r>
            <a:r>
              <a:rPr lang="en-US" dirty="0" smtClean="0"/>
              <a:t>tests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Probabilistic tests are more rigorous than heuristics </a:t>
            </a:r>
            <a:endParaRPr lang="en-US" dirty="0" smtClean="0"/>
          </a:p>
          <a:p>
            <a:r>
              <a:rPr lang="en-US" dirty="0" smtClean="0"/>
              <a:t>These </a:t>
            </a:r>
            <a:r>
              <a:rPr lang="en-US" dirty="0"/>
              <a:t>tests </a:t>
            </a:r>
            <a:r>
              <a:rPr lang="en-US" dirty="0" smtClean="0"/>
              <a:t>use some </a:t>
            </a:r>
            <a:r>
              <a:rPr lang="en-US" dirty="0"/>
              <a:t>other numbers </a:t>
            </a:r>
            <a:r>
              <a:rPr lang="en-US" i="1" dirty="0"/>
              <a:t>a</a:t>
            </a:r>
            <a:r>
              <a:rPr lang="en-US" dirty="0"/>
              <a:t> which are chosen at </a:t>
            </a:r>
            <a:r>
              <a:rPr lang="en-US" dirty="0" smtClean="0"/>
              <a:t>random</a:t>
            </a:r>
          </a:p>
          <a:p>
            <a:r>
              <a:rPr lang="en-US" dirty="0" smtClean="0"/>
              <a:t>The </a:t>
            </a:r>
            <a:r>
              <a:rPr lang="en-US" dirty="0"/>
              <a:t>usual randomized primality tests never report a prime number as composite, but it is possible for a composite number to be reported as prime. </a:t>
            </a:r>
            <a:endParaRPr lang="en-US" dirty="0" smtClean="0"/>
          </a:p>
          <a:p>
            <a:r>
              <a:rPr lang="en-US" dirty="0" smtClean="0"/>
              <a:t>The </a:t>
            </a:r>
            <a:r>
              <a:rPr lang="en-US" dirty="0"/>
              <a:t>probability of error can be reduced by repeating the test with several independently chosen values of </a:t>
            </a:r>
            <a:r>
              <a:rPr lang="en-US" i="1" dirty="0"/>
              <a:t>a</a:t>
            </a:r>
            <a:r>
              <a:rPr lang="en-US" dirty="0"/>
              <a:t>; for two commonly used tests, for </a:t>
            </a:r>
            <a:r>
              <a:rPr lang="en-US" i="1" dirty="0"/>
              <a:t>any</a:t>
            </a:r>
            <a:r>
              <a:rPr lang="en-US" dirty="0"/>
              <a:t> composite </a:t>
            </a:r>
            <a:r>
              <a:rPr lang="en-US" i="1" dirty="0"/>
              <a:t>n</a:t>
            </a:r>
            <a:r>
              <a:rPr lang="en-US" dirty="0"/>
              <a:t> at least half the </a:t>
            </a:r>
            <a:r>
              <a:rPr lang="en-US" i="1" dirty="0"/>
              <a:t>a</a:t>
            </a:r>
            <a:r>
              <a:rPr lang="en-US" dirty="0"/>
              <a:t>'s detect </a:t>
            </a:r>
            <a:r>
              <a:rPr lang="en-US" i="1" dirty="0"/>
              <a:t>n</a:t>
            </a:r>
            <a:r>
              <a:rPr lang="en-US" dirty="0"/>
              <a:t>'s compositeness, so </a:t>
            </a:r>
            <a:r>
              <a:rPr lang="en-US" i="1" dirty="0"/>
              <a:t>k</a:t>
            </a:r>
            <a:r>
              <a:rPr lang="en-US" dirty="0"/>
              <a:t> repetitions reduce the error probability to at most 2</a:t>
            </a:r>
            <a:r>
              <a:rPr lang="en-US" baseline="30000" dirty="0"/>
              <a:t>−</a:t>
            </a:r>
            <a:r>
              <a:rPr lang="en-US" i="1" baseline="30000" dirty="0"/>
              <a:t>k</a:t>
            </a:r>
            <a:r>
              <a:rPr lang="en-US" dirty="0"/>
              <a:t>, which can be made arbitrarily small by increasing </a:t>
            </a:r>
            <a:r>
              <a:rPr lang="en-US" i="1" dirty="0"/>
              <a:t>k</a:t>
            </a:r>
            <a:r>
              <a:rPr lang="en-US" dirty="0"/>
              <a:t>.</a:t>
            </a:r>
          </a:p>
          <a:p>
            <a:pPr marL="0" indent="0">
              <a:buNone/>
            </a:pPr>
            <a:endParaRPr lang="en-US" dirty="0"/>
          </a:p>
        </p:txBody>
      </p:sp>
    </p:spTree>
    <p:extLst>
      <p:ext uri="{BB962C8B-B14F-4D97-AF65-F5344CB8AC3E}">
        <p14:creationId xmlns:p14="http://schemas.microsoft.com/office/powerpoint/2010/main" val="42459456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2A238E79A3424E8417863415C7E2C4" ma:contentTypeVersion="2" ma:contentTypeDescription="Create a new document." ma:contentTypeScope="" ma:versionID="40a00acb4d248e28bea4a5e4a4cb8ec7">
  <xsd:schema xmlns:xsd="http://www.w3.org/2001/XMLSchema" xmlns:xs="http://www.w3.org/2001/XMLSchema" xmlns:p="http://schemas.microsoft.com/office/2006/metadata/properties" xmlns:ns2="eb241b8b-4cf5-4f02-a6ca-772e72d4277d" targetNamespace="http://schemas.microsoft.com/office/2006/metadata/properties" ma:root="true" ma:fieldsID="9e5823f3cb34c03e8cb0e9fefabc8842" ns2:_="">
    <xsd:import namespace="eb241b8b-4cf5-4f02-a6ca-772e72d4277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41b8b-4cf5-4f02-a6ca-772e72d427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0CB45B-0D34-4B4B-A975-54021152E622}"/>
</file>

<file path=customXml/itemProps2.xml><?xml version="1.0" encoding="utf-8"?>
<ds:datastoreItem xmlns:ds="http://schemas.openxmlformats.org/officeDocument/2006/customXml" ds:itemID="{B6E19371-C78E-46A3-8662-16AF2B47AF16}"/>
</file>

<file path=customXml/itemProps3.xml><?xml version="1.0" encoding="utf-8"?>
<ds:datastoreItem xmlns:ds="http://schemas.openxmlformats.org/officeDocument/2006/customXml" ds:itemID="{D1A1C902-66B9-4966-B47F-6C2F7CEBE679}"/>
</file>

<file path=docProps/app.xml><?xml version="1.0" encoding="utf-8"?>
<Properties xmlns="http://schemas.openxmlformats.org/officeDocument/2006/extended-properties" xmlns:vt="http://schemas.openxmlformats.org/officeDocument/2006/docPropsVTypes">
  <Template>TM04033919[[fn=Circuit]]</Template>
  <TotalTime>2054</TotalTime>
  <Words>342</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Consolas</vt:lpstr>
      <vt:lpstr>Trebuchet MS</vt:lpstr>
      <vt:lpstr>Tw Cen MT</vt:lpstr>
      <vt:lpstr>Circuit</vt:lpstr>
      <vt:lpstr>Probabilistic Analysis and Randomized Algorithms</vt:lpstr>
      <vt:lpstr>Probabilistic Analysis</vt:lpstr>
      <vt:lpstr>Randomized Algorithms</vt:lpstr>
      <vt:lpstr>Las Vegas</vt:lpstr>
      <vt:lpstr>Monte Carlo</vt:lpstr>
      <vt:lpstr>Identifying the repeated elements</vt:lpstr>
      <vt:lpstr>General way</vt:lpstr>
      <vt:lpstr>Randomized one</vt:lpstr>
      <vt:lpstr>Probabilistic tests</vt:lpstr>
      <vt:lpstr>Cont…</vt:lpstr>
      <vt:lpstr>Primality testing</vt:lpstr>
      <vt:lpstr>PowerPoint Presentation</vt:lpstr>
      <vt:lpstr>Primality testing</vt:lpstr>
      <vt:lpstr>Karger's algorithm</vt:lpstr>
      <vt:lpstr>Karger's algorithm</vt:lpstr>
      <vt:lpstr>Karger's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Analysis and Randomized Algorithms</dc:title>
  <dc:creator>Uttam</dc:creator>
  <cp:lastModifiedBy>Windows User</cp:lastModifiedBy>
  <cp:revision>23</cp:revision>
  <dcterms:created xsi:type="dcterms:W3CDTF">2020-05-07T09:45:46Z</dcterms:created>
  <dcterms:modified xsi:type="dcterms:W3CDTF">2020-05-15T17:36:31Z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0x010100A62A238E79A3424E8417863415C7E2C4</vt:lpwstr>
  </property>
</Properties>
</file>