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76"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Problem reduction</a:t>
            </a:r>
            <a:endParaRPr lang="en-US" dirty="0"/>
          </a:p>
        </p:txBody>
      </p:sp>
      <p:sp>
        <p:nvSpPr>
          <p:cNvPr id="3" name="Subtitle 2"/>
          <p:cNvSpPr>
            <a:spLocks noGrp="1"/>
          </p:cNvSpPr>
          <p:nvPr>
            <p:ph type="subTitle" idx="1"/>
          </p:nvPr>
        </p:nvSpPr>
        <p:spPr>
          <a:xfrm>
            <a:off x="1876424" y="3628164"/>
            <a:ext cx="8791575" cy="1655762"/>
          </a:xfrm>
        </p:spPr>
        <p:txBody>
          <a:bodyPr/>
          <a:lstStyle/>
          <a:p>
            <a:r>
              <a:rPr lang="en-US" dirty="0"/>
              <a:t>Ram Krishna </a:t>
            </a:r>
            <a:r>
              <a:rPr lang="en-US" dirty="0" err="1"/>
              <a:t>Dahal</a:t>
            </a:r>
            <a:endParaRPr lang="en-US" dirty="0"/>
          </a:p>
          <a:p>
            <a:r>
              <a:rPr lang="en-US" dirty="0"/>
              <a:t>Asst. Professor</a:t>
            </a:r>
          </a:p>
          <a:p>
            <a:r>
              <a:rPr lang="en-US" dirty="0"/>
              <a:t>Central Department of computer science and </a:t>
            </a:r>
            <a:r>
              <a:rPr lang="en-US" dirty="0" smtClean="0"/>
              <a:t>IT, TU</a:t>
            </a:r>
            <a:endParaRPr lang="en-US" dirty="0"/>
          </a:p>
        </p:txBody>
      </p:sp>
    </p:spTree>
    <p:extLst>
      <p:ext uri="{BB962C8B-B14F-4D97-AF65-F5344CB8AC3E}">
        <p14:creationId xmlns:p14="http://schemas.microsoft.com/office/powerpoint/2010/main" val="2122604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by simple equivalence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Claim: VERTEX-COVER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m:t>
                            </m:r>
                          </m:e>
                        </m:acc>
                      </m:e>
                      <m:sub>
                        <m:r>
                          <a:rPr lang="en-US" i="1">
                            <a:latin typeface="Cambria Math" panose="02040503050406030204" pitchFamily="18" charset="0"/>
                          </a:rPr>
                          <m:t>𝑝</m:t>
                        </m:r>
                      </m:sub>
                    </m:sSub>
                  </m:oMath>
                </a14:m>
                <a:r>
                  <a:rPr lang="en-US" dirty="0" smtClean="0"/>
                  <a:t> INDEPENDENT-SET</a:t>
                </a:r>
                <a:endParaRPr lang="en-US" dirty="0"/>
              </a:p>
              <a:p>
                <a:r>
                  <a:rPr lang="en-US" dirty="0"/>
                  <a:t>Pf. </a:t>
                </a:r>
                <a:r>
                  <a:rPr lang="en-US" dirty="0" smtClean="0"/>
                  <a:t>: We </a:t>
                </a:r>
                <a:r>
                  <a:rPr lang="en-US" dirty="0"/>
                  <a:t>show S is an independent set </a:t>
                </a:r>
                <a:r>
                  <a:rPr lang="en-US" dirty="0" err="1"/>
                  <a:t>iff</a:t>
                </a:r>
                <a:r>
                  <a:rPr lang="en-US" dirty="0"/>
                  <a:t> V </a:t>
                </a:r>
                <a:r>
                  <a:rPr lang="en-US" dirty="0" smtClean="0"/>
                  <a:t>- </a:t>
                </a:r>
                <a:r>
                  <a:rPr lang="en-US" dirty="0"/>
                  <a:t>S is a vertex cover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1721"/>
                </a:stretch>
              </a:blipFill>
            </p:spPr>
            <p:txBody>
              <a:bodyPr/>
              <a:lstStyle/>
              <a:p>
                <a:r>
                  <a:rPr lang="en-US">
                    <a:noFill/>
                  </a:rPr>
                  <a:t> </a:t>
                </a:r>
              </a:p>
            </p:txBody>
          </p:sp>
        </mc:Fallback>
      </mc:AlternateContent>
    </p:spTree>
    <p:extLst>
      <p:ext uri="{BB962C8B-B14F-4D97-AF65-F5344CB8AC3E}">
        <p14:creationId xmlns:p14="http://schemas.microsoft.com/office/powerpoint/2010/main" val="3279321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a:t>
            </a:r>
          </a:p>
        </p:txBody>
      </p:sp>
      <p:sp>
        <p:nvSpPr>
          <p:cNvPr id="3" name="Content Placeholder 2"/>
          <p:cNvSpPr>
            <a:spLocks noGrp="1"/>
          </p:cNvSpPr>
          <p:nvPr>
            <p:ph idx="1"/>
          </p:nvPr>
        </p:nvSpPr>
        <p:spPr/>
        <p:txBody>
          <a:bodyPr/>
          <a:lstStyle/>
          <a:p>
            <a:r>
              <a:rPr lang="en-US" dirty="0"/>
              <a:t>A cycle in an undirected graph G =(V, E) which traverses every vertex exactly once.</a:t>
            </a:r>
            <a:endParaRPr lang="en-US" dirty="0" smtClean="0"/>
          </a:p>
          <a:p>
            <a:r>
              <a:rPr lang="en-US" dirty="0" smtClean="0"/>
              <a:t>given </a:t>
            </a:r>
            <a:r>
              <a:rPr lang="en-US" dirty="0"/>
              <a:t>an undirected graph G = (V, E), does there exist a simple </a:t>
            </a:r>
            <a:r>
              <a:rPr lang="en-US" dirty="0" smtClean="0"/>
              <a:t>cycle </a:t>
            </a:r>
            <a:r>
              <a:rPr lang="en-US" dirty="0"/>
              <a:t>that contains every node in V</a:t>
            </a:r>
            <a:r>
              <a:rPr lang="en-US" dirty="0" smtClean="0"/>
              <a:t>.</a:t>
            </a:r>
          </a:p>
          <a:p>
            <a:r>
              <a:rPr lang="en-US" b="1" dirty="0"/>
              <a:t>Problem Statement</a:t>
            </a:r>
            <a:r>
              <a:rPr lang="en-US" b="1" dirty="0" smtClean="0"/>
              <a:t>: </a:t>
            </a:r>
            <a:r>
              <a:rPr lang="en-US" dirty="0" smtClean="0"/>
              <a:t>Given </a:t>
            </a:r>
            <a:r>
              <a:rPr lang="en-US" dirty="0"/>
              <a:t>a graph G(V, E), the problem is to determine if the graph contains a Hamiltonian cycle consisting of all the vertices belonging to V.</a:t>
            </a:r>
            <a:endParaRPr lang="en-US" dirty="0"/>
          </a:p>
        </p:txBody>
      </p:sp>
    </p:spTree>
    <p:extLst>
      <p:ext uri="{BB962C8B-B14F-4D97-AF65-F5344CB8AC3E}">
        <p14:creationId xmlns:p14="http://schemas.microsoft.com/office/powerpoint/2010/main" val="205701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Satisfiability Problem (SAT )</a:t>
            </a:r>
          </a:p>
        </p:txBody>
      </p:sp>
      <p:sp>
        <p:nvSpPr>
          <p:cNvPr id="3" name="Content Placeholder 2"/>
          <p:cNvSpPr>
            <a:spLocks noGrp="1"/>
          </p:cNvSpPr>
          <p:nvPr>
            <p:ph idx="1"/>
          </p:nvPr>
        </p:nvSpPr>
        <p:spPr/>
        <p:txBody>
          <a:bodyPr/>
          <a:lstStyle/>
          <a:p>
            <a:r>
              <a:rPr lang="en-US" dirty="0"/>
              <a:t>Boolean Satisfiability or simply </a:t>
            </a:r>
            <a:r>
              <a:rPr lang="en-US" b="1" dirty="0"/>
              <a:t>SAT</a:t>
            </a:r>
            <a:r>
              <a:rPr lang="en-US" dirty="0"/>
              <a:t> is the problem of determining if a Boolean formula is </a:t>
            </a:r>
            <a:r>
              <a:rPr lang="en-US" dirty="0" err="1"/>
              <a:t>satisfiable</a:t>
            </a:r>
            <a:r>
              <a:rPr lang="en-US" dirty="0"/>
              <a:t> or </a:t>
            </a:r>
            <a:r>
              <a:rPr lang="en-US" dirty="0" err="1"/>
              <a:t>unsatisfiable</a:t>
            </a:r>
            <a:r>
              <a:rPr lang="en-US" dirty="0"/>
              <a:t>.</a:t>
            </a:r>
            <a:endParaRPr lang="en-US" dirty="0" smtClean="0"/>
          </a:p>
          <a:p>
            <a:r>
              <a:rPr lang="en-US" dirty="0" smtClean="0"/>
              <a:t>Study </a:t>
            </a:r>
            <a:r>
              <a:rPr lang="en-US" dirty="0"/>
              <a:t>of </a:t>
            </a:r>
            <a:r>
              <a:rPr lang="en-US" dirty="0" smtClean="0"/>
              <a:t>Boolean </a:t>
            </a:r>
            <a:r>
              <a:rPr lang="en-US" dirty="0"/>
              <a:t>functions generally is concerned with the set of truth assignments (assignments of 0 or 1 to each of the variables) that make the function true</a:t>
            </a:r>
            <a:r>
              <a:rPr lang="en-US" dirty="0" smtClean="0"/>
              <a:t>.</a:t>
            </a:r>
          </a:p>
          <a:p>
            <a:r>
              <a:rPr lang="en-US" dirty="0"/>
              <a:t>NP-completeness needs only a simpler question (SAT): does there exist a truth assignment making the function true?</a:t>
            </a:r>
          </a:p>
        </p:txBody>
      </p:sp>
    </p:spTree>
    <p:extLst>
      <p:ext uri="{BB962C8B-B14F-4D97-AF65-F5344CB8AC3E}">
        <p14:creationId xmlns:p14="http://schemas.microsoft.com/office/powerpoint/2010/main" val="225481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SAT</a:t>
            </a:r>
          </a:p>
        </p:txBody>
      </p:sp>
      <p:sp>
        <p:nvSpPr>
          <p:cNvPr id="3" name="Content Placeholder 2"/>
          <p:cNvSpPr>
            <a:spLocks noGrp="1"/>
          </p:cNvSpPr>
          <p:nvPr>
            <p:ph idx="1"/>
          </p:nvPr>
        </p:nvSpPr>
        <p:spPr/>
        <p:txBody>
          <a:bodyPr/>
          <a:lstStyle/>
          <a:p>
            <a:r>
              <a:rPr lang="es-ES" dirty="0"/>
              <a:t>(</a:t>
            </a:r>
            <a:r>
              <a:rPr lang="es-ES" dirty="0" err="1"/>
              <a:t>x+y</a:t>
            </a:r>
            <a:r>
              <a:rPr lang="es-ES" dirty="0"/>
              <a:t>)(-x + </a:t>
            </a:r>
            <a:r>
              <a:rPr lang="es-ES" dirty="0" smtClean="0"/>
              <a:t>-y</a:t>
            </a:r>
            <a:r>
              <a:rPr lang="es-ES" dirty="0"/>
              <a:t>) </a:t>
            </a:r>
            <a:r>
              <a:rPr lang="es-ES" dirty="0" err="1"/>
              <a:t>is</a:t>
            </a:r>
            <a:r>
              <a:rPr lang="es-ES" dirty="0"/>
              <a:t> </a:t>
            </a:r>
            <a:r>
              <a:rPr lang="es-ES" dirty="0" err="1"/>
              <a:t>satisfiable</a:t>
            </a:r>
            <a:r>
              <a:rPr lang="es-ES" dirty="0" smtClean="0"/>
              <a:t>.</a:t>
            </a:r>
          </a:p>
          <a:p>
            <a:r>
              <a:rPr lang="en-US" dirty="0"/>
              <a:t>There are, in fact, two satisfying truth assignments</a:t>
            </a:r>
            <a:r>
              <a:rPr lang="en-US" dirty="0" smtClean="0"/>
              <a:t>:</a:t>
            </a:r>
          </a:p>
          <a:p>
            <a:pPr marL="457200" lvl="1" indent="0">
              <a:buNone/>
            </a:pPr>
            <a:r>
              <a:rPr lang="es-ES" dirty="0"/>
              <a:t>1. x=0; y=1. </a:t>
            </a:r>
            <a:endParaRPr lang="es-ES" dirty="0" smtClean="0"/>
          </a:p>
          <a:p>
            <a:pPr marL="457200" lvl="1" indent="0">
              <a:buNone/>
            </a:pPr>
            <a:r>
              <a:rPr lang="es-ES" dirty="0" smtClean="0"/>
              <a:t>2</a:t>
            </a:r>
            <a:r>
              <a:rPr lang="es-ES" dirty="0"/>
              <a:t>. x=1; y=0.</a:t>
            </a:r>
            <a:endParaRPr lang="en-US" dirty="0" smtClean="0"/>
          </a:p>
          <a:p>
            <a:r>
              <a:rPr lang="en-US" dirty="0"/>
              <a:t>x(-x) is not </a:t>
            </a:r>
            <a:r>
              <a:rPr lang="en-US" dirty="0" err="1"/>
              <a:t>satisfiable</a:t>
            </a:r>
            <a:r>
              <a:rPr lang="en-US" dirty="0"/>
              <a:t>.</a:t>
            </a:r>
          </a:p>
        </p:txBody>
      </p:sp>
    </p:spTree>
    <p:extLst>
      <p:ext uri="{BB962C8B-B14F-4D97-AF65-F5344CB8AC3E}">
        <p14:creationId xmlns:p14="http://schemas.microsoft.com/office/powerpoint/2010/main" val="414210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3SAT</a:t>
            </a:r>
          </a:p>
        </p:txBody>
      </p:sp>
      <p:sp>
        <p:nvSpPr>
          <p:cNvPr id="3" name="Content Placeholder 2"/>
          <p:cNvSpPr>
            <a:spLocks noGrp="1"/>
          </p:cNvSpPr>
          <p:nvPr>
            <p:ph idx="1"/>
          </p:nvPr>
        </p:nvSpPr>
        <p:spPr/>
        <p:txBody>
          <a:bodyPr/>
          <a:lstStyle/>
          <a:p>
            <a:r>
              <a:rPr lang="en-US" dirty="0" smtClean="0"/>
              <a:t>It </a:t>
            </a:r>
            <a:r>
              <a:rPr lang="en-US" dirty="0"/>
              <a:t>is not true that every Boolean formula can be converted to an equivalent 3-CNF formula, even if we </a:t>
            </a:r>
            <a:r>
              <a:rPr lang="en-US" dirty="0" err="1"/>
              <a:t>exponentiate</a:t>
            </a:r>
            <a:r>
              <a:rPr lang="en-US" dirty="0"/>
              <a:t> the size of the </a:t>
            </a:r>
            <a:r>
              <a:rPr lang="en-US" dirty="0" smtClean="0"/>
              <a:t>formula</a:t>
            </a:r>
          </a:p>
          <a:p>
            <a:r>
              <a:rPr lang="en-US" dirty="0"/>
              <a:t>This problem is NP-complete</a:t>
            </a:r>
            <a:r>
              <a:rPr lang="en-US" dirty="0" smtClean="0"/>
              <a:t>.</a:t>
            </a:r>
          </a:p>
          <a:p>
            <a:r>
              <a:rPr lang="en-US" dirty="0"/>
              <a:t>Clearly it is in NP, since SAT is</a:t>
            </a:r>
          </a:p>
        </p:txBody>
      </p:sp>
    </p:spTree>
    <p:extLst>
      <p:ext uri="{BB962C8B-B14F-4D97-AF65-F5344CB8AC3E}">
        <p14:creationId xmlns:p14="http://schemas.microsoft.com/office/powerpoint/2010/main" val="2829929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Clique</a:t>
            </a:r>
          </a:p>
        </p:txBody>
      </p:sp>
      <p:sp>
        <p:nvSpPr>
          <p:cNvPr id="3" name="Content Placeholder 2"/>
          <p:cNvSpPr>
            <a:spLocks noGrp="1"/>
          </p:cNvSpPr>
          <p:nvPr>
            <p:ph idx="1"/>
          </p:nvPr>
        </p:nvSpPr>
        <p:spPr/>
        <p:txBody>
          <a:bodyPr/>
          <a:lstStyle/>
          <a:p>
            <a:r>
              <a:rPr lang="en-US" dirty="0"/>
              <a:t>A clique is a subgraph of a graph such that all the vertices in this subgraph are connected with each other that is the subgraph is a complete </a:t>
            </a:r>
            <a:r>
              <a:rPr lang="en-US" dirty="0" smtClean="0"/>
              <a:t>graph.</a:t>
            </a:r>
          </a:p>
          <a:p>
            <a:r>
              <a:rPr lang="en-US" dirty="0" smtClean="0"/>
              <a:t>The </a:t>
            </a:r>
            <a:r>
              <a:rPr lang="en-US" dirty="0"/>
              <a:t>Maximal Clique Problem is to find the maximum sized clique of a given graph G, that is a complete graph which is a subgraph of G and contains the maximum number of vertices. </a:t>
            </a:r>
            <a:endParaRPr lang="en-US" dirty="0" smtClean="0"/>
          </a:p>
          <a:p>
            <a:r>
              <a:rPr lang="en-US" dirty="0" smtClean="0"/>
              <a:t>This </a:t>
            </a:r>
            <a:r>
              <a:rPr lang="en-US" dirty="0"/>
              <a:t>is an optimization problem. Correspondingly, the Clique Decision Problem is to find if a clique of size k exists in the given graph or not.</a:t>
            </a:r>
            <a:endParaRPr lang="en-US" dirty="0"/>
          </a:p>
        </p:txBody>
      </p:sp>
    </p:spTree>
    <p:extLst>
      <p:ext uri="{BB962C8B-B14F-4D97-AF65-F5344CB8AC3E}">
        <p14:creationId xmlns:p14="http://schemas.microsoft.com/office/powerpoint/2010/main" val="1035265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4641" y="794657"/>
            <a:ext cx="8051799" cy="5145236"/>
          </a:xfrm>
          <a:prstGeom prst="rect">
            <a:avLst/>
          </a:prstGeom>
        </p:spPr>
      </p:pic>
    </p:spTree>
    <p:extLst>
      <p:ext uri="{BB962C8B-B14F-4D97-AF65-F5344CB8AC3E}">
        <p14:creationId xmlns:p14="http://schemas.microsoft.com/office/powerpoint/2010/main" val="1374901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Travelling Salesman </a:t>
            </a:r>
            <a:r>
              <a:rPr lang="en-US" dirty="0" smtClean="0"/>
              <a:t>Problem (tsp)</a:t>
            </a:r>
            <a:endParaRPr lang="en-US" dirty="0"/>
          </a:p>
        </p:txBody>
      </p:sp>
      <p:sp>
        <p:nvSpPr>
          <p:cNvPr id="3" name="Content Placeholder 2"/>
          <p:cNvSpPr>
            <a:spLocks noGrp="1"/>
          </p:cNvSpPr>
          <p:nvPr>
            <p:ph idx="1"/>
          </p:nvPr>
        </p:nvSpPr>
        <p:spPr/>
        <p:txBody>
          <a:bodyPr>
            <a:normAutofit lnSpcReduction="10000"/>
          </a:bodyPr>
          <a:lstStyle/>
          <a:p>
            <a:r>
              <a:rPr lang="en-US" dirty="0"/>
              <a:t>Given a set of cities and distance between every pair of cities, the problem is to find the shortest possible route that visits every city exactly once and returns to the starting point</a:t>
            </a:r>
            <a:r>
              <a:rPr lang="en-US" dirty="0" smtClean="0"/>
              <a:t>.</a:t>
            </a:r>
          </a:p>
          <a:p>
            <a:r>
              <a:rPr lang="en-US" dirty="0"/>
              <a:t>Note the difference between Hamiltonian Cycle and TSP. The </a:t>
            </a:r>
            <a:r>
              <a:rPr lang="en-US" dirty="0" err="1"/>
              <a:t>Hamiltoninan</a:t>
            </a:r>
            <a:r>
              <a:rPr lang="en-US" dirty="0"/>
              <a:t> cycle problem is to find if there exist a tour that visits every city exactly once. Here we know that Hamiltonian Tour exists (because the graph is complete) and in fact many such tours exist, the problem is to find a minimum weight Hamiltonian Cycle.</a:t>
            </a:r>
            <a:endParaRPr lang="en-US" dirty="0"/>
          </a:p>
        </p:txBody>
      </p:sp>
    </p:spTree>
    <p:extLst>
      <p:ext uri="{BB962C8B-B14F-4D97-AF65-F5344CB8AC3E}">
        <p14:creationId xmlns:p14="http://schemas.microsoft.com/office/powerpoint/2010/main" val="3256462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Tsp is np complete</a:t>
            </a:r>
            <a:endParaRPr lang="en-US" dirty="0"/>
          </a:p>
        </p:txBody>
      </p:sp>
      <p:sp>
        <p:nvSpPr>
          <p:cNvPr id="3" name="Content Placeholder 2"/>
          <p:cNvSpPr>
            <a:spLocks noGrp="1"/>
          </p:cNvSpPr>
          <p:nvPr>
            <p:ph idx="1"/>
          </p:nvPr>
        </p:nvSpPr>
        <p:spPr/>
        <p:txBody>
          <a:bodyPr/>
          <a:lstStyle/>
          <a:p>
            <a:r>
              <a:rPr lang="en-US" dirty="0"/>
              <a:t>Given a set of cities and the distance between each pair of cities, the travelling salesman problem finds the path between these cities such that it is the shortest path and traverses every city once, returning back to the starting point</a:t>
            </a:r>
            <a:r>
              <a:rPr lang="en-US" dirty="0" smtClean="0"/>
              <a:t>.</a:t>
            </a:r>
          </a:p>
          <a:p>
            <a:r>
              <a:rPr lang="en-US" b="1" dirty="0"/>
              <a:t>Problem – </a:t>
            </a:r>
            <a:r>
              <a:rPr lang="en-US" dirty="0"/>
              <a:t>Given a graph </a:t>
            </a:r>
            <a:r>
              <a:rPr lang="en-US" b="1" dirty="0"/>
              <a:t>G(V, E)</a:t>
            </a:r>
            <a:r>
              <a:rPr lang="en-US" dirty="0"/>
              <a:t>, the problem is to determine if the graph has a TSP consisting of cost at most </a:t>
            </a:r>
            <a:r>
              <a:rPr lang="en-US" b="1" dirty="0"/>
              <a:t>K</a:t>
            </a:r>
            <a:r>
              <a:rPr lang="en-US" dirty="0"/>
              <a:t>.</a:t>
            </a:r>
            <a:endParaRPr lang="en-US" dirty="0"/>
          </a:p>
        </p:txBody>
      </p:sp>
    </p:spTree>
    <p:extLst>
      <p:ext uri="{BB962C8B-B14F-4D97-AF65-F5344CB8AC3E}">
        <p14:creationId xmlns:p14="http://schemas.microsoft.com/office/powerpoint/2010/main" val="190628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a:t>
            </a:r>
          </a:p>
        </p:txBody>
      </p:sp>
      <p:sp>
        <p:nvSpPr>
          <p:cNvPr id="3" name="Content Placeholder 2"/>
          <p:cNvSpPr>
            <a:spLocks noGrp="1"/>
          </p:cNvSpPr>
          <p:nvPr>
            <p:ph idx="1"/>
          </p:nvPr>
        </p:nvSpPr>
        <p:spPr/>
        <p:txBody>
          <a:bodyPr/>
          <a:lstStyle/>
          <a:p>
            <a:r>
              <a:rPr lang="en-US" dirty="0"/>
              <a:t>Given a (multi)set A of integer numbers and an integer number s, does there exist a subset of A such that the sum of its elements is equal to s?</a:t>
            </a:r>
          </a:p>
        </p:txBody>
      </p:sp>
    </p:spTree>
    <p:extLst>
      <p:ext uri="{BB962C8B-B14F-4D97-AF65-F5344CB8AC3E}">
        <p14:creationId xmlns:p14="http://schemas.microsoft.com/office/powerpoint/2010/main" val="3260350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 with polynomial-time </a:t>
            </a:r>
            <a:r>
              <a:rPr lang="en-US" dirty="0" smtClean="0"/>
              <a:t>algorithms</a:t>
            </a:r>
            <a:endParaRPr lang="en-US" dirty="0"/>
          </a:p>
        </p:txBody>
      </p:sp>
      <p:pic>
        <p:nvPicPr>
          <p:cNvPr id="4" name="Content Placeholder 3"/>
          <p:cNvPicPr>
            <a:picLocks noGrp="1" noChangeAspect="1"/>
          </p:cNvPicPr>
          <p:nvPr>
            <p:ph idx="1"/>
          </p:nvPr>
        </p:nvPicPr>
        <p:blipFill>
          <a:blip r:embed="rId2"/>
          <a:stretch>
            <a:fillRect/>
          </a:stretch>
        </p:blipFill>
        <p:spPr>
          <a:xfrm>
            <a:off x="2873829" y="1782008"/>
            <a:ext cx="6923314" cy="4811768"/>
          </a:xfrm>
          <a:prstGeom prst="rect">
            <a:avLst/>
          </a:prstGeom>
        </p:spPr>
      </p:pic>
    </p:spTree>
    <p:extLst>
      <p:ext uri="{BB962C8B-B14F-4D97-AF65-F5344CB8AC3E}">
        <p14:creationId xmlns:p14="http://schemas.microsoft.com/office/powerpoint/2010/main" val="1036216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 Problems</a:t>
            </a:r>
          </a:p>
        </p:txBody>
      </p:sp>
      <p:sp>
        <p:nvSpPr>
          <p:cNvPr id="3" name="Content Placeholder 2"/>
          <p:cNvSpPr>
            <a:spLocks noGrp="1"/>
          </p:cNvSpPr>
          <p:nvPr>
            <p:ph idx="1"/>
          </p:nvPr>
        </p:nvSpPr>
        <p:spPr/>
        <p:txBody>
          <a:bodyPr/>
          <a:lstStyle/>
          <a:p>
            <a:r>
              <a:rPr lang="en-US" dirty="0"/>
              <a:t>Classify problems according to those that can be solved in polynomial-time and those that cannot</a:t>
            </a:r>
            <a:r>
              <a:rPr lang="en-US" dirty="0" smtClean="0"/>
              <a:t>.</a:t>
            </a:r>
          </a:p>
          <a:p>
            <a:r>
              <a:rPr lang="en-US" dirty="0"/>
              <a:t>Provably requires exponential-time</a:t>
            </a:r>
            <a:r>
              <a:rPr lang="en-US" dirty="0" smtClean="0"/>
              <a:t>.</a:t>
            </a:r>
          </a:p>
          <a:p>
            <a:pPr lvl="1">
              <a:buFontTx/>
              <a:buChar char="-"/>
            </a:pPr>
            <a:r>
              <a:rPr lang="en-US" dirty="0" smtClean="0"/>
              <a:t>Given </a:t>
            </a:r>
            <a:r>
              <a:rPr lang="en-US" dirty="0"/>
              <a:t>a Turing machine, does it halt in at most k </a:t>
            </a:r>
            <a:r>
              <a:rPr lang="en-US" dirty="0" smtClean="0"/>
              <a:t>steps?</a:t>
            </a:r>
          </a:p>
          <a:p>
            <a:pPr lvl="1">
              <a:buFontTx/>
              <a:buChar char="-"/>
            </a:pPr>
            <a:r>
              <a:rPr lang="en-US" dirty="0" smtClean="0"/>
              <a:t>Given </a:t>
            </a:r>
            <a:r>
              <a:rPr lang="en-US" dirty="0"/>
              <a:t>a board position in an n-by-n generalization of chess, can black guarantee a win?</a:t>
            </a:r>
          </a:p>
        </p:txBody>
      </p:sp>
    </p:spTree>
    <p:extLst>
      <p:ext uri="{BB962C8B-B14F-4D97-AF65-F5344CB8AC3E}">
        <p14:creationId xmlns:p14="http://schemas.microsoft.com/office/powerpoint/2010/main" val="1193363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Polynomial-Time Reduction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Problem X polynomial-time reduces to problem Y if arbitrary instances of problem X can be solved using:</a:t>
                </a:r>
              </a:p>
              <a:p>
                <a:pPr lvl="1">
                  <a:buFontTx/>
                  <a:buChar char="-"/>
                </a:pPr>
                <a:r>
                  <a:rPr lang="en-US" dirty="0" smtClean="0"/>
                  <a:t>Polynomial </a:t>
                </a:r>
                <a:r>
                  <a:rPr lang="en-US" dirty="0"/>
                  <a:t>number of standard computational steps, </a:t>
                </a:r>
                <a:r>
                  <a:rPr lang="en-US" dirty="0" smtClean="0"/>
                  <a:t>plus</a:t>
                </a:r>
              </a:p>
              <a:p>
                <a:pPr lvl="1">
                  <a:buFontTx/>
                  <a:buChar char="-"/>
                </a:pPr>
                <a:r>
                  <a:rPr lang="en-US" dirty="0" smtClean="0"/>
                  <a:t>Polynomial </a:t>
                </a:r>
                <a:r>
                  <a:rPr lang="en-US" dirty="0"/>
                  <a:t>number of calls to oracle that solves problem Y.</a:t>
                </a:r>
                <a:endParaRPr lang="en-US" dirty="0" smtClean="0"/>
              </a:p>
              <a:p>
                <a:r>
                  <a:rPr lang="en-US" dirty="0" smtClean="0"/>
                  <a:t>Notation: </a:t>
                </a:r>
                <a14:m>
                  <m:oMath xmlns:m="http://schemas.openxmlformats.org/officeDocument/2006/math">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𝑝</m:t>
                        </m:r>
                      </m:sub>
                    </m:sSub>
                    <m:r>
                      <a:rPr lang="en-US" b="0" i="1" smtClean="0">
                        <a:latin typeface="Cambria Math" panose="02040503050406030204" pitchFamily="18" charset="0"/>
                      </a:rPr>
                      <m:t>𝑌</m:t>
                    </m:r>
                  </m:oMath>
                </a14:m>
                <a:r>
                  <a:rPr lang="en-US" dirty="0"/>
                  <a:t> </a:t>
                </a:r>
              </a:p>
              <a:p>
                <a:r>
                  <a:rPr lang="en-US" dirty="0" smtClean="0"/>
                  <a:t>Means </a:t>
                </a:r>
                <a:r>
                  <a:rPr lang="en-US" dirty="0"/>
                  <a:t>we can solve X in polynomial time IF we can solve Y in polynomial time!</a:t>
                </a:r>
                <a:endParaRPr lang="en-US" dirty="0" smtClean="0"/>
              </a:p>
              <a:p>
                <a:pPr marL="0" indent="0">
                  <a:buNone/>
                </a:pPr>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2238" r="-738"/>
                </a:stretch>
              </a:blipFill>
            </p:spPr>
            <p:txBody>
              <a:bodyPr/>
              <a:lstStyle/>
              <a:p>
                <a:r>
                  <a:rPr lang="en-US">
                    <a:noFill/>
                  </a:rPr>
                  <a:t> </a:t>
                </a:r>
              </a:p>
            </p:txBody>
          </p:sp>
        </mc:Fallback>
      </mc:AlternateContent>
    </p:spTree>
    <p:extLst>
      <p:ext uri="{BB962C8B-B14F-4D97-AF65-F5344CB8AC3E}">
        <p14:creationId xmlns:p14="http://schemas.microsoft.com/office/powerpoint/2010/main" val="1453308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Polynomial-Time Reduction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Purpose: Classify </a:t>
                </a:r>
                <a:r>
                  <a:rPr lang="en-US" dirty="0"/>
                  <a:t>problems according to relative difficulty. </a:t>
                </a:r>
                <a:endParaRPr lang="en-US" dirty="0" smtClean="0"/>
              </a:p>
              <a:p>
                <a:r>
                  <a:rPr lang="en-US" dirty="0"/>
                  <a:t>Design </a:t>
                </a:r>
                <a:r>
                  <a:rPr lang="en-US" dirty="0" smtClean="0"/>
                  <a:t>algorithms: </a:t>
                </a:r>
                <a:r>
                  <a:rPr lang="en-US" dirty="0"/>
                  <a:t>If </a:t>
                </a:r>
                <a14:m>
                  <m:oMath xmlns:m="http://schemas.openxmlformats.org/officeDocument/2006/math">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𝑝</m:t>
                        </m:r>
                      </m:sub>
                    </m:sSub>
                    <m:r>
                      <a:rPr lang="en-US" i="1">
                        <a:latin typeface="Cambria Math" panose="02040503050406030204" pitchFamily="18" charset="0"/>
                      </a:rPr>
                      <m:t>𝑌</m:t>
                    </m:r>
                  </m:oMath>
                </a14:m>
                <a:r>
                  <a:rPr lang="en-US" dirty="0"/>
                  <a:t> </a:t>
                </a:r>
                <a:r>
                  <a:rPr lang="en-US" dirty="0" smtClean="0"/>
                  <a:t>and </a:t>
                </a:r>
                <a:r>
                  <a:rPr lang="en-US" dirty="0"/>
                  <a:t>Y can be solved in polynomial-time, then X can also be solved in polynomial </a:t>
                </a:r>
                <a:r>
                  <a:rPr lang="en-US" dirty="0" smtClean="0"/>
                  <a:t>time.</a:t>
                </a:r>
              </a:p>
              <a:p>
                <a:r>
                  <a:rPr lang="en-US" dirty="0" smtClean="0"/>
                  <a:t>Establish intractability: </a:t>
                </a:r>
                <a:r>
                  <a:rPr lang="en-US" dirty="0"/>
                  <a:t>If </a:t>
                </a:r>
                <a14:m>
                  <m:oMath xmlns:m="http://schemas.openxmlformats.org/officeDocument/2006/math">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𝑝</m:t>
                        </m:r>
                      </m:sub>
                    </m:sSub>
                    <m:r>
                      <a:rPr lang="en-US" i="1">
                        <a:latin typeface="Cambria Math" panose="02040503050406030204" pitchFamily="18" charset="0"/>
                      </a:rPr>
                      <m:t>𝑌</m:t>
                    </m:r>
                  </m:oMath>
                </a14:m>
                <a:r>
                  <a:rPr lang="en-US" dirty="0"/>
                  <a:t> </a:t>
                </a:r>
                <a:r>
                  <a:rPr lang="en-US" dirty="0" smtClean="0"/>
                  <a:t>and </a:t>
                </a:r>
                <a:r>
                  <a:rPr lang="en-US" dirty="0"/>
                  <a:t>X cannot be solved in polynomial-time, then Y cannot be solved in polynomial time. </a:t>
                </a:r>
                <a:endParaRPr lang="en-US" dirty="0" smtClean="0"/>
              </a:p>
              <a:p>
                <a:r>
                  <a:rPr lang="en-US" dirty="0" smtClean="0"/>
                  <a:t>Establish equivalence: </a:t>
                </a:r>
                <a:r>
                  <a:rPr lang="en-US" dirty="0"/>
                  <a:t>If </a:t>
                </a:r>
                <a14:m>
                  <m:oMath xmlns:m="http://schemas.openxmlformats.org/officeDocument/2006/math">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𝑝</m:t>
                        </m:r>
                      </m:sub>
                    </m:sSub>
                    <m:r>
                      <a:rPr lang="en-US" i="1">
                        <a:latin typeface="Cambria Math" panose="02040503050406030204" pitchFamily="18" charset="0"/>
                      </a:rPr>
                      <m:t>𝑌</m:t>
                    </m:r>
                  </m:oMath>
                </a14:m>
                <a:r>
                  <a:rPr lang="en-US" dirty="0"/>
                  <a:t> </a:t>
                </a:r>
                <a:r>
                  <a:rPr lang="en-US" dirty="0" smtClean="0"/>
                  <a:t>and </a:t>
                </a:r>
                <a14:m>
                  <m:oMath xmlns:m="http://schemas.openxmlformats.org/officeDocument/2006/math">
                    <m:r>
                      <m:rPr>
                        <m:sty m:val="p"/>
                      </m:rPr>
                      <a:rPr lang="en-US" smtClean="0">
                        <a:latin typeface="Cambria Math" panose="02040503050406030204" pitchFamily="18" charset="0"/>
                      </a:rPr>
                      <m:t>Y</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𝑝</m:t>
                        </m:r>
                      </m:sub>
                    </m:sSub>
                    <m:r>
                      <a:rPr lang="en-US" b="0" i="1" smtClean="0">
                        <a:latin typeface="Cambria Math" panose="02040503050406030204" pitchFamily="18" charset="0"/>
                      </a:rPr>
                      <m:t>𝑋</m:t>
                    </m:r>
                  </m:oMath>
                </a14:m>
                <a:r>
                  <a:rPr lang="en-US" dirty="0"/>
                  <a:t> </a:t>
                </a:r>
                <a:r>
                  <a:rPr lang="en-US" dirty="0" smtClean="0"/>
                  <a:t>, </a:t>
                </a:r>
                <a:r>
                  <a:rPr lang="en-US" dirty="0"/>
                  <a:t>we use notation </a:t>
                </a:r>
                <a14:m>
                  <m:oMath xmlns:m="http://schemas.openxmlformats.org/officeDocument/2006/math">
                    <m:r>
                      <m:rPr>
                        <m:sty m:val="p"/>
                      </m:rPr>
                      <a:rPr lang="en-US">
                        <a:latin typeface="Cambria Math" panose="02040503050406030204" pitchFamily="18" charset="0"/>
                      </a:rPr>
                      <m:t>X</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m:t>
                            </m:r>
                          </m:e>
                        </m:acc>
                      </m:e>
                      <m:sub>
                        <m:r>
                          <a:rPr lang="en-US" i="1">
                            <a:latin typeface="Cambria Math" panose="02040503050406030204" pitchFamily="18" charset="0"/>
                          </a:rPr>
                          <m:t>𝑝</m:t>
                        </m:r>
                      </m:sub>
                    </m:sSub>
                    <m:r>
                      <a:rPr lang="en-US" i="1">
                        <a:latin typeface="Cambria Math" panose="02040503050406030204" pitchFamily="18" charset="0"/>
                      </a:rPr>
                      <m:t>𝑌</m:t>
                    </m:r>
                  </m:oMath>
                </a14:m>
                <a:r>
                  <a:rPr lang="en-US" dirty="0"/>
                  <a:t> </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309598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strategies</a:t>
            </a:r>
          </a:p>
        </p:txBody>
      </p:sp>
      <p:sp>
        <p:nvSpPr>
          <p:cNvPr id="3" name="Content Placeholder 2"/>
          <p:cNvSpPr>
            <a:spLocks noGrp="1"/>
          </p:cNvSpPr>
          <p:nvPr>
            <p:ph idx="1"/>
          </p:nvPr>
        </p:nvSpPr>
        <p:spPr/>
        <p:txBody>
          <a:bodyPr/>
          <a:lstStyle/>
          <a:p>
            <a:r>
              <a:rPr lang="en-US" dirty="0"/>
              <a:t>Basic reduction </a:t>
            </a:r>
            <a:r>
              <a:rPr lang="en-US" dirty="0" smtClean="0"/>
              <a:t>strategies</a:t>
            </a:r>
          </a:p>
          <a:p>
            <a:pPr>
              <a:buFontTx/>
              <a:buChar char="-"/>
            </a:pPr>
            <a:r>
              <a:rPr lang="en-US" dirty="0" smtClean="0"/>
              <a:t>Reduction </a:t>
            </a:r>
            <a:r>
              <a:rPr lang="en-US" dirty="0"/>
              <a:t>by simple </a:t>
            </a:r>
            <a:r>
              <a:rPr lang="en-US" dirty="0" smtClean="0"/>
              <a:t>equivalence</a:t>
            </a:r>
          </a:p>
          <a:p>
            <a:pPr>
              <a:buFontTx/>
              <a:buChar char="-"/>
            </a:pPr>
            <a:r>
              <a:rPr lang="en-US" dirty="0" smtClean="0"/>
              <a:t>Reduction </a:t>
            </a:r>
            <a:r>
              <a:rPr lang="en-US" dirty="0"/>
              <a:t>from special case to general </a:t>
            </a:r>
            <a:r>
              <a:rPr lang="en-US" dirty="0" smtClean="0"/>
              <a:t>case</a:t>
            </a:r>
          </a:p>
          <a:p>
            <a:pPr>
              <a:buFontTx/>
              <a:buChar char="-"/>
            </a:pPr>
            <a:r>
              <a:rPr lang="en-US" dirty="0" smtClean="0"/>
              <a:t>Reduction </a:t>
            </a:r>
            <a:r>
              <a:rPr lang="en-US" dirty="0"/>
              <a:t>by encoding with gadgets.</a:t>
            </a:r>
          </a:p>
        </p:txBody>
      </p:sp>
    </p:spTree>
    <p:extLst>
      <p:ext uri="{BB962C8B-B14F-4D97-AF65-F5344CB8AC3E}">
        <p14:creationId xmlns:p14="http://schemas.microsoft.com/office/powerpoint/2010/main" val="136094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Cover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 a graph G = (V, E) and an integer k, is there a subset of vertices 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r>
                  <a:rPr lang="en-US" dirty="0"/>
                  <a:t>V such that |S| </a:t>
                </a:r>
                <a14:m>
                  <m:oMath xmlns:m="http://schemas.openxmlformats.org/officeDocument/2006/math">
                    <m:r>
                      <a:rPr lang="en-US" i="1">
                        <a:latin typeface="Cambria Math" panose="02040503050406030204" pitchFamily="18" charset="0"/>
                      </a:rPr>
                      <m:t>≤</m:t>
                    </m:r>
                  </m:oMath>
                </a14:m>
                <a:r>
                  <a:rPr lang="en-US" dirty="0" smtClean="0"/>
                  <a:t> </a:t>
                </a:r>
                <a:r>
                  <a:rPr lang="en-US" dirty="0"/>
                  <a:t>k, and for each edge, at least one of its endpoints is in S</a:t>
                </a:r>
                <a:r>
                  <a:rPr lang="en-US" dirty="0" smtClean="0"/>
                  <a:t>?</a:t>
                </a:r>
              </a:p>
              <a:p>
                <a:r>
                  <a:rPr lang="en-US" dirty="0"/>
                  <a:t>Ex. Is there a vertex cover of size </a:t>
                </a:r>
                <a14:m>
                  <m:oMath xmlns:m="http://schemas.openxmlformats.org/officeDocument/2006/math">
                    <m:r>
                      <a:rPr lang="en-US" i="1">
                        <a:latin typeface="Cambria Math" panose="02040503050406030204" pitchFamily="18" charset="0"/>
                      </a:rPr>
                      <m:t>≤</m:t>
                    </m:r>
                  </m:oMath>
                </a14:m>
                <a:r>
                  <a:rPr lang="en-US" dirty="0" smtClean="0"/>
                  <a:t> </a:t>
                </a:r>
                <a:r>
                  <a:rPr lang="en-US" dirty="0"/>
                  <a:t>4? </a:t>
                </a:r>
                <a:r>
                  <a:rPr lang="en-US" dirty="0" smtClean="0"/>
                  <a:t>Yes</a:t>
                </a:r>
                <a:r>
                  <a:rPr lang="en-US" dirty="0"/>
                  <a:t>. </a:t>
                </a:r>
                <a:endParaRPr lang="en-US" dirty="0" smtClean="0"/>
              </a:p>
              <a:p>
                <a:r>
                  <a:rPr lang="en-US" dirty="0" smtClean="0"/>
                  <a:t>Ex</a:t>
                </a:r>
                <a:r>
                  <a:rPr lang="en-US" dirty="0"/>
                  <a:t>. Is there a vertex cover of size </a:t>
                </a:r>
                <a14:m>
                  <m:oMath xmlns:m="http://schemas.openxmlformats.org/officeDocument/2006/math">
                    <m:r>
                      <a:rPr lang="en-US" i="1">
                        <a:latin typeface="Cambria Math" panose="02040503050406030204" pitchFamily="18" charset="0"/>
                      </a:rPr>
                      <m:t>≤</m:t>
                    </m:r>
                  </m:oMath>
                </a14:m>
                <a:r>
                  <a:rPr lang="en-US" dirty="0" smtClean="0"/>
                  <a:t> </a:t>
                </a:r>
                <a:r>
                  <a:rPr lang="en-US" dirty="0"/>
                  <a:t>3? No.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2238" r="-116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493589" y="3129778"/>
            <a:ext cx="3762375" cy="3629025"/>
          </a:xfrm>
          <a:prstGeom prst="rect">
            <a:avLst/>
          </a:prstGeom>
        </p:spPr>
      </p:pic>
    </p:spTree>
    <p:extLst>
      <p:ext uri="{BB962C8B-B14F-4D97-AF65-F5344CB8AC3E}">
        <p14:creationId xmlns:p14="http://schemas.microsoft.com/office/powerpoint/2010/main" val="2749725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 a graph G = (V, E) and an integer k, is there a subset of vertices 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en-US" dirty="0"/>
                  <a:t>V such that |S|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r>
                  <a:rPr lang="en-US" dirty="0"/>
                  <a:t>k, and for each edge at most one of its endpoints is in S</a:t>
                </a:r>
                <a:r>
                  <a:rPr lang="en-US" dirty="0" smtClean="0"/>
                  <a:t>?</a:t>
                </a:r>
              </a:p>
              <a:p>
                <a:r>
                  <a:rPr lang="en-US" dirty="0"/>
                  <a:t>Ex. Is there an independent set of size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en-US" dirty="0"/>
                  <a:t>6? Yes. </a:t>
                </a:r>
                <a:endParaRPr lang="en-US" dirty="0" smtClean="0"/>
              </a:p>
              <a:p>
                <a:r>
                  <a:rPr lang="en-US" dirty="0" smtClean="0"/>
                  <a:t>Ex</a:t>
                </a:r>
                <a:r>
                  <a:rPr lang="en-US" dirty="0"/>
                  <a:t>. Is there an independent set of size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en-US" dirty="0"/>
                  <a:t>7? No.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2238" r="-1169"/>
                </a:stretch>
              </a:blipFill>
            </p:spPr>
            <p:txBody>
              <a:bodyPr/>
              <a:lstStyle/>
              <a:p>
                <a:r>
                  <a:rPr lang="en-US">
                    <a:noFill/>
                  </a:rPr>
                  <a:t> </a:t>
                </a:r>
              </a:p>
            </p:txBody>
          </p:sp>
        </mc:Fallback>
      </mc:AlternateContent>
    </p:spTree>
    <p:extLst>
      <p:ext uri="{BB962C8B-B14F-4D97-AF65-F5344CB8AC3E}">
        <p14:creationId xmlns:p14="http://schemas.microsoft.com/office/powerpoint/2010/main" val="3035033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9245" y="247814"/>
            <a:ext cx="6723153" cy="6484864"/>
          </a:xfrm>
          <a:prstGeom prst="rect">
            <a:avLst/>
          </a:prstGeom>
        </p:spPr>
      </p:pic>
    </p:spTree>
    <p:extLst>
      <p:ext uri="{BB962C8B-B14F-4D97-AF65-F5344CB8AC3E}">
        <p14:creationId xmlns:p14="http://schemas.microsoft.com/office/powerpoint/2010/main" val="1712555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59E263-DD09-478D-A9E2-59EDF9C8FB75}"/>
</file>

<file path=customXml/itemProps2.xml><?xml version="1.0" encoding="utf-8"?>
<ds:datastoreItem xmlns:ds="http://schemas.openxmlformats.org/officeDocument/2006/customXml" ds:itemID="{9A359CE8-DC46-4046-908A-96E944E155FF}"/>
</file>

<file path=customXml/itemProps3.xml><?xml version="1.0" encoding="utf-8"?>
<ds:datastoreItem xmlns:ds="http://schemas.openxmlformats.org/officeDocument/2006/customXml" ds:itemID="{09709F99-B419-48D9-9A7F-D23AF4BB6228}"/>
</file>

<file path=docProps/app.xml><?xml version="1.0" encoding="utf-8"?>
<Properties xmlns="http://schemas.openxmlformats.org/officeDocument/2006/extended-properties" xmlns:vt="http://schemas.openxmlformats.org/officeDocument/2006/docPropsVTypes">
  <Template>Circuit</Template>
  <TotalTime>2984</TotalTime>
  <Words>681</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Trebuchet MS</vt:lpstr>
      <vt:lpstr>Tw Cen MT</vt:lpstr>
      <vt:lpstr>Circuit</vt:lpstr>
      <vt:lpstr>Problem reduction</vt:lpstr>
      <vt:lpstr>Those with polynomial-time algorithms</vt:lpstr>
      <vt:lpstr>Classify Problems</vt:lpstr>
      <vt:lpstr>Polynomial-Time Reduction </vt:lpstr>
      <vt:lpstr>Polynomial-Time Reduction</vt:lpstr>
      <vt:lpstr>reduction strategies</vt:lpstr>
      <vt:lpstr>Vertex Cover</vt:lpstr>
      <vt:lpstr>Independent Set</vt:lpstr>
      <vt:lpstr>PowerPoint Presentation</vt:lpstr>
      <vt:lpstr>Reduction by simple equivalence</vt:lpstr>
      <vt:lpstr>Hamiltonian Cycle</vt:lpstr>
      <vt:lpstr>The Satisfiability Problem (SAT )</vt:lpstr>
      <vt:lpstr>Example: SAT</vt:lpstr>
      <vt:lpstr>3SAT</vt:lpstr>
      <vt:lpstr>Clique</vt:lpstr>
      <vt:lpstr>PowerPoint Presentation</vt:lpstr>
      <vt:lpstr>Travelling Salesman Problem (tsp)</vt:lpstr>
      <vt:lpstr>Tsp is np complete</vt:lpstr>
      <vt:lpstr>Subset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Algorithm Design Techniques</dc:title>
  <dc:creator>Windows User</dc:creator>
  <cp:lastModifiedBy>Windows User</cp:lastModifiedBy>
  <cp:revision>44</cp:revision>
  <dcterms:created xsi:type="dcterms:W3CDTF">2020-05-14T14:34:23Z</dcterms:created>
  <dcterms:modified xsi:type="dcterms:W3CDTF">2020-07-03T04:26:41Z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