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9" r:id="rId7"/>
    <p:sldId id="260" r:id="rId8"/>
    <p:sldId id="261" r:id="rId9"/>
    <p:sldId id="262" r:id="rId10"/>
    <p:sldId id="263" r:id="rId11"/>
    <p:sldId id="264" r:id="rId12"/>
    <p:sldId id="266" r:id="rId13"/>
    <p:sldId id="267" r:id="rId14"/>
    <p:sldId id="268" r:id="rId15"/>
    <p:sldId id="270" r:id="rId16"/>
    <p:sldId id="269" r:id="rId17"/>
    <p:sldId id="271" r:id="rId18"/>
    <p:sldId id="272" r:id="rId19"/>
    <p:sldId id="278" r:id="rId20"/>
    <p:sldId id="273" r:id="rId21"/>
    <p:sldId id="274" r:id="rId22"/>
    <p:sldId id="279" r:id="rId23"/>
    <p:sldId id="275" r:id="rId24"/>
    <p:sldId id="276" r:id="rId25"/>
    <p:sldId id="277"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346517"/>
          </a:xfrm>
        </p:spPr>
        <p:txBody>
          <a:bodyPr/>
          <a:lstStyle/>
          <a:p>
            <a:r>
              <a:rPr lang="en-US" dirty="0"/>
              <a:t>PRAM Algorithms</a:t>
            </a:r>
          </a:p>
        </p:txBody>
      </p:sp>
      <p:sp>
        <p:nvSpPr>
          <p:cNvPr id="3" name="Subtitle 2"/>
          <p:cNvSpPr>
            <a:spLocks noGrp="1"/>
          </p:cNvSpPr>
          <p:nvPr>
            <p:ph type="subTitle" idx="1"/>
          </p:nvPr>
        </p:nvSpPr>
        <p:spPr>
          <a:xfrm>
            <a:off x="1876424" y="3628164"/>
            <a:ext cx="8791575" cy="1655762"/>
          </a:xfrm>
        </p:spPr>
        <p:txBody>
          <a:bodyPr/>
          <a:lstStyle/>
          <a:p>
            <a:r>
              <a:rPr lang="en-US" dirty="0"/>
              <a:t>Ram Krishna </a:t>
            </a:r>
            <a:r>
              <a:rPr lang="en-US" dirty="0" err="1"/>
              <a:t>Dahal</a:t>
            </a:r>
            <a:endParaRPr lang="en-US" dirty="0"/>
          </a:p>
          <a:p>
            <a:r>
              <a:rPr lang="en-US" dirty="0"/>
              <a:t>Asst. Professor</a:t>
            </a:r>
          </a:p>
          <a:p>
            <a:r>
              <a:rPr lang="en-US" dirty="0"/>
              <a:t>Central Department of computer science and IT, TU</a:t>
            </a:r>
          </a:p>
        </p:txBody>
      </p:sp>
    </p:spTree>
    <p:extLst>
      <p:ext uri="{BB962C8B-B14F-4D97-AF65-F5344CB8AC3E}">
        <p14:creationId xmlns:p14="http://schemas.microsoft.com/office/powerpoint/2010/main" val="2122604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prefix computation</a:t>
            </a:r>
          </a:p>
        </p:txBody>
      </p:sp>
      <p:sp>
        <p:nvSpPr>
          <p:cNvPr id="3" name="Content Placeholder 2"/>
          <p:cNvSpPr>
            <a:spLocks noGrp="1"/>
          </p:cNvSpPr>
          <p:nvPr>
            <p:ph idx="1"/>
          </p:nvPr>
        </p:nvSpPr>
        <p:spPr/>
        <p:txBody>
          <a:bodyPr/>
          <a:lstStyle/>
          <a:p>
            <a:r>
              <a:rPr lang="en-US" dirty="0"/>
              <a:t>For example, if ⊕ is + and the input is the ordered set </a:t>
            </a:r>
          </a:p>
          <a:p>
            <a:pPr marL="0" indent="0">
              <a:buNone/>
            </a:pPr>
            <a:r>
              <a:rPr lang="en-US" dirty="0"/>
              <a:t>	{5, 3, -6, 2, 7, 10, -2, 8} </a:t>
            </a:r>
          </a:p>
          <a:p>
            <a:pPr marL="0" indent="0">
              <a:buNone/>
            </a:pPr>
            <a:r>
              <a:rPr lang="en-US" dirty="0"/>
              <a:t>then the output is </a:t>
            </a:r>
          </a:p>
          <a:p>
            <a:pPr marL="0" indent="0">
              <a:buNone/>
            </a:pPr>
            <a:r>
              <a:rPr lang="en-US" dirty="0"/>
              <a:t>	{5, 8, 2, 4, 11, 21, 19, 27} </a:t>
            </a:r>
          </a:p>
          <a:p>
            <a:r>
              <a:rPr lang="en-US" dirty="0"/>
              <a:t>Prefix sum can be computed in O (n) time sequentially.</a:t>
            </a:r>
          </a:p>
        </p:txBody>
      </p:sp>
    </p:spTree>
    <p:extLst>
      <p:ext uri="{BB962C8B-B14F-4D97-AF65-F5344CB8AC3E}">
        <p14:creationId xmlns:p14="http://schemas.microsoft.com/office/powerpoint/2010/main" val="191154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computation – pram algorithm in o(</a:t>
            </a:r>
            <a:r>
              <a:rPr lang="en-US" dirty="0" err="1"/>
              <a:t>logn</a:t>
            </a:r>
            <a:r>
              <a:rPr lang="en-US" dirty="0"/>
              <a:t>)</a:t>
            </a:r>
          </a:p>
        </p:txBody>
      </p:sp>
      <p:pic>
        <p:nvPicPr>
          <p:cNvPr id="4" name="Picture 3"/>
          <p:cNvPicPr>
            <a:picLocks noChangeAspect="1"/>
          </p:cNvPicPr>
          <p:nvPr/>
        </p:nvPicPr>
        <p:blipFill>
          <a:blip r:embed="rId2"/>
          <a:stretch>
            <a:fillRect/>
          </a:stretch>
        </p:blipFill>
        <p:spPr>
          <a:xfrm>
            <a:off x="1251856" y="1941874"/>
            <a:ext cx="8179527" cy="4600984"/>
          </a:xfrm>
          <a:prstGeom prst="rect">
            <a:avLst/>
          </a:prstGeom>
        </p:spPr>
      </p:pic>
    </p:spTree>
    <p:extLst>
      <p:ext uri="{BB962C8B-B14F-4D97-AF65-F5344CB8AC3E}">
        <p14:creationId xmlns:p14="http://schemas.microsoft.com/office/powerpoint/2010/main" val="36129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8983" y="432571"/>
            <a:ext cx="8427992" cy="6024305"/>
          </a:xfrm>
          <a:prstGeom prst="rect">
            <a:avLst/>
          </a:prstGeom>
        </p:spPr>
      </p:pic>
    </p:spTree>
    <p:extLst>
      <p:ext uri="{BB962C8B-B14F-4D97-AF65-F5344CB8AC3E}">
        <p14:creationId xmlns:p14="http://schemas.microsoft.com/office/powerpoint/2010/main" val="237786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computation an example </a:t>
            </a:r>
          </a:p>
        </p:txBody>
      </p:sp>
      <p:pic>
        <p:nvPicPr>
          <p:cNvPr id="4" name="Picture 3"/>
          <p:cNvPicPr>
            <a:picLocks noChangeAspect="1"/>
          </p:cNvPicPr>
          <p:nvPr/>
        </p:nvPicPr>
        <p:blipFill>
          <a:blip r:embed="rId2"/>
          <a:stretch>
            <a:fillRect/>
          </a:stretch>
        </p:blipFill>
        <p:spPr>
          <a:xfrm>
            <a:off x="2376624" y="2097088"/>
            <a:ext cx="5505450" cy="4514850"/>
          </a:xfrm>
          <a:prstGeom prst="rect">
            <a:avLst/>
          </a:prstGeom>
        </p:spPr>
      </p:pic>
    </p:spTree>
    <p:extLst>
      <p:ext uri="{BB962C8B-B14F-4D97-AF65-F5344CB8AC3E}">
        <p14:creationId xmlns:p14="http://schemas.microsoft.com/office/powerpoint/2010/main" val="283444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ranking</a:t>
            </a:r>
          </a:p>
        </p:txBody>
      </p:sp>
      <p:sp>
        <p:nvSpPr>
          <p:cNvPr id="3" name="Content Placeholder 2"/>
          <p:cNvSpPr>
            <a:spLocks noGrp="1"/>
          </p:cNvSpPr>
          <p:nvPr>
            <p:ph idx="1"/>
          </p:nvPr>
        </p:nvSpPr>
        <p:spPr/>
        <p:txBody>
          <a:bodyPr>
            <a:normAutofit/>
          </a:bodyPr>
          <a:lstStyle/>
          <a:p>
            <a:r>
              <a:rPr lang="en-US" dirty="0"/>
              <a:t>Given a single linked list </a:t>
            </a:r>
            <a:r>
              <a:rPr lang="en-US" i="1" dirty="0"/>
              <a:t>L </a:t>
            </a:r>
            <a:r>
              <a:rPr lang="en-US" dirty="0"/>
              <a:t>with </a:t>
            </a:r>
            <a:r>
              <a:rPr lang="en-US" i="1" dirty="0"/>
              <a:t>n </a:t>
            </a:r>
            <a:r>
              <a:rPr lang="en-US" dirty="0"/>
              <a:t>objects, compute, for each object in </a:t>
            </a:r>
            <a:r>
              <a:rPr lang="en-US" i="1" dirty="0"/>
              <a:t>L</a:t>
            </a:r>
            <a:r>
              <a:rPr lang="en-US" dirty="0"/>
              <a:t>, its distance from the end of the list. </a:t>
            </a:r>
          </a:p>
          <a:p>
            <a:r>
              <a:rPr lang="en-US" dirty="0"/>
              <a:t>Formally: suppose </a:t>
            </a:r>
            <a:r>
              <a:rPr lang="en-US" i="1" dirty="0"/>
              <a:t>next </a:t>
            </a:r>
            <a:r>
              <a:rPr lang="en-US" dirty="0"/>
              <a:t>is the pointer field</a:t>
            </a:r>
            <a:br>
              <a:rPr lang="en-US" dirty="0"/>
            </a:br>
            <a:r>
              <a:rPr lang="en-US" dirty="0"/>
              <a:t>Rank[</a:t>
            </a:r>
            <a:r>
              <a:rPr lang="en-US" dirty="0" err="1"/>
              <a:t>i</a:t>
            </a:r>
            <a:r>
              <a:rPr lang="en-US" dirty="0"/>
              <a:t>] = 0 if next[</a:t>
            </a:r>
            <a:r>
              <a:rPr lang="en-US" dirty="0" err="1"/>
              <a:t>i</a:t>
            </a:r>
            <a:r>
              <a:rPr lang="en-US" dirty="0"/>
              <a:t>] = nil</a:t>
            </a:r>
            <a:br>
              <a:rPr lang="en-US" dirty="0"/>
            </a:br>
            <a:r>
              <a:rPr lang="en-US" dirty="0"/>
              <a:t>Rank[</a:t>
            </a:r>
            <a:r>
              <a:rPr lang="en-US" dirty="0" err="1"/>
              <a:t>i</a:t>
            </a:r>
            <a:r>
              <a:rPr lang="en-US" dirty="0"/>
              <a:t>] =Rank[next[</a:t>
            </a:r>
            <a:r>
              <a:rPr lang="en-US" dirty="0" err="1"/>
              <a:t>i</a:t>
            </a:r>
            <a:r>
              <a:rPr lang="en-US" dirty="0"/>
              <a:t>]]+1 if next[</a:t>
            </a:r>
            <a:r>
              <a:rPr lang="en-US" dirty="0" err="1"/>
              <a:t>i</a:t>
            </a:r>
            <a:r>
              <a:rPr lang="en-US" dirty="0"/>
              <a:t>] != nil </a:t>
            </a:r>
          </a:p>
          <a:p>
            <a:r>
              <a:rPr lang="en-US" dirty="0"/>
              <a:t>Serial algorithm: O(</a:t>
            </a:r>
            <a:r>
              <a:rPr lang="en-US" i="1" dirty="0"/>
              <a:t>n</a:t>
            </a:r>
            <a:r>
              <a:rPr lang="en-US" dirty="0"/>
              <a:t>) </a:t>
            </a:r>
          </a:p>
        </p:txBody>
      </p:sp>
    </p:spTree>
    <p:extLst>
      <p:ext uri="{BB962C8B-B14F-4D97-AF65-F5344CB8AC3E}">
        <p14:creationId xmlns:p14="http://schemas.microsoft.com/office/powerpoint/2010/main" val="11200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1257" y="752475"/>
            <a:ext cx="11560630" cy="5353050"/>
          </a:xfrm>
          <a:prstGeom prst="rect">
            <a:avLst/>
          </a:prstGeom>
        </p:spPr>
      </p:pic>
    </p:spTree>
    <p:extLst>
      <p:ext uri="{BB962C8B-B14F-4D97-AF65-F5344CB8AC3E}">
        <p14:creationId xmlns:p14="http://schemas.microsoft.com/office/powerpoint/2010/main" val="208284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7213" y="1607683"/>
            <a:ext cx="9725025" cy="4295775"/>
          </a:xfrm>
          <a:prstGeom prst="rect">
            <a:avLst/>
          </a:prstGeom>
        </p:spPr>
      </p:pic>
    </p:spTree>
    <p:extLst>
      <p:ext uri="{BB962C8B-B14F-4D97-AF65-F5344CB8AC3E}">
        <p14:creationId xmlns:p14="http://schemas.microsoft.com/office/powerpoint/2010/main" val="81866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list ranking – pointer jumping</a:t>
            </a:r>
          </a:p>
        </p:txBody>
      </p:sp>
      <p:pic>
        <p:nvPicPr>
          <p:cNvPr id="4" name="Picture 3"/>
          <p:cNvPicPr>
            <a:picLocks noChangeAspect="1"/>
          </p:cNvPicPr>
          <p:nvPr/>
        </p:nvPicPr>
        <p:blipFill>
          <a:blip r:embed="rId2"/>
          <a:stretch>
            <a:fillRect/>
          </a:stretch>
        </p:blipFill>
        <p:spPr>
          <a:xfrm>
            <a:off x="1871979" y="1727562"/>
            <a:ext cx="8444865" cy="4946016"/>
          </a:xfrm>
          <a:prstGeom prst="rect">
            <a:avLst/>
          </a:prstGeom>
        </p:spPr>
      </p:pic>
    </p:spTree>
    <p:extLst>
      <p:ext uri="{BB962C8B-B14F-4D97-AF65-F5344CB8AC3E}">
        <p14:creationId xmlns:p14="http://schemas.microsoft.com/office/powerpoint/2010/main" val="297053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ranking pram algorithm</a:t>
            </a:r>
          </a:p>
        </p:txBody>
      </p:sp>
      <p:pic>
        <p:nvPicPr>
          <p:cNvPr id="4" name="Picture 3"/>
          <p:cNvPicPr>
            <a:picLocks noChangeAspect="1"/>
          </p:cNvPicPr>
          <p:nvPr/>
        </p:nvPicPr>
        <p:blipFill>
          <a:blip r:embed="rId2"/>
          <a:stretch>
            <a:fillRect/>
          </a:stretch>
        </p:blipFill>
        <p:spPr>
          <a:xfrm>
            <a:off x="1918175" y="1718163"/>
            <a:ext cx="8352473" cy="4889056"/>
          </a:xfrm>
          <a:prstGeom prst="rect">
            <a:avLst/>
          </a:prstGeom>
        </p:spPr>
      </p:pic>
    </p:spTree>
    <p:extLst>
      <p:ext uri="{BB962C8B-B14F-4D97-AF65-F5344CB8AC3E}">
        <p14:creationId xmlns:p14="http://schemas.microsoft.com/office/powerpoint/2010/main" val="281583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lnSpcReduction="10000"/>
          </a:bodyPr>
          <a:lstStyle/>
          <a:p>
            <a:r>
              <a:rPr lang="en-US" dirty="0"/>
              <a:t>Total running time: O(log n)</a:t>
            </a:r>
          </a:p>
          <a:p>
            <a:r>
              <a:rPr lang="en-US" dirty="0"/>
              <a:t>Total work : n * O(log n) = O(n log n)</a:t>
            </a:r>
          </a:p>
          <a:p>
            <a:r>
              <a:rPr lang="en-US" dirty="0"/>
              <a:t>Sequential Algorithm : O(n)</a:t>
            </a:r>
          </a:p>
          <a:p>
            <a:r>
              <a:rPr lang="en-US" dirty="0"/>
              <a:t>Speed up= O(n)/ O(log n)= O(n/log n)</a:t>
            </a:r>
          </a:p>
          <a:p>
            <a:r>
              <a:rPr lang="en-US" dirty="0"/>
              <a:t>Efficiency = O(n)/ O(n log n)= 1/log n</a:t>
            </a:r>
            <a:br>
              <a:rPr lang="en-US" dirty="0"/>
            </a:br>
            <a:r>
              <a:rPr lang="en-US" dirty="0"/>
              <a:t>It is not work optimal! </a:t>
            </a:r>
            <a:br>
              <a:rPr lang="en-US" dirty="0"/>
            </a:br>
            <a:endParaRPr lang="en-US" dirty="0"/>
          </a:p>
          <a:p>
            <a:endParaRPr lang="en-US" dirty="0"/>
          </a:p>
          <a:p>
            <a:endParaRPr lang="en-US" dirty="0"/>
          </a:p>
        </p:txBody>
      </p:sp>
    </p:spTree>
    <p:extLst>
      <p:ext uri="{BB962C8B-B14F-4D97-AF65-F5344CB8AC3E}">
        <p14:creationId xmlns:p14="http://schemas.microsoft.com/office/powerpoint/2010/main" val="7043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Random Access Machine (PRAM) </a:t>
            </a:r>
          </a:p>
        </p:txBody>
      </p:sp>
      <p:sp>
        <p:nvSpPr>
          <p:cNvPr id="3" name="Content Placeholder 2"/>
          <p:cNvSpPr>
            <a:spLocks noGrp="1"/>
          </p:cNvSpPr>
          <p:nvPr>
            <p:ph idx="1"/>
          </p:nvPr>
        </p:nvSpPr>
        <p:spPr/>
        <p:txBody>
          <a:bodyPr>
            <a:normAutofit lnSpcReduction="10000"/>
          </a:bodyPr>
          <a:lstStyle/>
          <a:p>
            <a:r>
              <a:rPr lang="en-US" dirty="0"/>
              <a:t>Collection of numbered processors </a:t>
            </a:r>
          </a:p>
          <a:p>
            <a:r>
              <a:rPr lang="en-US" dirty="0"/>
              <a:t>Accessing shared memory cells</a:t>
            </a:r>
          </a:p>
          <a:p>
            <a:r>
              <a:rPr lang="en-US" dirty="0"/>
              <a:t> Each processor could have local</a:t>
            </a:r>
            <a:br>
              <a:rPr lang="en-US" dirty="0"/>
            </a:br>
            <a:r>
              <a:rPr lang="en-US" dirty="0"/>
              <a:t>memory (registers)</a:t>
            </a:r>
          </a:p>
          <a:p>
            <a:r>
              <a:rPr lang="en-US" dirty="0"/>
              <a:t>Each processor can access any shared memory cell in unit time</a:t>
            </a:r>
          </a:p>
          <a:p>
            <a:r>
              <a:rPr lang="en-US" dirty="0"/>
              <a:t>Input stored in shared memory cells, output also needs to be stored in shared memory</a:t>
            </a:r>
          </a:p>
          <a:p>
            <a:endParaRPr lang="en-US" dirty="0"/>
          </a:p>
        </p:txBody>
      </p:sp>
    </p:spTree>
    <p:extLst>
      <p:ext uri="{BB962C8B-B14F-4D97-AF65-F5344CB8AC3E}">
        <p14:creationId xmlns:p14="http://schemas.microsoft.com/office/powerpoint/2010/main" val="381470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selection with n</a:t>
            </a:r>
            <a:r>
              <a:rPr lang="en-US" baseline="30000" dirty="0"/>
              <a:t>2</a:t>
            </a:r>
            <a:r>
              <a:rPr lang="en-US" dirty="0"/>
              <a:t> processors</a:t>
            </a:r>
          </a:p>
        </p:txBody>
      </p:sp>
      <p:sp>
        <p:nvSpPr>
          <p:cNvPr id="3" name="Content Placeholder 2"/>
          <p:cNvSpPr>
            <a:spLocks noGrp="1"/>
          </p:cNvSpPr>
          <p:nvPr>
            <p:ph idx="1"/>
          </p:nvPr>
        </p:nvSpPr>
        <p:spPr/>
        <p:txBody>
          <a:bodyPr>
            <a:normAutofit/>
          </a:bodyPr>
          <a:lstStyle/>
          <a:p>
            <a:r>
              <a:rPr lang="en-US" dirty="0"/>
              <a:t>Problem : Given n numbers, x1, x2, …, </a:t>
            </a:r>
            <a:r>
              <a:rPr lang="en-US" dirty="0" err="1"/>
              <a:t>xn</a:t>
            </a:r>
            <a:r>
              <a:rPr lang="en-US" dirty="0"/>
              <a:t>. Find the largest number. </a:t>
            </a:r>
          </a:p>
          <a:p>
            <a:r>
              <a:rPr lang="en-US" dirty="0"/>
              <a:t>Algorithm : </a:t>
            </a:r>
            <a:r>
              <a:rPr lang="en-US" dirty="0" err="1"/>
              <a:t>CRCW</a:t>
            </a:r>
            <a:r>
              <a:rPr lang="en-US" dirty="0"/>
              <a:t> algorithm; use n</a:t>
            </a:r>
            <a:r>
              <a:rPr lang="en-US" baseline="30000" dirty="0"/>
              <a:t>2</a:t>
            </a:r>
            <a:r>
              <a:rPr lang="en-US" dirty="0"/>
              <a:t> CPUs; assume all numbers are distinct</a:t>
            </a:r>
            <a:br>
              <a:rPr lang="en-US" dirty="0"/>
            </a:br>
            <a:r>
              <a:rPr lang="en-US" dirty="0"/>
              <a:t>Step 1: For each </a:t>
            </a:r>
            <a:r>
              <a:rPr lang="en-US" dirty="0" err="1"/>
              <a:t>CPU</a:t>
            </a:r>
            <a:r>
              <a:rPr lang="en-US" baseline="-25000" dirty="0" err="1"/>
              <a:t>i,j</a:t>
            </a:r>
            <a:r>
              <a:rPr lang="en-US" dirty="0"/>
              <a:t> (for each 1 &lt;= </a:t>
            </a:r>
            <a:r>
              <a:rPr lang="en-US" dirty="0" err="1"/>
              <a:t>i,j</a:t>
            </a:r>
            <a:r>
              <a:rPr lang="en-US" dirty="0"/>
              <a:t>&lt;= n) in parallel :</a:t>
            </a:r>
            <a:br>
              <a:rPr lang="en-US" dirty="0"/>
            </a:br>
            <a:r>
              <a:rPr lang="en-US" dirty="0"/>
              <a:t>	</a:t>
            </a:r>
            <a:r>
              <a:rPr lang="en-US" dirty="0" err="1"/>
              <a:t>M</a:t>
            </a:r>
            <a:r>
              <a:rPr lang="en-US" baseline="-25000" dirty="0" err="1"/>
              <a:t>i,j</a:t>
            </a:r>
            <a:r>
              <a:rPr lang="en-US" dirty="0"/>
              <a:t> = 1 if x</a:t>
            </a:r>
            <a:r>
              <a:rPr lang="en-US" baseline="-25000" dirty="0"/>
              <a:t>i</a:t>
            </a:r>
            <a:r>
              <a:rPr lang="en-US" dirty="0"/>
              <a:t> &lt; </a:t>
            </a:r>
            <a:r>
              <a:rPr lang="en-US" dirty="0" err="1"/>
              <a:t>x</a:t>
            </a:r>
            <a:r>
              <a:rPr lang="en-US" baseline="-25000" dirty="0" err="1"/>
              <a:t>j</a:t>
            </a:r>
            <a:r>
              <a:rPr lang="en-US" dirty="0"/>
              <a:t>; otherwise, 0</a:t>
            </a:r>
            <a:br>
              <a:rPr lang="en-US" dirty="0"/>
            </a:br>
            <a:r>
              <a:rPr lang="en-US" dirty="0"/>
              <a:t>Step 2: For each row, use n CPUs to compute OR of n elements</a:t>
            </a:r>
            <a:br>
              <a:rPr lang="en-US" dirty="0"/>
            </a:br>
            <a:r>
              <a:rPr lang="en-US" dirty="0"/>
              <a:t>Step 3: (cont. from step 2) If </a:t>
            </a:r>
            <a:r>
              <a:rPr lang="en-US" dirty="0" err="1"/>
              <a:t>ith</a:t>
            </a:r>
            <a:r>
              <a:rPr lang="en-US" dirty="0"/>
              <a:t> row is 0, return x</a:t>
            </a:r>
            <a:r>
              <a:rPr lang="en-US" baseline="-25000" dirty="0"/>
              <a:t>i</a:t>
            </a:r>
            <a:r>
              <a:rPr lang="en-US" dirty="0"/>
              <a:t>. </a:t>
            </a:r>
            <a:br>
              <a:rPr lang="en-US" dirty="0"/>
            </a:br>
            <a:endParaRPr lang="en-US" dirty="0"/>
          </a:p>
        </p:txBody>
      </p:sp>
    </p:spTree>
    <p:extLst>
      <p:ext uri="{BB962C8B-B14F-4D97-AF65-F5344CB8AC3E}">
        <p14:creationId xmlns:p14="http://schemas.microsoft.com/office/powerpoint/2010/main" val="403838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3749" y="744583"/>
            <a:ext cx="7497312" cy="5719986"/>
          </a:xfrm>
          <a:prstGeom prst="rect">
            <a:avLst/>
          </a:prstGeom>
        </p:spPr>
      </p:pic>
    </p:spTree>
    <p:extLst>
      <p:ext uri="{BB962C8B-B14F-4D97-AF65-F5344CB8AC3E}">
        <p14:creationId xmlns:p14="http://schemas.microsoft.com/office/powerpoint/2010/main" val="172253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Total running time : O(1)</a:t>
            </a:r>
          </a:p>
          <a:p>
            <a:r>
              <a:rPr lang="en-US" dirty="0"/>
              <a:t>Total work : n</a:t>
            </a:r>
            <a:r>
              <a:rPr lang="en-US" baseline="30000" dirty="0"/>
              <a:t>2</a:t>
            </a:r>
            <a:r>
              <a:rPr lang="en-US" dirty="0"/>
              <a:t> * O(1) = O(n</a:t>
            </a:r>
            <a:r>
              <a:rPr lang="en-US" baseline="30000" dirty="0"/>
              <a:t>2</a:t>
            </a:r>
            <a:r>
              <a:rPr lang="en-US" dirty="0"/>
              <a:t>)</a:t>
            </a:r>
          </a:p>
          <a:p>
            <a:r>
              <a:rPr lang="en-US" dirty="0"/>
              <a:t>Sequential Algorithm : O(n)</a:t>
            </a:r>
            <a:br>
              <a:rPr lang="en-US" dirty="0"/>
            </a:br>
            <a:r>
              <a:rPr lang="en-US" dirty="0"/>
              <a:t>It is not work optimal! </a:t>
            </a:r>
            <a:br>
              <a:rPr lang="en-US" dirty="0"/>
            </a:br>
            <a:endParaRPr lang="en-US" dirty="0"/>
          </a:p>
        </p:txBody>
      </p:sp>
    </p:spTree>
    <p:extLst>
      <p:ext uri="{BB962C8B-B14F-4D97-AF65-F5344CB8AC3E}">
        <p14:creationId xmlns:p14="http://schemas.microsoft.com/office/powerpoint/2010/main" val="321507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Maximum with n processors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Assume n is always a perfect square, i.e. k</a:t>
                </a:r>
                <a:r>
                  <a:rPr lang="en-US" baseline="30000" dirty="0"/>
                  <a:t>2</a:t>
                </a:r>
                <a:r>
                  <a:rPr lang="en-US" dirty="0"/>
                  <a:t> = n (or k = n</a:t>
                </a:r>
                <a:r>
                  <a:rPr lang="en-US" baseline="30000" dirty="0"/>
                  <a:t>1/2</a:t>
                </a:r>
                <a:r>
                  <a:rPr lang="en-US" dirty="0"/>
                  <a:t>)</a:t>
                </a:r>
              </a:p>
              <a:p>
                <a:r>
                  <a:rPr lang="en-US" dirty="0"/>
                  <a:t>If this is not true, take the smallest k such that k</a:t>
                </a:r>
                <a:r>
                  <a:rPr lang="en-US" baseline="30000" dirty="0"/>
                  <a:t>2</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a:t>
                </a:r>
              </a:p>
              <a:p>
                <a:r>
                  <a:rPr lang="en-US" dirty="0"/>
                  <a:t>Step 1: If n = 1, return x1</a:t>
                </a:r>
              </a:p>
              <a:p>
                <a:r>
                  <a:rPr lang="en-US" dirty="0"/>
                  <a:t>Step 2: Partition n elements &amp; n processors into k groups, say, G</a:t>
                </a:r>
                <a:r>
                  <a:rPr lang="en-US" baseline="-25000" dirty="0"/>
                  <a:t>1</a:t>
                </a:r>
                <a:r>
                  <a:rPr lang="en-US" dirty="0"/>
                  <a:t>, G</a:t>
                </a:r>
                <a:r>
                  <a:rPr lang="en-US" baseline="-25000" dirty="0"/>
                  <a:t>2</a:t>
                </a:r>
                <a:r>
                  <a:rPr lang="en-US" dirty="0"/>
                  <a:t>, …, </a:t>
                </a:r>
                <a:r>
                  <a:rPr lang="en-US" dirty="0" err="1"/>
                  <a:t>G</a:t>
                </a:r>
                <a:r>
                  <a:rPr lang="en-US" baseline="-25000" dirty="0" err="1"/>
                  <a:t>k</a:t>
                </a:r>
                <a:r>
                  <a:rPr lang="en-US" dirty="0"/>
                  <a:t> (assume k</a:t>
                </a:r>
                <a:r>
                  <a:rPr lang="en-US" baseline="30000" dirty="0"/>
                  <a:t>2</a:t>
                </a:r>
                <a:r>
                  <a:rPr lang="en-US" dirty="0"/>
                  <a:t> = n). In parallel, call the algorithm recursively to find maximum element m</a:t>
                </a:r>
                <a:r>
                  <a:rPr lang="en-US" baseline="-25000" dirty="0"/>
                  <a:t>i</a:t>
                </a:r>
                <a:r>
                  <a:rPr lang="en-US" dirty="0"/>
                  <a:t> of each group </a:t>
                </a:r>
                <a:r>
                  <a:rPr lang="en-US" dirty="0" err="1"/>
                  <a:t>G</a:t>
                </a:r>
                <a:r>
                  <a:rPr lang="en-US" baseline="-25000" dirty="0" err="1"/>
                  <a:t>i</a:t>
                </a:r>
                <a:r>
                  <a:rPr lang="en-US" dirty="0"/>
                  <a:t> </a:t>
                </a:r>
              </a:p>
              <a:p>
                <a:r>
                  <a:rPr lang="en-US" dirty="0"/>
                  <a:t>Step 3: Use previous algorithm with n CPUs to find the maximum of m</a:t>
                </a:r>
                <a:r>
                  <a:rPr lang="en-US" baseline="-25000" dirty="0"/>
                  <a:t>1</a:t>
                </a:r>
                <a:r>
                  <a:rPr lang="en-US" dirty="0"/>
                  <a:t>, m</a:t>
                </a:r>
                <a:r>
                  <a:rPr lang="en-US" baseline="-25000" dirty="0"/>
                  <a:t>2</a:t>
                </a:r>
                <a:r>
                  <a:rPr lang="en-US" dirty="0"/>
                  <a:t>, …, </a:t>
                </a:r>
                <a:r>
                  <a:rPr lang="en-US" dirty="0" err="1"/>
                  <a:t>m</a:t>
                </a:r>
                <a:r>
                  <a:rPr lang="en-US" baseline="-25000" dirty="0" err="1"/>
                  <a:t>k</a:t>
                </a: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6" t="-1893" r="-1292"/>
                </a:stretch>
              </a:blipFill>
            </p:spPr>
            <p:txBody>
              <a:bodyPr/>
              <a:lstStyle/>
              <a:p>
                <a:r>
                  <a:rPr lang="en-US">
                    <a:noFill/>
                  </a:rPr>
                  <a:t> </a:t>
                </a:r>
              </a:p>
            </p:txBody>
          </p:sp>
        </mc:Fallback>
      </mc:AlternateContent>
    </p:spTree>
    <p:extLst>
      <p:ext uri="{BB962C8B-B14F-4D97-AF65-F5344CB8AC3E}">
        <p14:creationId xmlns:p14="http://schemas.microsoft.com/office/powerpoint/2010/main" val="172663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92500" lnSpcReduction="10000"/>
          </a:bodyPr>
          <a:lstStyle/>
          <a:p>
            <a:r>
              <a:rPr lang="en-US" dirty="0"/>
              <a:t>This algorithm uses divide and conquer strategy In step 2, each sub problem has size k or n</a:t>
            </a:r>
            <a:r>
              <a:rPr lang="en-US" baseline="30000" dirty="0"/>
              <a:t>1/2</a:t>
            </a:r>
            <a:r>
              <a:rPr lang="en-US" dirty="0"/>
              <a:t> (n</a:t>
            </a:r>
            <a:r>
              <a:rPr lang="en-US" baseline="30000" dirty="0"/>
              <a:t>1/2</a:t>
            </a:r>
            <a:r>
              <a:rPr lang="en-US" dirty="0"/>
              <a:t> processors &amp; n</a:t>
            </a:r>
            <a:r>
              <a:rPr lang="en-US" baseline="30000" dirty="0"/>
              <a:t>1/2</a:t>
            </a:r>
            <a:r>
              <a:rPr lang="en-US" dirty="0"/>
              <a:t> elements) In step 3, the running time is O(1)</a:t>
            </a:r>
          </a:p>
          <a:p>
            <a:r>
              <a:rPr lang="en-US" dirty="0" err="1"/>
              <a:t>WLOG</a:t>
            </a:r>
            <a:r>
              <a:rPr lang="en-US" dirty="0"/>
              <a:t>, we assume that n = 2 and T(2) = O(1).</a:t>
            </a:r>
          </a:p>
          <a:p>
            <a:r>
              <a:rPr lang="en-US" dirty="0"/>
              <a:t>The total running time T(n) satisfy the recurrence</a:t>
            </a:r>
          </a:p>
          <a:p>
            <a:pPr marL="0" indent="0">
              <a:buNone/>
            </a:pPr>
            <a:r>
              <a:rPr lang="en-US" dirty="0"/>
              <a:t>T(n) = T(n</a:t>
            </a:r>
            <a:r>
              <a:rPr lang="en-US" baseline="30000" dirty="0"/>
              <a:t>1/2</a:t>
            </a:r>
            <a:r>
              <a:rPr lang="en-US" dirty="0"/>
              <a:t>) + O(1) </a:t>
            </a:r>
          </a:p>
          <a:p>
            <a:pPr marL="0" indent="0">
              <a:buNone/>
            </a:pPr>
            <a:r>
              <a:rPr lang="en-US" dirty="0"/>
              <a:t>T(2) = O(1) </a:t>
            </a:r>
          </a:p>
          <a:p>
            <a:pPr marL="0" indent="0">
              <a:buNone/>
            </a:pPr>
            <a:r>
              <a:rPr lang="en-US" dirty="0"/>
              <a:t>which solves to T(n) = (log </a:t>
            </a:r>
            <a:r>
              <a:rPr lang="en-US" dirty="0" err="1"/>
              <a:t>log</a:t>
            </a:r>
            <a:r>
              <a:rPr lang="en-US" dirty="0"/>
              <a:t> n) </a:t>
            </a:r>
          </a:p>
        </p:txBody>
      </p:sp>
    </p:spTree>
    <p:extLst>
      <p:ext uri="{BB962C8B-B14F-4D97-AF65-F5344CB8AC3E}">
        <p14:creationId xmlns:p14="http://schemas.microsoft.com/office/powerpoint/2010/main" val="312256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4744" y="479650"/>
            <a:ext cx="8100876" cy="5934362"/>
          </a:xfrm>
          <a:prstGeom prst="rect">
            <a:avLst/>
          </a:prstGeom>
        </p:spPr>
      </p:pic>
    </p:spTree>
    <p:extLst>
      <p:ext uri="{BB962C8B-B14F-4D97-AF65-F5344CB8AC3E}">
        <p14:creationId xmlns:p14="http://schemas.microsoft.com/office/powerpoint/2010/main" val="74053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b="1" dirty="0"/>
              <a:t>Problem : </a:t>
            </a:r>
            <a:r>
              <a:rPr lang="en-US" dirty="0"/>
              <a:t>Given 2 sorted sequences X</a:t>
            </a:r>
            <a:r>
              <a:rPr lang="en-US" baseline="-25000" dirty="0"/>
              <a:t>1</a:t>
            </a:r>
            <a:r>
              <a:rPr lang="en-US" dirty="0"/>
              <a:t>= k</a:t>
            </a:r>
            <a:r>
              <a:rPr lang="en-US" baseline="-25000" dirty="0"/>
              <a:t>1</a:t>
            </a:r>
            <a:r>
              <a:rPr lang="en-US" dirty="0"/>
              <a:t>, k</a:t>
            </a:r>
            <a:r>
              <a:rPr lang="en-US" baseline="-25000" dirty="0"/>
              <a:t>2</a:t>
            </a:r>
            <a:r>
              <a:rPr lang="en-US" dirty="0"/>
              <a:t>, …, k</a:t>
            </a:r>
            <a:r>
              <a:rPr lang="en-US" baseline="-25000" dirty="0"/>
              <a:t>m</a:t>
            </a:r>
            <a:r>
              <a:rPr lang="en-US" dirty="0"/>
              <a:t> and X</a:t>
            </a:r>
            <a:r>
              <a:rPr lang="en-US" baseline="-25000" dirty="0"/>
              <a:t>2</a:t>
            </a:r>
            <a:r>
              <a:rPr lang="en-US" dirty="0"/>
              <a:t> = k</a:t>
            </a:r>
            <a:r>
              <a:rPr lang="en-US" baseline="-25000" dirty="0"/>
              <a:t>m+1</a:t>
            </a:r>
            <a:r>
              <a:rPr lang="en-US" dirty="0"/>
              <a:t>, k</a:t>
            </a:r>
            <a:r>
              <a:rPr lang="en-US" baseline="-25000" dirty="0"/>
              <a:t>m+2</a:t>
            </a:r>
            <a:r>
              <a:rPr lang="en-US" dirty="0"/>
              <a:t>, …, k</a:t>
            </a:r>
            <a:r>
              <a:rPr lang="en-US" baseline="-25000" dirty="0"/>
              <a:t>2m</a:t>
            </a:r>
            <a:r>
              <a:rPr lang="en-US" dirty="0"/>
              <a:t>.</a:t>
            </a:r>
          </a:p>
          <a:p>
            <a:pPr marL="0" indent="0">
              <a:buNone/>
            </a:pPr>
            <a:r>
              <a:rPr lang="en-US" dirty="0"/>
              <a:t>Assume each sequence has m distinct elements, and m is an integral power of 2.</a:t>
            </a:r>
          </a:p>
          <a:p>
            <a:r>
              <a:rPr lang="en-US" b="1" dirty="0"/>
              <a:t>The goal:</a:t>
            </a:r>
            <a:r>
              <a:rPr lang="en-US" dirty="0"/>
              <a:t>  to produce a sorted sequence of 2m elements.</a:t>
            </a:r>
          </a:p>
          <a:p>
            <a:r>
              <a:rPr lang="en-US" dirty="0"/>
              <a:t>Best sequential algorithm is O(m)</a:t>
            </a:r>
          </a:p>
        </p:txBody>
      </p:sp>
    </p:spTree>
    <p:extLst>
      <p:ext uri="{BB962C8B-B14F-4D97-AF65-F5344CB8AC3E}">
        <p14:creationId xmlns:p14="http://schemas.microsoft.com/office/powerpoint/2010/main" val="299763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580606"/>
                <a:ext cx="10014268" cy="4807131"/>
              </a:xfrm>
            </p:spPr>
            <p:txBody>
              <a:bodyPr>
                <a:normAutofit lnSpcReduction="10000"/>
              </a:bodyPr>
              <a:lstStyle/>
              <a:p>
                <a:r>
                  <a:rPr lang="en-US" dirty="0"/>
                  <a:t>For each </a:t>
                </a:r>
                <a:r>
                  <a:rPr lang="en-US" dirty="0" err="1"/>
                  <a:t>k</a:t>
                </a:r>
                <a:r>
                  <a:rPr lang="en-US" baseline="-25000" dirty="0" err="1"/>
                  <a:t>j</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X</a:t>
                </a:r>
                <a:r>
                  <a:rPr lang="en-US" baseline="-25000" dirty="0"/>
                  <a:t>1</a:t>
                </a:r>
                <a:r>
                  <a:rPr lang="en-US" dirty="0"/>
                  <a:t>, we know that it is the rank #j element in X</a:t>
                </a:r>
                <a:r>
                  <a:rPr lang="en-US" baseline="-25000" dirty="0"/>
                  <a:t>1</a:t>
                </a:r>
                <a:r>
                  <a:rPr lang="en-US" dirty="0"/>
                  <a:t>. We allocate a single processor to perform a binary search on X</a:t>
                </a:r>
                <a:r>
                  <a:rPr lang="en-US" baseline="-25000" dirty="0"/>
                  <a:t>2</a:t>
                </a:r>
                <a:r>
                  <a:rPr lang="en-US" dirty="0"/>
                  <a:t> and figure out q (the number of elements in X</a:t>
                </a:r>
                <a:r>
                  <a:rPr lang="en-US" baseline="-25000" dirty="0"/>
                  <a:t>2</a:t>
                </a:r>
                <a:r>
                  <a:rPr lang="en-US" dirty="0"/>
                  <a:t> that are less than </a:t>
                </a:r>
                <a:r>
                  <a:rPr lang="en-US" dirty="0" err="1"/>
                  <a:t>k</a:t>
                </a:r>
                <a:r>
                  <a:rPr lang="en-US" baseline="-25000" dirty="0" err="1"/>
                  <a:t>j</a:t>
                </a:r>
                <a:r>
                  <a:rPr lang="en-US" dirty="0"/>
                  <a:t> ). Then we know that </a:t>
                </a:r>
                <a:r>
                  <a:rPr lang="en-US" dirty="0" err="1"/>
                  <a:t>k</a:t>
                </a:r>
                <a:r>
                  <a:rPr lang="en-US" baseline="-25000" dirty="0" err="1"/>
                  <a:t>j</a:t>
                </a:r>
                <a:r>
                  <a:rPr lang="en-US" dirty="0"/>
                  <a:t> is the rank #(</a:t>
                </a:r>
                <a:r>
                  <a:rPr lang="en-US" dirty="0" err="1"/>
                  <a:t>j+q</a:t>
                </a:r>
                <a:r>
                  <a:rPr lang="en-US" dirty="0"/>
                  <a:t>) element in X</a:t>
                </a:r>
                <a:r>
                  <a:rPr lang="en-US" baseline="-25000" dirty="0"/>
                  <a:t>1</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oMath>
                </a14:m>
                <a:r>
                  <a:rPr lang="en-US" dirty="0"/>
                  <a:t>X</a:t>
                </a:r>
                <a:r>
                  <a:rPr lang="en-US" baseline="-25000" dirty="0"/>
                  <a:t>2</a:t>
                </a:r>
                <a:r>
                  <a:rPr lang="en-US" dirty="0"/>
                  <a:t>.</a:t>
                </a:r>
              </a:p>
              <a:p>
                <a:r>
                  <a:rPr lang="en-US" dirty="0"/>
                  <a:t>For each element in X</a:t>
                </a:r>
                <a:r>
                  <a:rPr lang="en-US" baseline="-25000" dirty="0"/>
                  <a:t>2</a:t>
                </a:r>
                <a:r>
                  <a:rPr lang="en-US" dirty="0"/>
                  <a:t>, a similar procedure can be used to compute its rank in X</a:t>
                </a:r>
                <a:r>
                  <a:rPr lang="en-US" baseline="-25000" dirty="0"/>
                  <a:t>1</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 </m:t>
                    </m:r>
                  </m:oMath>
                </a14:m>
                <a:r>
                  <a:rPr lang="en-US" dirty="0"/>
                  <a:t>X</a:t>
                </a:r>
                <a:r>
                  <a:rPr lang="en-US" baseline="-25000" dirty="0"/>
                  <a:t>2</a:t>
                </a:r>
                <a:r>
                  <a:rPr lang="en-US" dirty="0"/>
                  <a:t>.</a:t>
                </a:r>
              </a:p>
              <a:p>
                <a:r>
                  <a:rPr lang="en-US" dirty="0"/>
                  <a:t>We can use 2m processors, one for each element. An overall rank can be found for each element using binary search in O(log m) time. Merging can be done in O(log m) time. </a:t>
                </a:r>
              </a:p>
              <a:p>
                <a:r>
                  <a:rPr lang="en-US" dirty="0"/>
                  <a:t>It is not work optimal!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580606"/>
                <a:ext cx="10014268" cy="4807131"/>
              </a:xfrm>
              <a:blipFill>
                <a:blip r:embed="rId2"/>
                <a:stretch>
                  <a:fillRect l="-1217" t="-2155" r="-1643"/>
                </a:stretch>
              </a:blipFill>
            </p:spPr>
            <p:txBody>
              <a:bodyPr/>
              <a:lstStyle/>
              <a:p>
                <a:r>
                  <a:rPr lang="en-US">
                    <a:noFill/>
                  </a:rPr>
                  <a:t> </a:t>
                </a:r>
              </a:p>
            </p:txBody>
          </p:sp>
        </mc:Fallback>
      </mc:AlternateContent>
    </p:spTree>
    <p:extLst>
      <p:ext uri="{BB962C8B-B14F-4D97-AF65-F5344CB8AC3E}">
        <p14:creationId xmlns:p14="http://schemas.microsoft.com/office/powerpoint/2010/main" val="2963321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Odd-Even Merge – using 2m processors </a:t>
            </a:r>
          </a:p>
        </p:txBody>
      </p:sp>
      <p:sp>
        <p:nvSpPr>
          <p:cNvPr id="3" name="Content Placeholder 2"/>
          <p:cNvSpPr>
            <a:spLocks noGrp="1"/>
          </p:cNvSpPr>
          <p:nvPr>
            <p:ph idx="1"/>
          </p:nvPr>
        </p:nvSpPr>
        <p:spPr/>
        <p:txBody>
          <a:bodyPr>
            <a:normAutofit fontScale="92500" lnSpcReduction="10000"/>
          </a:bodyPr>
          <a:lstStyle/>
          <a:p>
            <a:r>
              <a:rPr lang="en-US" dirty="0"/>
              <a:t>Step 1: If m=1, merge two sequence with 1 comparison </a:t>
            </a:r>
          </a:p>
          <a:p>
            <a:r>
              <a:rPr lang="en-US" dirty="0"/>
              <a:t>Step 2: Partition X</a:t>
            </a:r>
            <a:r>
              <a:rPr lang="en-US" baseline="-25000" dirty="0"/>
              <a:t>1</a:t>
            </a:r>
            <a:r>
              <a:rPr lang="en-US" dirty="0"/>
              <a:t> into their odd and even parts, i.e. X</a:t>
            </a:r>
            <a:r>
              <a:rPr lang="en-US" baseline="-25000" dirty="0"/>
              <a:t>1</a:t>
            </a:r>
            <a:r>
              <a:rPr lang="en-US" dirty="0"/>
              <a:t> </a:t>
            </a:r>
            <a:r>
              <a:rPr lang="en-US" baseline="30000" dirty="0"/>
              <a:t>odd</a:t>
            </a:r>
            <a:r>
              <a:rPr lang="en-US" dirty="0"/>
              <a:t> =k</a:t>
            </a:r>
            <a:r>
              <a:rPr lang="en-US" baseline="-25000" dirty="0"/>
              <a:t>1</a:t>
            </a:r>
            <a:r>
              <a:rPr lang="en-US" dirty="0"/>
              <a:t>, k</a:t>
            </a:r>
            <a:r>
              <a:rPr lang="en-US" baseline="-25000" dirty="0"/>
              <a:t>3</a:t>
            </a:r>
            <a:r>
              <a:rPr lang="en-US" dirty="0"/>
              <a:t>, k</a:t>
            </a:r>
            <a:r>
              <a:rPr lang="en-US" baseline="-25000" dirty="0"/>
              <a:t>5</a:t>
            </a:r>
            <a:r>
              <a:rPr lang="en-US" dirty="0"/>
              <a:t> …, k</a:t>
            </a:r>
            <a:r>
              <a:rPr lang="en-US" baseline="-25000" dirty="0"/>
              <a:t>m-1</a:t>
            </a:r>
            <a:r>
              <a:rPr lang="en-US" dirty="0"/>
              <a:t> and X</a:t>
            </a:r>
            <a:r>
              <a:rPr lang="en-US" baseline="-25000" dirty="0"/>
              <a:t>1</a:t>
            </a:r>
            <a:r>
              <a:rPr lang="en-US" dirty="0"/>
              <a:t> </a:t>
            </a:r>
            <a:r>
              <a:rPr lang="en-US" baseline="30000" dirty="0"/>
              <a:t>even</a:t>
            </a:r>
            <a:r>
              <a:rPr lang="en-US" dirty="0"/>
              <a:t> = k</a:t>
            </a:r>
            <a:r>
              <a:rPr lang="en-US" baseline="-25000" dirty="0"/>
              <a:t>2</a:t>
            </a:r>
            <a:r>
              <a:rPr lang="en-US" dirty="0"/>
              <a:t>, k</a:t>
            </a:r>
            <a:r>
              <a:rPr lang="en-US" baseline="-25000" dirty="0"/>
              <a:t>4</a:t>
            </a:r>
            <a:r>
              <a:rPr lang="en-US" dirty="0"/>
              <a:t>, …, k</a:t>
            </a:r>
            <a:r>
              <a:rPr lang="en-US" baseline="-25000" dirty="0"/>
              <a:t>m</a:t>
            </a:r>
            <a:r>
              <a:rPr lang="en-US" dirty="0"/>
              <a:t> Similarly, partition X</a:t>
            </a:r>
            <a:r>
              <a:rPr lang="en-US" baseline="-25000" dirty="0"/>
              <a:t>2</a:t>
            </a:r>
            <a:r>
              <a:rPr lang="en-US" dirty="0"/>
              <a:t> into X</a:t>
            </a:r>
            <a:r>
              <a:rPr lang="en-US" baseline="-25000" dirty="0"/>
              <a:t>2</a:t>
            </a:r>
            <a:r>
              <a:rPr lang="en-US" dirty="0"/>
              <a:t> </a:t>
            </a:r>
            <a:r>
              <a:rPr lang="en-US" baseline="30000" dirty="0"/>
              <a:t>odd</a:t>
            </a:r>
            <a:r>
              <a:rPr lang="en-US" dirty="0"/>
              <a:t> and X</a:t>
            </a:r>
            <a:r>
              <a:rPr lang="en-US" baseline="-25000" dirty="0"/>
              <a:t>2</a:t>
            </a:r>
            <a:r>
              <a:rPr lang="en-US" dirty="0"/>
              <a:t> </a:t>
            </a:r>
            <a:r>
              <a:rPr lang="en-US" baseline="30000" dirty="0"/>
              <a:t>even</a:t>
            </a:r>
          </a:p>
          <a:p>
            <a:r>
              <a:rPr lang="en-US" dirty="0"/>
              <a:t>Step 3: Recursively merge X</a:t>
            </a:r>
            <a:r>
              <a:rPr lang="en-US" baseline="-25000" dirty="0"/>
              <a:t>1</a:t>
            </a:r>
            <a:r>
              <a:rPr lang="en-US" dirty="0"/>
              <a:t> </a:t>
            </a:r>
            <a:r>
              <a:rPr lang="en-US" baseline="30000" dirty="0"/>
              <a:t>odd</a:t>
            </a:r>
            <a:r>
              <a:rPr lang="en-US" dirty="0"/>
              <a:t> , X</a:t>
            </a:r>
            <a:r>
              <a:rPr lang="en-US" baseline="-25000" dirty="0"/>
              <a:t>2</a:t>
            </a:r>
            <a:r>
              <a:rPr lang="en-US" dirty="0"/>
              <a:t> </a:t>
            </a:r>
            <a:r>
              <a:rPr lang="en-US" baseline="30000" dirty="0"/>
              <a:t>odd</a:t>
            </a:r>
            <a:r>
              <a:rPr lang="en-US" dirty="0"/>
              <a:t> (and X</a:t>
            </a:r>
            <a:r>
              <a:rPr lang="en-US" baseline="-25000" dirty="0"/>
              <a:t>1</a:t>
            </a:r>
            <a:r>
              <a:rPr lang="en-US" dirty="0"/>
              <a:t> </a:t>
            </a:r>
            <a:r>
              <a:rPr lang="en-US" baseline="30000" dirty="0"/>
              <a:t>even</a:t>
            </a:r>
            <a:r>
              <a:rPr lang="en-US" dirty="0"/>
              <a:t> , X</a:t>
            </a:r>
            <a:r>
              <a:rPr lang="en-US" baseline="-25000" dirty="0"/>
              <a:t>2</a:t>
            </a:r>
            <a:r>
              <a:rPr lang="en-US" dirty="0"/>
              <a:t> </a:t>
            </a:r>
            <a:r>
              <a:rPr lang="en-US" baseline="30000" dirty="0"/>
              <a:t>even</a:t>
            </a:r>
            <a:r>
              <a:rPr lang="en-US" dirty="0"/>
              <a:t> ) using m processors. Let L</a:t>
            </a:r>
            <a:r>
              <a:rPr lang="en-US" baseline="-25000" dirty="0"/>
              <a:t>1</a:t>
            </a:r>
            <a:r>
              <a:rPr lang="en-US" dirty="0"/>
              <a:t> = u</a:t>
            </a:r>
            <a:r>
              <a:rPr lang="en-US" baseline="-25000" dirty="0"/>
              <a:t>1</a:t>
            </a:r>
            <a:r>
              <a:rPr lang="en-US" dirty="0"/>
              <a:t>, u</a:t>
            </a:r>
            <a:r>
              <a:rPr lang="en-US" baseline="-25000" dirty="0"/>
              <a:t>2</a:t>
            </a:r>
            <a:r>
              <a:rPr lang="en-US" dirty="0"/>
              <a:t>, …, u</a:t>
            </a:r>
            <a:r>
              <a:rPr lang="en-US" baseline="-25000" dirty="0"/>
              <a:t>m</a:t>
            </a:r>
            <a:r>
              <a:rPr lang="en-US" dirty="0"/>
              <a:t> (L</a:t>
            </a:r>
            <a:r>
              <a:rPr lang="en-US" baseline="-25000" dirty="0"/>
              <a:t>2</a:t>
            </a:r>
            <a:r>
              <a:rPr lang="en-US" dirty="0"/>
              <a:t> = u</a:t>
            </a:r>
            <a:r>
              <a:rPr lang="en-US" baseline="-25000" dirty="0"/>
              <a:t>m+1</a:t>
            </a:r>
            <a:r>
              <a:rPr lang="en-US" dirty="0"/>
              <a:t>, u</a:t>
            </a:r>
            <a:r>
              <a:rPr lang="en-US" baseline="-25000" dirty="0"/>
              <a:t>m+2</a:t>
            </a:r>
            <a:r>
              <a:rPr lang="en-US" dirty="0"/>
              <a:t>, …, u</a:t>
            </a:r>
            <a:r>
              <a:rPr lang="en-US" baseline="-25000" dirty="0"/>
              <a:t>2m</a:t>
            </a:r>
            <a:r>
              <a:rPr lang="en-US" dirty="0"/>
              <a:t>) be the result.</a:t>
            </a:r>
          </a:p>
          <a:p>
            <a:r>
              <a:rPr lang="en-US" dirty="0"/>
              <a:t>Step 4: Form a sequence L = u</a:t>
            </a:r>
            <a:r>
              <a:rPr lang="en-US" baseline="-25000" dirty="0"/>
              <a:t>1</a:t>
            </a:r>
            <a:r>
              <a:rPr lang="en-US" dirty="0"/>
              <a:t>, u</a:t>
            </a:r>
            <a:r>
              <a:rPr lang="en-US" baseline="-25000" dirty="0"/>
              <a:t>m+1</a:t>
            </a:r>
            <a:r>
              <a:rPr lang="en-US" dirty="0"/>
              <a:t>, u</a:t>
            </a:r>
            <a:r>
              <a:rPr lang="en-US" baseline="-25000" dirty="0"/>
              <a:t>2</a:t>
            </a:r>
            <a:r>
              <a:rPr lang="en-US" dirty="0"/>
              <a:t>, u</a:t>
            </a:r>
            <a:r>
              <a:rPr lang="en-US" baseline="-25000" dirty="0"/>
              <a:t>m+2</a:t>
            </a:r>
            <a:r>
              <a:rPr lang="en-US" dirty="0"/>
              <a:t>, u</a:t>
            </a:r>
            <a:r>
              <a:rPr lang="en-US" baseline="-25000" dirty="0"/>
              <a:t>3</a:t>
            </a:r>
            <a:r>
              <a:rPr lang="en-US" dirty="0"/>
              <a:t>, u</a:t>
            </a:r>
            <a:r>
              <a:rPr lang="en-US" baseline="-25000" dirty="0"/>
              <a:t>m+3</a:t>
            </a:r>
            <a:r>
              <a:rPr lang="en-US" dirty="0"/>
              <a:t>, …, u</a:t>
            </a:r>
            <a:r>
              <a:rPr lang="en-US" baseline="-25000" dirty="0"/>
              <a:t>m</a:t>
            </a:r>
            <a:r>
              <a:rPr lang="en-US" dirty="0"/>
              <a:t>, u</a:t>
            </a:r>
            <a:r>
              <a:rPr lang="en-US" baseline="-25000" dirty="0"/>
              <a:t>2m</a:t>
            </a:r>
            <a:r>
              <a:rPr lang="en-US" dirty="0"/>
              <a:t> Compare every pair (</a:t>
            </a:r>
            <a:r>
              <a:rPr lang="en-US" dirty="0" err="1"/>
              <a:t>u</a:t>
            </a:r>
            <a:r>
              <a:rPr lang="en-US" baseline="-25000" dirty="0" err="1"/>
              <a:t>m+i</a:t>
            </a:r>
            <a:r>
              <a:rPr lang="en-US" dirty="0"/>
              <a:t>, u</a:t>
            </a:r>
            <a:r>
              <a:rPr lang="en-US" baseline="-25000" dirty="0"/>
              <a:t>1+i</a:t>
            </a:r>
            <a:r>
              <a:rPr lang="en-US" dirty="0"/>
              <a:t>), i.e. (u</a:t>
            </a:r>
            <a:r>
              <a:rPr lang="en-US" baseline="-25000" dirty="0"/>
              <a:t>m+1</a:t>
            </a:r>
            <a:r>
              <a:rPr lang="en-US" dirty="0"/>
              <a:t>, u</a:t>
            </a:r>
            <a:r>
              <a:rPr lang="en-US" baseline="-25000" dirty="0"/>
              <a:t>2</a:t>
            </a:r>
            <a:r>
              <a:rPr lang="en-US" dirty="0"/>
              <a:t>), (u</a:t>
            </a:r>
            <a:r>
              <a:rPr lang="en-US" baseline="-25000" dirty="0"/>
              <a:t>m+2</a:t>
            </a:r>
            <a:r>
              <a:rPr lang="en-US" dirty="0"/>
              <a:t>, u</a:t>
            </a:r>
            <a:r>
              <a:rPr lang="en-US" baseline="-25000" dirty="0"/>
              <a:t>3</a:t>
            </a:r>
            <a:r>
              <a:rPr lang="en-US" dirty="0"/>
              <a:t>), … Interchange elements if they are out of order. Output the resultant sequence. </a:t>
            </a:r>
          </a:p>
        </p:txBody>
      </p:sp>
    </p:spTree>
    <p:extLst>
      <p:ext uri="{BB962C8B-B14F-4D97-AF65-F5344CB8AC3E}">
        <p14:creationId xmlns:p14="http://schemas.microsoft.com/office/powerpoint/2010/main" val="3131175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7774"/>
            <a:ext cx="9905998" cy="1478570"/>
          </a:xfrm>
        </p:spPr>
        <p:txBody>
          <a:bodyPr/>
          <a:lstStyle/>
          <a:p>
            <a:pPr algn="ctr"/>
            <a:r>
              <a:rPr lang="en-US" dirty="0"/>
              <a:t>Example with m=4</a:t>
            </a:r>
          </a:p>
        </p:txBody>
      </p:sp>
      <p:pic>
        <p:nvPicPr>
          <p:cNvPr id="4" name="Content Placeholder 3"/>
          <p:cNvPicPr>
            <a:picLocks noGrp="1" noChangeAspect="1"/>
          </p:cNvPicPr>
          <p:nvPr>
            <p:ph idx="1"/>
          </p:nvPr>
        </p:nvPicPr>
        <p:blipFill>
          <a:blip r:embed="rId2"/>
          <a:stretch>
            <a:fillRect/>
          </a:stretch>
        </p:blipFill>
        <p:spPr>
          <a:xfrm>
            <a:off x="2342640" y="1269772"/>
            <a:ext cx="7503543" cy="5183280"/>
          </a:xfrm>
          <a:prstGeom prst="rect">
            <a:avLst/>
          </a:prstGeom>
        </p:spPr>
      </p:pic>
    </p:spTree>
    <p:extLst>
      <p:ext uri="{BB962C8B-B14F-4D97-AF65-F5344CB8AC3E}">
        <p14:creationId xmlns:p14="http://schemas.microsoft.com/office/powerpoint/2010/main" val="163097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Random Access Machine (PRAM) </a:t>
            </a:r>
          </a:p>
        </p:txBody>
      </p:sp>
      <p:sp>
        <p:nvSpPr>
          <p:cNvPr id="3" name="Content Placeholder 2"/>
          <p:cNvSpPr>
            <a:spLocks noGrp="1"/>
          </p:cNvSpPr>
          <p:nvPr>
            <p:ph idx="1"/>
          </p:nvPr>
        </p:nvSpPr>
        <p:spPr/>
        <p:txBody>
          <a:bodyPr>
            <a:normAutofit/>
          </a:bodyPr>
          <a:lstStyle/>
          <a:p>
            <a:r>
              <a:rPr lang="en-US" dirty="0"/>
              <a:t>PRAM instructions execute in 3-phase cycles</a:t>
            </a:r>
          </a:p>
          <a:p>
            <a:pPr lvl="1">
              <a:buFont typeface="Wingdings" panose="05000000000000000000" pitchFamily="2" charset="2"/>
              <a:buChar char="ü"/>
            </a:pPr>
            <a:r>
              <a:rPr lang="en-US" dirty="0"/>
              <a:t>Read (if any) from a shared memory cell</a:t>
            </a:r>
          </a:p>
          <a:p>
            <a:pPr lvl="1">
              <a:buFont typeface="Wingdings" panose="05000000000000000000" pitchFamily="2" charset="2"/>
              <a:buChar char="ü"/>
            </a:pPr>
            <a:r>
              <a:rPr lang="en-US" dirty="0"/>
              <a:t>Local computation (if any)</a:t>
            </a:r>
          </a:p>
          <a:p>
            <a:pPr lvl="1">
              <a:buFont typeface="Wingdings" panose="05000000000000000000" pitchFamily="2" charset="2"/>
              <a:buChar char="ü"/>
            </a:pPr>
            <a:r>
              <a:rPr lang="en-US" dirty="0"/>
              <a:t>Write (if any) to a shared memory cell</a:t>
            </a:r>
          </a:p>
          <a:p>
            <a:r>
              <a:rPr lang="en-US" dirty="0"/>
              <a:t>Processors execute these 3-phase PRAM instructions synchronously</a:t>
            </a:r>
          </a:p>
        </p:txBody>
      </p:sp>
    </p:spTree>
    <p:extLst>
      <p:ext uri="{BB962C8B-B14F-4D97-AF65-F5344CB8AC3E}">
        <p14:creationId xmlns:p14="http://schemas.microsoft.com/office/powerpoint/2010/main" val="3382804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 Even Merge Sort</a:t>
            </a:r>
          </a:p>
        </p:txBody>
      </p:sp>
      <p:sp>
        <p:nvSpPr>
          <p:cNvPr id="3" name="Content Placeholder 2"/>
          <p:cNvSpPr>
            <a:spLocks noGrp="1"/>
          </p:cNvSpPr>
          <p:nvPr>
            <p:ph idx="1"/>
          </p:nvPr>
        </p:nvSpPr>
        <p:spPr/>
        <p:txBody>
          <a:bodyPr/>
          <a:lstStyle/>
          <a:p>
            <a:r>
              <a:rPr lang="en-US" dirty="0"/>
              <a:t>Step 1 : If n &lt;= 1 return X </a:t>
            </a:r>
          </a:p>
          <a:p>
            <a:r>
              <a:rPr lang="en-US" dirty="0"/>
              <a:t>Step 2 : Use n CPUs to partition input X of n elements into 2 lists, X</a:t>
            </a:r>
            <a:r>
              <a:rPr lang="en-US" baseline="-25000" dirty="0"/>
              <a:t>1</a:t>
            </a:r>
            <a:r>
              <a:rPr lang="en-US" dirty="0"/>
              <a:t> and X</a:t>
            </a:r>
            <a:r>
              <a:rPr lang="en-US" baseline="-25000" dirty="0"/>
              <a:t>2</a:t>
            </a:r>
            <a:r>
              <a:rPr lang="en-US" dirty="0"/>
              <a:t>. Each with n/2 elements </a:t>
            </a:r>
          </a:p>
          <a:p>
            <a:r>
              <a:rPr lang="en-US" dirty="0"/>
              <a:t>Step 3: Use n/2 CPUs to sort X</a:t>
            </a:r>
            <a:r>
              <a:rPr lang="en-US" baseline="-25000" dirty="0"/>
              <a:t>1</a:t>
            </a:r>
            <a:r>
              <a:rPr lang="en-US" dirty="0"/>
              <a:t> recursively and n/2 CPUs to sort X</a:t>
            </a:r>
            <a:r>
              <a:rPr lang="en-US" baseline="-25000" dirty="0"/>
              <a:t>2</a:t>
            </a:r>
            <a:r>
              <a:rPr lang="en-US" dirty="0"/>
              <a:t> recursively. Let X</a:t>
            </a:r>
            <a:r>
              <a:rPr lang="en-US" baseline="-25000" dirty="0"/>
              <a:t>1</a:t>
            </a:r>
            <a:r>
              <a:rPr lang="en-US" dirty="0"/>
              <a:t> * and X</a:t>
            </a:r>
            <a:r>
              <a:rPr lang="en-US" baseline="-25000" dirty="0"/>
              <a:t>2</a:t>
            </a:r>
            <a:r>
              <a:rPr lang="en-US" dirty="0"/>
              <a:t> * be the result sorted lists. </a:t>
            </a:r>
          </a:p>
          <a:p>
            <a:r>
              <a:rPr lang="en-US" dirty="0"/>
              <a:t>Step 4: Use Odd-Even merge to merge two sorted lists using n CPUs. </a:t>
            </a:r>
          </a:p>
        </p:txBody>
      </p:sp>
    </p:spTree>
    <p:extLst>
      <p:ext uri="{BB962C8B-B14F-4D97-AF65-F5344CB8AC3E}">
        <p14:creationId xmlns:p14="http://schemas.microsoft.com/office/powerpoint/2010/main" val="3573893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92500" lnSpcReduction="10000"/>
          </a:bodyPr>
          <a:lstStyle/>
          <a:p>
            <a:r>
              <a:rPr lang="pt-BR" dirty="0"/>
              <a:t>T(n) = O(1) + T(n/2) + O(log n)</a:t>
            </a:r>
          </a:p>
          <a:p>
            <a:pPr marL="0" indent="0">
              <a:buNone/>
            </a:pPr>
            <a:r>
              <a:rPr lang="pt-BR" dirty="0"/>
              <a:t>	= log(n) + log(n/2) + log(n/4) + … + log(n/2i ) ; i = log n </a:t>
            </a:r>
          </a:p>
          <a:p>
            <a:pPr marL="0" indent="0">
              <a:buNone/>
            </a:pPr>
            <a:r>
              <a:rPr lang="pt-BR" dirty="0"/>
              <a:t>	= log(n) + [log(n)–log 2] + [log(n)–log 4] +…+ [log(n)– log(n)] </a:t>
            </a:r>
          </a:p>
          <a:p>
            <a:pPr marL="0" indent="0">
              <a:buNone/>
            </a:pPr>
            <a:r>
              <a:rPr lang="pt-BR" dirty="0"/>
              <a:t>	&lt;= log(n) * log(n) </a:t>
            </a:r>
          </a:p>
          <a:p>
            <a:pPr marL="0" indent="0">
              <a:buNone/>
            </a:pPr>
            <a:r>
              <a:rPr lang="pt-BR" dirty="0"/>
              <a:t>T(n) = O(log</a:t>
            </a:r>
            <a:r>
              <a:rPr lang="pt-BR" baseline="30000" dirty="0"/>
              <a:t>2</a:t>
            </a:r>
            <a:r>
              <a:rPr lang="pt-BR" dirty="0"/>
              <a:t> n) </a:t>
            </a:r>
          </a:p>
          <a:p>
            <a:pPr marL="0" indent="0">
              <a:buNone/>
            </a:pPr>
            <a:r>
              <a:rPr lang="pt-BR" dirty="0"/>
              <a:t>Total work O(n log</a:t>
            </a:r>
            <a:r>
              <a:rPr lang="pt-BR" baseline="30000" dirty="0"/>
              <a:t>2</a:t>
            </a:r>
            <a:r>
              <a:rPr lang="pt-BR" dirty="0"/>
              <a:t> n) </a:t>
            </a:r>
          </a:p>
          <a:p>
            <a:pPr marL="0" indent="0">
              <a:buNone/>
            </a:pPr>
            <a:r>
              <a:rPr lang="pt-BR" dirty="0"/>
              <a:t>It is not work optimal</a:t>
            </a:r>
            <a:endParaRPr lang="en-US" dirty="0"/>
          </a:p>
        </p:txBody>
      </p:sp>
    </p:spTree>
    <p:extLst>
      <p:ext uri="{BB962C8B-B14F-4D97-AF65-F5344CB8AC3E}">
        <p14:creationId xmlns:p14="http://schemas.microsoft.com/office/powerpoint/2010/main" val="244664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Random Access Machine (PRAM) </a:t>
            </a:r>
          </a:p>
        </p:txBody>
      </p:sp>
      <p:pic>
        <p:nvPicPr>
          <p:cNvPr id="4" name="Content Placeholder 3"/>
          <p:cNvPicPr>
            <a:picLocks noGrp="1" noChangeAspect="1"/>
          </p:cNvPicPr>
          <p:nvPr>
            <p:ph idx="1"/>
          </p:nvPr>
        </p:nvPicPr>
        <p:blipFill>
          <a:blip r:embed="rId2"/>
          <a:stretch>
            <a:fillRect/>
          </a:stretch>
        </p:blipFill>
        <p:spPr>
          <a:xfrm>
            <a:off x="3509844" y="1870664"/>
            <a:ext cx="4186634" cy="4582387"/>
          </a:xfrm>
          <a:prstGeom prst="rect">
            <a:avLst/>
          </a:prstGeom>
        </p:spPr>
      </p:pic>
    </p:spTree>
    <p:extLst>
      <p:ext uri="{BB962C8B-B14F-4D97-AF65-F5344CB8AC3E}">
        <p14:creationId xmlns:p14="http://schemas.microsoft.com/office/powerpoint/2010/main" val="321172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Access Conflicts </a:t>
            </a:r>
          </a:p>
        </p:txBody>
      </p:sp>
      <p:sp>
        <p:nvSpPr>
          <p:cNvPr id="3" name="Content Placeholder 2"/>
          <p:cNvSpPr>
            <a:spLocks noGrp="1"/>
          </p:cNvSpPr>
          <p:nvPr>
            <p:ph idx="1"/>
          </p:nvPr>
        </p:nvSpPr>
        <p:spPr/>
        <p:txBody>
          <a:bodyPr>
            <a:normAutofit/>
          </a:bodyPr>
          <a:lstStyle/>
          <a:p>
            <a:r>
              <a:rPr lang="en-US" dirty="0"/>
              <a:t>Different variations:</a:t>
            </a:r>
          </a:p>
          <a:p>
            <a:pPr lvl="1">
              <a:buFont typeface="Wingdings" panose="05000000000000000000" pitchFamily="2" charset="2"/>
              <a:buChar char="ü"/>
            </a:pPr>
            <a:r>
              <a:rPr lang="en-US" dirty="0"/>
              <a:t>Exclusive Read Exclusive Write (</a:t>
            </a:r>
            <a:r>
              <a:rPr lang="en-US" dirty="0" err="1"/>
              <a:t>EREW</a:t>
            </a:r>
            <a:r>
              <a:rPr lang="en-US" dirty="0"/>
              <a:t>) PRAM: no two processors are allowed to read or write the same shared memory cell simultaneously</a:t>
            </a:r>
          </a:p>
          <a:p>
            <a:pPr lvl="1">
              <a:buFont typeface="Wingdings" panose="05000000000000000000" pitchFamily="2" charset="2"/>
              <a:buChar char="ü"/>
            </a:pPr>
            <a:r>
              <a:rPr lang="en-US" dirty="0"/>
              <a:t>Concurrent Read Exclusive Write (CREW): simultaneous read allowed, but only one processor can write</a:t>
            </a:r>
          </a:p>
          <a:p>
            <a:pPr lvl="1">
              <a:buFont typeface="Wingdings" panose="05000000000000000000" pitchFamily="2" charset="2"/>
              <a:buChar char="ü"/>
            </a:pPr>
            <a:r>
              <a:rPr lang="en-US" dirty="0"/>
              <a:t>Concurrent Read Concurrent Write (</a:t>
            </a:r>
            <a:r>
              <a:rPr lang="en-US" dirty="0" err="1"/>
              <a:t>CRCW</a:t>
            </a:r>
            <a:r>
              <a:rPr lang="en-US" dirty="0"/>
              <a:t>)</a:t>
            </a:r>
            <a:br>
              <a:rPr lang="en-US" dirty="0"/>
            </a:br>
            <a:endParaRPr lang="en-US" dirty="0"/>
          </a:p>
        </p:txBody>
      </p:sp>
    </p:spTree>
    <p:extLst>
      <p:ext uri="{BB962C8B-B14F-4D97-AF65-F5344CB8AC3E}">
        <p14:creationId xmlns:p14="http://schemas.microsoft.com/office/powerpoint/2010/main" val="111135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Access Conflicts </a:t>
            </a:r>
          </a:p>
        </p:txBody>
      </p:sp>
      <p:sp>
        <p:nvSpPr>
          <p:cNvPr id="3" name="Content Placeholder 2"/>
          <p:cNvSpPr>
            <a:spLocks noGrp="1"/>
          </p:cNvSpPr>
          <p:nvPr>
            <p:ph idx="1"/>
          </p:nvPr>
        </p:nvSpPr>
        <p:spPr/>
        <p:txBody>
          <a:bodyPr/>
          <a:lstStyle/>
          <a:p>
            <a:r>
              <a:rPr lang="en-US" dirty="0"/>
              <a:t>Concurrent writes:</a:t>
            </a:r>
          </a:p>
          <a:p>
            <a:pPr lvl="1">
              <a:buFont typeface="Wingdings" panose="05000000000000000000" pitchFamily="2" charset="2"/>
              <a:buChar char="ü"/>
            </a:pPr>
            <a:r>
              <a:rPr lang="en-US" dirty="0"/>
              <a:t>Priority </a:t>
            </a:r>
            <a:r>
              <a:rPr lang="en-US" dirty="0" err="1"/>
              <a:t>CRCW</a:t>
            </a:r>
            <a:r>
              <a:rPr lang="en-US" dirty="0"/>
              <a:t>: processors assigned fixed distinct priorities, highest</a:t>
            </a:r>
            <a:br>
              <a:rPr lang="en-US" dirty="0"/>
            </a:br>
            <a:r>
              <a:rPr lang="en-US" dirty="0"/>
              <a:t>priority wins</a:t>
            </a:r>
          </a:p>
          <a:p>
            <a:pPr lvl="1">
              <a:buFont typeface="Wingdings" panose="05000000000000000000" pitchFamily="2" charset="2"/>
              <a:buChar char="ü"/>
            </a:pPr>
            <a:r>
              <a:rPr lang="en-US" dirty="0"/>
              <a:t>Arbitrary </a:t>
            </a:r>
            <a:r>
              <a:rPr lang="en-US" dirty="0" err="1"/>
              <a:t>CRCW</a:t>
            </a:r>
            <a:r>
              <a:rPr lang="en-US" dirty="0"/>
              <a:t>: one randomly chosen write wins</a:t>
            </a:r>
          </a:p>
          <a:p>
            <a:pPr lvl="1">
              <a:buFont typeface="Wingdings" panose="05000000000000000000" pitchFamily="2" charset="2"/>
              <a:buChar char="ü"/>
            </a:pPr>
            <a:r>
              <a:rPr lang="en-US" dirty="0"/>
              <a:t>Common </a:t>
            </a:r>
            <a:r>
              <a:rPr lang="en-US" dirty="0" err="1"/>
              <a:t>CRCW</a:t>
            </a:r>
            <a:r>
              <a:rPr lang="en-US" dirty="0"/>
              <a:t>: all processors are allowed to complete write if and</a:t>
            </a:r>
            <a:br>
              <a:rPr lang="en-US" dirty="0"/>
            </a:br>
            <a:r>
              <a:rPr lang="en-US" dirty="0"/>
              <a:t>only if all the values to be written are equal</a:t>
            </a:r>
          </a:p>
        </p:txBody>
      </p:sp>
    </p:spTree>
    <p:extLst>
      <p:ext uri="{BB962C8B-B14F-4D97-AF65-F5344CB8AC3E}">
        <p14:creationId xmlns:p14="http://schemas.microsoft.com/office/powerpoint/2010/main" val="265198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PRAM Algorithm </a:t>
            </a:r>
          </a:p>
        </p:txBody>
      </p:sp>
      <p:sp>
        <p:nvSpPr>
          <p:cNvPr id="3" name="Content Placeholder 2"/>
          <p:cNvSpPr>
            <a:spLocks noGrp="1"/>
          </p:cNvSpPr>
          <p:nvPr>
            <p:ph idx="1"/>
          </p:nvPr>
        </p:nvSpPr>
        <p:spPr/>
        <p:txBody>
          <a:bodyPr/>
          <a:lstStyle/>
          <a:p>
            <a:r>
              <a:rPr lang="en-US" dirty="0"/>
              <a:t>Let there be “n” processors and “2n” inputs</a:t>
            </a:r>
          </a:p>
          <a:p>
            <a:r>
              <a:rPr lang="en-US" dirty="0"/>
              <a:t>PRAM model: </a:t>
            </a:r>
            <a:r>
              <a:rPr lang="en-US" dirty="0" err="1"/>
              <a:t>EREW</a:t>
            </a:r>
            <a:endParaRPr lang="en-US" dirty="0"/>
          </a:p>
          <a:p>
            <a:r>
              <a:rPr lang="en-US" dirty="0"/>
              <a:t>Construct a tournament where values are compared </a:t>
            </a:r>
            <a:br>
              <a:rPr lang="en-US" dirty="0"/>
            </a:br>
            <a:endParaRPr lang="en-US" dirty="0"/>
          </a:p>
        </p:txBody>
      </p:sp>
      <p:pic>
        <p:nvPicPr>
          <p:cNvPr id="4" name="Picture 3"/>
          <p:cNvPicPr>
            <a:picLocks noChangeAspect="1"/>
          </p:cNvPicPr>
          <p:nvPr/>
        </p:nvPicPr>
        <p:blipFill>
          <a:blip r:embed="rId2"/>
          <a:stretch>
            <a:fillRect/>
          </a:stretch>
        </p:blipFill>
        <p:spPr>
          <a:xfrm>
            <a:off x="2929889" y="4113439"/>
            <a:ext cx="3967300" cy="2507369"/>
          </a:xfrm>
          <a:prstGeom prst="rect">
            <a:avLst/>
          </a:prstGeom>
        </p:spPr>
      </p:pic>
    </p:spTree>
    <p:extLst>
      <p:ext uri="{BB962C8B-B14F-4D97-AF65-F5344CB8AC3E}">
        <p14:creationId xmlns:p14="http://schemas.microsoft.com/office/powerpoint/2010/main" val="224964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PRAM Algorithm </a:t>
            </a:r>
          </a:p>
        </p:txBody>
      </p:sp>
      <p:sp>
        <p:nvSpPr>
          <p:cNvPr id="3" name="Content Placeholder 2"/>
          <p:cNvSpPr>
            <a:spLocks noGrp="1"/>
          </p:cNvSpPr>
          <p:nvPr>
            <p:ph idx="1"/>
          </p:nvPr>
        </p:nvSpPr>
        <p:spPr/>
        <p:txBody>
          <a:bodyPr>
            <a:normAutofit fontScale="85000" lnSpcReduction="20000"/>
          </a:bodyPr>
          <a:lstStyle/>
          <a:p>
            <a:r>
              <a:rPr lang="en-US" dirty="0"/>
              <a:t>Processor k is active in step j</a:t>
            </a:r>
            <a:br>
              <a:rPr lang="en-US" dirty="0"/>
            </a:br>
            <a:r>
              <a:rPr lang="en-US" dirty="0"/>
              <a:t>	if (k % 2j) == 0</a:t>
            </a:r>
            <a:br>
              <a:rPr lang="en-US" dirty="0"/>
            </a:br>
            <a:r>
              <a:rPr lang="en-US" dirty="0"/>
              <a:t>At each step:</a:t>
            </a:r>
            <a:br>
              <a:rPr lang="en-US" dirty="0"/>
            </a:br>
            <a:r>
              <a:rPr lang="en-US" dirty="0"/>
              <a:t>	Compare two inputs,</a:t>
            </a:r>
            <a:br>
              <a:rPr lang="en-US" dirty="0"/>
            </a:br>
            <a:r>
              <a:rPr lang="en-US" dirty="0"/>
              <a:t>	Take max of inputs,</a:t>
            </a:r>
            <a:br>
              <a:rPr lang="en-US" dirty="0"/>
            </a:br>
            <a:r>
              <a:rPr lang="en-US" dirty="0"/>
              <a:t>	Write result into shared memory</a:t>
            </a:r>
          </a:p>
          <a:p>
            <a:r>
              <a:rPr lang="en-US" dirty="0"/>
              <a:t>Details:</a:t>
            </a:r>
            <a:br>
              <a:rPr lang="en-US" dirty="0"/>
            </a:br>
            <a:r>
              <a:rPr lang="en-US" dirty="0"/>
              <a:t>Need to know who is the “parent” and whether you are left or right child Write to appropriate input field </a:t>
            </a:r>
            <a:br>
              <a:rPr lang="en-US" dirty="0"/>
            </a:br>
            <a:endParaRPr lang="en-US" dirty="0"/>
          </a:p>
        </p:txBody>
      </p:sp>
    </p:spTree>
    <p:extLst>
      <p:ext uri="{BB962C8B-B14F-4D97-AF65-F5344CB8AC3E}">
        <p14:creationId xmlns:p14="http://schemas.microsoft.com/office/powerpoint/2010/main" val="141772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prefix computation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given an ordered set A of n elements and a binary associative operator ⊕.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a:p>
                <a:r>
                  <a:rPr lang="en-US" dirty="0"/>
                  <a:t>We have to compute the ordered set </a:t>
                </a:r>
              </a:p>
              <a:p>
                <a:pPr marL="0" indent="0">
                  <a:buNone/>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𝑎</m:t>
                              </m:r>
                            </m:e>
                            <m:sub>
                              <m:r>
                                <a:rPr lang="en-US" b="0" i="1" smtClean="0">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m:rPr>
                                  <m:nor/>
                                </m:rPr>
                                <a:rPr lang="en-US" dirty="0"/>
                                <m:t>⊕</m:t>
                              </m:r>
                              <m:r>
                                <a:rPr lang="en-US" i="1">
                                  <a:latin typeface="Cambria Math" panose="02040503050406030204" pitchFamily="18" charset="0"/>
                                </a:rPr>
                                <m:t>𝑎</m:t>
                              </m:r>
                            </m:e>
                            <m:sub>
                              <m:r>
                                <a:rPr lang="en-US" i="1">
                                  <a:latin typeface="Cambria Math" panose="02040503050406030204" pitchFamily="18" charset="0"/>
                                </a:rPr>
                                <m:t>3</m:t>
                              </m:r>
                            </m:sub>
                          </m:sSub>
                        </m:e>
                      </m:d>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m:rPr>
                          <m:nor/>
                        </m:rPr>
                        <a:rPr lang="en-US" dirty="0"/>
                        <m:t>⊕</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i="1">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3150788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84BA8B-443E-434E-BB0F-B38AD2F07FF2}">
  <ds:schemaRefs>
    <ds:schemaRef ds:uri="http://schemas.microsoft.com/sharepoint/v3/contenttype/forms"/>
  </ds:schemaRefs>
</ds:datastoreItem>
</file>

<file path=customXml/itemProps2.xml><?xml version="1.0" encoding="utf-8"?>
<ds:datastoreItem xmlns:ds="http://schemas.openxmlformats.org/officeDocument/2006/customXml" ds:itemID="{E81C5288-E30C-490A-AE81-3000F7C21E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241b8b-4cf5-4f02-a6ca-772e72d427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2CE9A7-FF94-4562-AE79-15CB95B8F8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Circuit</Template>
  <TotalTime>3661</TotalTime>
  <Words>1615</Words>
  <Application>Microsoft Office PowerPoint</Application>
  <PresentationFormat>Widescreen</PresentationFormat>
  <Paragraphs>108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Cambria Math</vt:lpstr>
      <vt:lpstr>Tw Cen MT</vt:lpstr>
      <vt:lpstr>Wingdings</vt:lpstr>
      <vt:lpstr>Circuit</vt:lpstr>
      <vt:lpstr>PRAM Algorithms</vt:lpstr>
      <vt:lpstr>Parallel Random Access Machine (PRAM) </vt:lpstr>
      <vt:lpstr>Parallel Random Access Machine (PRAM) </vt:lpstr>
      <vt:lpstr>Parallel Random Access Machine (PRAM) </vt:lpstr>
      <vt:lpstr>Shared Memory Access Conflicts </vt:lpstr>
      <vt:lpstr>Shared Memory Access Conflicts </vt:lpstr>
      <vt:lpstr>A Basic PRAM Algorithm </vt:lpstr>
      <vt:lpstr>A Basic PRAM Algorithm </vt:lpstr>
      <vt:lpstr>Definition of prefix computation</vt:lpstr>
      <vt:lpstr>An example of prefix computation</vt:lpstr>
      <vt:lpstr>Prefix computation – pram algorithm in o(logn)</vt:lpstr>
      <vt:lpstr>PowerPoint Presentation</vt:lpstr>
      <vt:lpstr>Prefix computation an example </vt:lpstr>
      <vt:lpstr>List ranking</vt:lpstr>
      <vt:lpstr>PowerPoint Presentation</vt:lpstr>
      <vt:lpstr>PowerPoint Presentation</vt:lpstr>
      <vt:lpstr>Deterministic list ranking – pointer jumping</vt:lpstr>
      <vt:lpstr>List ranking pram algorithm</vt:lpstr>
      <vt:lpstr>Analysis</vt:lpstr>
      <vt:lpstr>Maximum selection with n2 processors</vt:lpstr>
      <vt:lpstr>PowerPoint Presentation</vt:lpstr>
      <vt:lpstr>analysis</vt:lpstr>
      <vt:lpstr>Finding Maximum with n processors</vt:lpstr>
      <vt:lpstr>Analysis</vt:lpstr>
      <vt:lpstr>PowerPoint Presentation</vt:lpstr>
      <vt:lpstr>Merging</vt:lpstr>
      <vt:lpstr>Merging</vt:lpstr>
      <vt:lpstr>Odd-Even Merge – using 2m processors </vt:lpstr>
      <vt:lpstr>Example with m=4</vt:lpstr>
      <vt:lpstr>Odd Even Merge Sort</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 Design Techniques</dc:title>
  <dc:creator>Windows User</dc:creator>
  <cp:lastModifiedBy>Manoj Pokharel</cp:lastModifiedBy>
  <cp:revision>78</cp:revision>
  <dcterms:created xsi:type="dcterms:W3CDTF">2020-05-14T14:34:23Z</dcterms:created>
  <dcterms:modified xsi:type="dcterms:W3CDTF">2020-12-30T07:00:44Z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