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75" r:id="rId9"/>
    <p:sldId id="263" r:id="rId10"/>
    <p:sldId id="264" r:id="rId11"/>
    <p:sldId id="266" r:id="rId12"/>
    <p:sldId id="267" r:id="rId13"/>
    <p:sldId id="276" r:id="rId14"/>
    <p:sldId id="269" r:id="rId15"/>
    <p:sldId id="270" r:id="rId16"/>
    <p:sldId id="271" r:id="rId17"/>
    <p:sldId id="272" r:id="rId18"/>
    <p:sldId id="273" r:id="rId19"/>
    <p:sldId id="279" r:id="rId20"/>
    <p:sldId id="280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346517"/>
          </a:xfrm>
        </p:spPr>
        <p:txBody>
          <a:bodyPr>
            <a:normAutofit/>
          </a:bodyPr>
          <a:lstStyle/>
          <a:p>
            <a:r>
              <a:rPr lang="en-US" dirty="0" smtClean="0"/>
              <a:t>HYPERCUBE ALGORITHMS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28164"/>
            <a:ext cx="8791575" cy="1655762"/>
          </a:xfrm>
        </p:spPr>
        <p:txBody>
          <a:bodyPr/>
          <a:lstStyle/>
          <a:p>
            <a:r>
              <a:rPr lang="en-US" dirty="0"/>
              <a:t>Ram Krishna </a:t>
            </a:r>
            <a:r>
              <a:rPr lang="en-US" dirty="0" err="1"/>
              <a:t>Dahal</a:t>
            </a:r>
            <a:endParaRPr lang="en-US" dirty="0"/>
          </a:p>
          <a:p>
            <a:r>
              <a:rPr lang="en-US" dirty="0"/>
              <a:t>Asst. Professor</a:t>
            </a:r>
          </a:p>
          <a:p>
            <a:r>
              <a:rPr lang="en-US" dirty="0"/>
              <a:t>Central Department of computer science and </a:t>
            </a:r>
            <a:r>
              <a:rPr lang="en-US" dirty="0" smtClean="0"/>
              <a:t>IT, 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 </a:t>
            </a:r>
            <a:r>
              <a:rPr lang="en-US" dirty="0" smtClean="0"/>
              <a:t>Algorithms : Broadcasting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Since, A hypercube with 2d nodes can be </a:t>
            </a:r>
            <a:r>
              <a:rPr lang="en-US" dirty="0" smtClean="0"/>
              <a:t>regarded as </a:t>
            </a:r>
            <a:r>
              <a:rPr lang="en-US" dirty="0"/>
              <a:t>a d-dimensional mesh with two nodes in </a:t>
            </a:r>
            <a:r>
              <a:rPr lang="en-US" dirty="0" smtClean="0"/>
              <a:t>each dimension.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mesh algorithm can be generalized to </a:t>
            </a:r>
            <a:r>
              <a:rPr lang="en-US" dirty="0" smtClean="0"/>
              <a:t>a hypercube </a:t>
            </a:r>
            <a:r>
              <a:rPr lang="en-US" dirty="0"/>
              <a:t>and the operation is carried out in d (= </a:t>
            </a:r>
            <a:r>
              <a:rPr lang="en-US" dirty="0" smtClean="0"/>
              <a:t>log p</a:t>
            </a:r>
            <a:r>
              <a:rPr lang="en-US" dirty="0"/>
              <a:t>) steps.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Broadcasting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513" y="1962104"/>
            <a:ext cx="9717898" cy="463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9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Binary tree embedding, each </a:t>
            </a:r>
            <a:r>
              <a:rPr lang="en-US" dirty="0" smtClean="0"/>
              <a:t>node makes </a:t>
            </a:r>
            <a:r>
              <a:rPr lang="en-US" dirty="0"/>
              <a:t>two copies of message and sends</a:t>
            </a:r>
            <a:br>
              <a:rPr lang="en-US" dirty="0"/>
            </a:br>
            <a:r>
              <a:rPr lang="en-US" dirty="0"/>
              <a:t>one to left child and another to right child.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61" y="3433195"/>
            <a:ext cx="87249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2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the message M is at 000 i.e. in the root node.</a:t>
            </a:r>
          </a:p>
          <a:p>
            <a:r>
              <a:rPr lang="en-US" dirty="0" smtClean="0"/>
              <a:t>The node keeps a copy to itself and forward one copy to left and right child</a:t>
            </a:r>
            <a:endParaRPr lang="en-US" dirty="0"/>
          </a:p>
          <a:p>
            <a:r>
              <a:rPr lang="en-US" dirty="0" smtClean="0"/>
              <a:t>Every internal node does the same until the message reaches to the leaf nodes.</a:t>
            </a:r>
          </a:p>
          <a:p>
            <a:r>
              <a:rPr lang="en-US" dirty="0" smtClean="0"/>
              <a:t>This takes O(d) steps</a:t>
            </a:r>
          </a:p>
        </p:txBody>
      </p:sp>
    </p:spTree>
    <p:extLst>
      <p:ext uri="{BB962C8B-B14F-4D97-AF65-F5344CB8AC3E}">
        <p14:creationId xmlns:p14="http://schemas.microsoft.com/office/powerpoint/2010/main" val="286504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Prefix Computation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46366"/>
            <a:ext cx="10157959" cy="4480559"/>
          </a:xfrm>
        </p:spPr>
        <p:txBody>
          <a:bodyPr>
            <a:normAutofit/>
          </a:bodyPr>
          <a:lstStyle/>
          <a:p>
            <a:r>
              <a:rPr lang="en-US" dirty="0"/>
              <a:t>Binary tree embedding can be </a:t>
            </a:r>
            <a:r>
              <a:rPr lang="en-US" dirty="0" smtClean="0"/>
              <a:t>used.</a:t>
            </a:r>
            <a:endParaRPr lang="en-US" dirty="0"/>
          </a:p>
          <a:p>
            <a:r>
              <a:rPr lang="en-US" dirty="0" smtClean="0"/>
              <a:t>Two </a:t>
            </a:r>
            <a:r>
              <a:rPr lang="en-US" dirty="0"/>
              <a:t>phases: forward phase and reverse </a:t>
            </a:r>
            <a:r>
              <a:rPr lang="en-US" dirty="0" smtClean="0"/>
              <a:t>phase</a:t>
            </a:r>
          </a:p>
          <a:p>
            <a:r>
              <a:rPr lang="en-US" dirty="0" smtClean="0"/>
              <a:t>Forward </a:t>
            </a:r>
            <a:r>
              <a:rPr lang="en-US" dirty="0"/>
              <a:t>phase: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The </a:t>
            </a:r>
            <a:r>
              <a:rPr lang="en-US" dirty="0"/>
              <a:t>leaves start by sending their </a:t>
            </a:r>
            <a:r>
              <a:rPr lang="en-US" dirty="0" smtClean="0"/>
              <a:t>data up </a:t>
            </a:r>
            <a:r>
              <a:rPr lang="en-US" dirty="0"/>
              <a:t>to their parents.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Each </a:t>
            </a:r>
            <a:r>
              <a:rPr lang="en-US" dirty="0"/>
              <a:t>internal processor on </a:t>
            </a:r>
            <a:r>
              <a:rPr lang="en-US" dirty="0" smtClean="0"/>
              <a:t>receipt of </a:t>
            </a:r>
            <a:r>
              <a:rPr lang="en-US" dirty="0"/>
              <a:t>two items (y is left child and z is right </a:t>
            </a:r>
            <a:r>
              <a:rPr lang="en-US" dirty="0" smtClean="0"/>
              <a:t>child) computes </a:t>
            </a:r>
            <a:r>
              <a:rPr lang="en-US" dirty="0"/>
              <a:t>w=</a:t>
            </a:r>
            <a:r>
              <a:rPr lang="en-US" dirty="0" err="1"/>
              <a:t>y+z</a:t>
            </a:r>
            <a:r>
              <a:rPr lang="en-US" dirty="0"/>
              <a:t>, stores a copy of y and w and </a:t>
            </a:r>
            <a:r>
              <a:rPr lang="en-US" dirty="0" smtClean="0"/>
              <a:t>sends w </a:t>
            </a:r>
            <a:r>
              <a:rPr lang="en-US" dirty="0"/>
              <a:t>to its </a:t>
            </a:r>
            <a:r>
              <a:rPr lang="en-US" dirty="0" smtClean="0"/>
              <a:t>parent.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At </a:t>
            </a:r>
            <a:r>
              <a:rPr lang="en-US" dirty="0"/>
              <a:t>the end of d steps, each </a:t>
            </a:r>
            <a:r>
              <a:rPr lang="en-US" dirty="0" smtClean="0"/>
              <a:t>processor in </a:t>
            </a:r>
            <a:r>
              <a:rPr lang="en-US" dirty="0"/>
              <a:t>the tree has stored in its memory the sum of </a:t>
            </a:r>
            <a:r>
              <a:rPr lang="en-US" dirty="0" smtClean="0"/>
              <a:t>all data </a:t>
            </a:r>
            <a:r>
              <a:rPr lang="en-US" dirty="0"/>
              <a:t>items in the </a:t>
            </a:r>
            <a:r>
              <a:rPr lang="en-US" dirty="0" smtClean="0"/>
              <a:t>left subtree </a:t>
            </a:r>
            <a:r>
              <a:rPr lang="en-US" dirty="0"/>
              <a:t>rooted at this processor.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The root </a:t>
            </a:r>
            <a:r>
              <a:rPr lang="en-US" dirty="0"/>
              <a:t>has sum of all elements in tree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59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Prefix Computation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33302"/>
          </a:xfrm>
        </p:spPr>
        <p:txBody>
          <a:bodyPr>
            <a:normAutofit/>
          </a:bodyPr>
          <a:lstStyle/>
          <a:p>
            <a:r>
              <a:rPr lang="en-US" dirty="0"/>
              <a:t>Reverse </a:t>
            </a:r>
            <a:r>
              <a:rPr lang="en-US" dirty="0" smtClean="0"/>
              <a:t>Phase: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The </a:t>
            </a:r>
            <a:r>
              <a:rPr lang="en-US" dirty="0"/>
              <a:t>root starts by sending zero to its left child </a:t>
            </a:r>
            <a:r>
              <a:rPr lang="en-US" dirty="0" smtClean="0"/>
              <a:t>and y </a:t>
            </a:r>
            <a:r>
              <a:rPr lang="en-US" dirty="0"/>
              <a:t>to its right </a:t>
            </a:r>
            <a:r>
              <a:rPr lang="en-US" dirty="0" smtClean="0"/>
              <a:t>child.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Each </a:t>
            </a:r>
            <a:r>
              <a:rPr lang="en-US" dirty="0"/>
              <a:t>internal </a:t>
            </a:r>
            <a:r>
              <a:rPr lang="en-US" dirty="0" smtClean="0"/>
              <a:t>processor on receipt </a:t>
            </a:r>
            <a:r>
              <a:rPr lang="en-US" dirty="0"/>
              <a:t>of a </a:t>
            </a:r>
            <a:r>
              <a:rPr lang="en-US" dirty="0" smtClean="0"/>
              <a:t>datum </a:t>
            </a:r>
            <a:r>
              <a:rPr lang="en-US" dirty="0"/>
              <a:t>(say q) from its parent sends </a:t>
            </a:r>
            <a:r>
              <a:rPr lang="en-US" dirty="0" smtClean="0"/>
              <a:t>q to </a:t>
            </a:r>
            <a:r>
              <a:rPr lang="en-US" dirty="0"/>
              <a:t>its left child and </a:t>
            </a:r>
            <a:r>
              <a:rPr lang="en-US" dirty="0" err="1"/>
              <a:t>q+y</a:t>
            </a:r>
            <a:r>
              <a:rPr lang="en-US" dirty="0"/>
              <a:t> to its right </a:t>
            </a:r>
            <a:r>
              <a:rPr lang="en-US" dirty="0" smtClean="0"/>
              <a:t>child.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When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leaf </a:t>
            </a:r>
            <a:r>
              <a:rPr lang="en-US" dirty="0"/>
              <a:t>gets a datum q from its parent, it </a:t>
            </a:r>
            <a:r>
              <a:rPr lang="en-US" dirty="0" smtClean="0"/>
              <a:t>computes </a:t>
            </a:r>
            <a:r>
              <a:rPr lang="en-US" dirty="0" err="1" smtClean="0"/>
              <a:t>q+x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and stores it as final result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Concentration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Assume that there are k&lt;p items </a:t>
            </a:r>
            <a:r>
              <a:rPr lang="en-US" dirty="0" smtClean="0"/>
              <a:t>distributed arbitrarily.</a:t>
            </a:r>
            <a:endParaRPr lang="en-US" dirty="0"/>
          </a:p>
          <a:p>
            <a:r>
              <a:rPr lang="en-US" dirty="0" smtClean="0"/>
              <a:t>Problem </a:t>
            </a:r>
            <a:r>
              <a:rPr lang="en-US" dirty="0"/>
              <a:t>is to move the data into </a:t>
            </a:r>
            <a:r>
              <a:rPr lang="en-US" dirty="0" smtClean="0"/>
              <a:t>processors 0,1,2</a:t>
            </a:r>
            <a:r>
              <a:rPr lang="en-US" dirty="0"/>
              <a:t>.... k-1 of </a:t>
            </a:r>
            <a:r>
              <a:rPr lang="en-US" dirty="0" smtClean="0"/>
              <a:t>Hd.</a:t>
            </a:r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are two phases in </a:t>
            </a:r>
            <a:r>
              <a:rPr lang="en-US" dirty="0" smtClean="0"/>
              <a:t>algorithm</a:t>
            </a:r>
            <a:endParaRPr lang="en-US" dirty="0"/>
          </a:p>
          <a:p>
            <a:r>
              <a:rPr lang="en-US" dirty="0" smtClean="0"/>
              <a:t>First phase: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 </a:t>
            </a:r>
            <a:r>
              <a:rPr lang="en-US" dirty="0"/>
              <a:t>prefix sums operation is performed </a:t>
            </a:r>
            <a:r>
              <a:rPr lang="en-US" dirty="0" smtClean="0"/>
              <a:t>to compute </a:t>
            </a:r>
            <a:r>
              <a:rPr lang="en-US" dirty="0"/>
              <a:t>the destination address of each </a:t>
            </a:r>
            <a:r>
              <a:rPr lang="en-US" dirty="0" smtClean="0"/>
              <a:t>data item.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Each </a:t>
            </a:r>
            <a:r>
              <a:rPr lang="en-US" dirty="0"/>
              <a:t>packet is routed to its destination </a:t>
            </a:r>
            <a:r>
              <a:rPr lang="en-US" dirty="0" smtClean="0"/>
              <a:t>using the </a:t>
            </a:r>
            <a:r>
              <a:rPr lang="en-US" dirty="0"/>
              <a:t>greedy path from its origin to its destination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Concentration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second phase, when packets are routed </a:t>
            </a:r>
            <a:r>
              <a:rPr lang="en-US" dirty="0" smtClean="0"/>
              <a:t>using greedy </a:t>
            </a:r>
            <a:r>
              <a:rPr lang="en-US" dirty="0"/>
              <a:t>paths, we claim that no packet gets </a:t>
            </a:r>
            <a:r>
              <a:rPr lang="en-US" dirty="0" smtClean="0"/>
              <a:t>to meet </a:t>
            </a:r>
            <a:r>
              <a:rPr lang="en-US" dirty="0"/>
              <a:t>any other in path, hence there is </a:t>
            </a:r>
            <a:r>
              <a:rPr lang="en-US" dirty="0" smtClean="0"/>
              <a:t>no contention</a:t>
            </a:r>
          </a:p>
          <a:p>
            <a:r>
              <a:rPr lang="en-US" dirty="0" smtClean="0"/>
              <a:t>Data </a:t>
            </a:r>
            <a:r>
              <a:rPr lang="en-US" dirty="0"/>
              <a:t>concentration can be performed on </a:t>
            </a:r>
            <a:r>
              <a:rPr lang="en-US" dirty="0" err="1"/>
              <a:t>B</a:t>
            </a:r>
            <a:r>
              <a:rPr lang="en-US" baseline="-25000" dirty="0" err="1"/>
              <a:t>d</a:t>
            </a:r>
            <a:r>
              <a:rPr lang="en-US" dirty="0"/>
              <a:t> </a:t>
            </a:r>
            <a:r>
              <a:rPr lang="en-US" dirty="0" smtClean="0"/>
              <a:t>as well </a:t>
            </a:r>
            <a:r>
              <a:rPr lang="en-US" dirty="0"/>
              <a:t>as the sequential </a:t>
            </a:r>
            <a:r>
              <a:rPr lang="en-US" dirty="0" err="1"/>
              <a:t>H</a:t>
            </a:r>
            <a:r>
              <a:rPr lang="en-US" baseline="-25000" dirty="0" err="1"/>
              <a:t>d</a:t>
            </a:r>
            <a:r>
              <a:rPr lang="en-US" dirty="0"/>
              <a:t> in O(d) time </a:t>
            </a:r>
          </a:p>
        </p:txBody>
      </p:sp>
    </p:spTree>
    <p:extLst>
      <p:ext uri="{BB962C8B-B14F-4D97-AF65-F5344CB8AC3E}">
        <p14:creationId xmlns:p14="http://schemas.microsoft.com/office/powerpoint/2010/main" val="380890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sequence, problem is to find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</a:t>
            </a:r>
            <a:r>
              <a:rPr lang="en-US" dirty="0" smtClean="0"/>
              <a:t>smallest key </a:t>
            </a:r>
            <a:r>
              <a:rPr lang="en-US" dirty="0"/>
              <a:t>from </a:t>
            </a:r>
            <a:r>
              <a:rPr lang="en-US" dirty="0" smtClean="0"/>
              <a:t>sequence.</a:t>
            </a:r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are two different versions: a) p=n and </a:t>
            </a:r>
            <a:r>
              <a:rPr lang="en-US" dirty="0" smtClean="0"/>
              <a:t>b) n&gt;p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work optimal algorithm for mesh can </a:t>
            </a:r>
            <a:r>
              <a:rPr lang="en-US" dirty="0" smtClean="0"/>
              <a:t>be adapted </a:t>
            </a:r>
            <a:r>
              <a:rPr lang="en-US" dirty="0"/>
              <a:t>to run optimally on </a:t>
            </a:r>
            <a:r>
              <a:rPr lang="en-US" dirty="0" err="1"/>
              <a:t>H</a:t>
            </a:r>
            <a:r>
              <a:rPr lang="en-US" baseline="-25000" dirty="0" err="1"/>
              <a:t>d</a:t>
            </a:r>
            <a:r>
              <a:rPr lang="en-US" dirty="0"/>
              <a:t> as </a:t>
            </a:r>
            <a:r>
              <a:rPr lang="en-US" dirty="0" smtClean="0"/>
              <a:t>well.</a:t>
            </a:r>
            <a:endParaRPr lang="en-US" dirty="0"/>
          </a:p>
          <a:p>
            <a:r>
              <a:rPr lang="en-US" dirty="0" smtClean="0"/>
              <a:t>Selection </a:t>
            </a:r>
            <a:r>
              <a:rPr lang="en-US" dirty="0"/>
              <a:t>from n=p keys can be performed </a:t>
            </a:r>
            <a:r>
              <a:rPr lang="en-US" dirty="0" smtClean="0"/>
              <a:t>in O(d</a:t>
            </a:r>
            <a:r>
              <a:rPr lang="en-US" dirty="0"/>
              <a:t>) time on Hd. </a:t>
            </a:r>
          </a:p>
        </p:txBody>
      </p:sp>
    </p:spTree>
    <p:extLst>
      <p:ext uri="{BB962C8B-B14F-4D97-AF65-F5344CB8AC3E}">
        <p14:creationId xmlns:p14="http://schemas.microsoft.com/office/powerpoint/2010/main" val="355240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in hypercube- </a:t>
            </a:r>
            <a:r>
              <a:rPr lang="en-US" dirty="0"/>
              <a:t>Odd eve </a:t>
            </a:r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is to take two sorted sequence and produce a sorted sequence</a:t>
            </a:r>
          </a:p>
          <a:p>
            <a:r>
              <a:rPr lang="en-US" dirty="0" smtClean="0"/>
              <a:t>If the two sequences to be merged are of length m each, they can be merged in O(log m) time using a hypercube with O(m</a:t>
            </a:r>
            <a:r>
              <a:rPr lang="en-US" baseline="30000" dirty="0" smtClean="0"/>
              <a:t>2</a:t>
            </a:r>
            <a:r>
              <a:rPr lang="en-US" dirty="0" smtClean="0"/>
              <a:t>) processors</a:t>
            </a:r>
            <a:endParaRPr lang="en-US" dirty="0"/>
          </a:p>
          <a:p>
            <a:r>
              <a:rPr lang="en-US" dirty="0" smtClean="0"/>
              <a:t>We are interested in merging on a hypercube with only 2m processors</a:t>
            </a:r>
          </a:p>
        </p:txBody>
      </p:sp>
    </p:spTree>
    <p:extLst>
      <p:ext uri="{BB962C8B-B14F-4D97-AF65-F5344CB8AC3E}">
        <p14:creationId xmlns:p14="http://schemas.microsoft.com/office/powerpoint/2010/main" val="40318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Hypercube - Computation </a:t>
            </a:r>
            <a:r>
              <a:rPr lang="en-US" dirty="0"/>
              <a:t>Model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045" y="2236425"/>
            <a:ext cx="8404734" cy="38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 even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X</a:t>
            </a:r>
            <a:r>
              <a:rPr lang="en-US" baseline="-25000" dirty="0"/>
              <a:t>1</a:t>
            </a:r>
            <a:r>
              <a:rPr lang="en-US" dirty="0"/>
              <a:t>= k</a:t>
            </a:r>
            <a:r>
              <a:rPr lang="en-US" baseline="-25000" dirty="0"/>
              <a:t>1</a:t>
            </a:r>
            <a:r>
              <a:rPr lang="en-US" dirty="0"/>
              <a:t>,k</a:t>
            </a:r>
            <a:r>
              <a:rPr lang="en-US" baseline="-25000" dirty="0"/>
              <a:t>2</a:t>
            </a:r>
            <a:r>
              <a:rPr lang="en-US" dirty="0"/>
              <a:t>,….,k</a:t>
            </a:r>
            <a:r>
              <a:rPr lang="en-US" baseline="-25000" dirty="0"/>
              <a:t>m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= k</a:t>
            </a:r>
            <a:r>
              <a:rPr lang="en-US" baseline="-25000" dirty="0"/>
              <a:t>m+1</a:t>
            </a:r>
            <a:r>
              <a:rPr lang="en-US" dirty="0"/>
              <a:t>, k</a:t>
            </a:r>
            <a:r>
              <a:rPr lang="en-US" baseline="-25000" dirty="0"/>
              <a:t>m+2</a:t>
            </a:r>
            <a:r>
              <a:rPr lang="en-US" dirty="0"/>
              <a:t>,…..</a:t>
            </a:r>
            <a:r>
              <a:rPr lang="en-US" dirty="0" smtClean="0"/>
              <a:t>K</a:t>
            </a:r>
            <a:r>
              <a:rPr lang="en-US" baseline="-25000" dirty="0" smtClean="0"/>
              <a:t>2m</a:t>
            </a:r>
            <a:endParaRPr lang="en-US" dirty="0" smtClean="0"/>
          </a:p>
          <a:p>
            <a:r>
              <a:rPr lang="en-US" dirty="0" smtClean="0"/>
              <a:t>Separate X</a:t>
            </a:r>
            <a:r>
              <a:rPr lang="en-US" baseline="-25000" dirty="0" smtClean="0"/>
              <a:t>1</a:t>
            </a:r>
            <a:r>
              <a:rPr lang="en-US" dirty="0" smtClean="0"/>
              <a:t> &amp; X</a:t>
            </a:r>
            <a:r>
              <a:rPr lang="en-US" baseline="-25000" dirty="0" smtClean="0"/>
              <a:t>2</a:t>
            </a:r>
            <a:r>
              <a:rPr lang="en-US" dirty="0" smtClean="0"/>
              <a:t> into odd and even part. Let O</a:t>
            </a:r>
            <a:r>
              <a:rPr lang="en-US" baseline="-25000" dirty="0" smtClean="0"/>
              <a:t>1</a:t>
            </a:r>
            <a:r>
              <a:rPr lang="en-US" dirty="0" smtClean="0"/>
              <a:t>, E</a:t>
            </a:r>
            <a:r>
              <a:rPr lang="en-US" baseline="-25000" dirty="0" smtClean="0"/>
              <a:t>1</a:t>
            </a:r>
            <a:r>
              <a:rPr lang="en-US" dirty="0" smtClean="0"/>
              <a:t> and O</a:t>
            </a:r>
            <a:r>
              <a:rPr lang="en-US" baseline="-25000" dirty="0" smtClean="0"/>
              <a:t>2</a:t>
            </a:r>
            <a:r>
              <a:rPr lang="en-US" dirty="0" smtClean="0"/>
              <a:t>, E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Recursively merge E</a:t>
            </a:r>
            <a:r>
              <a:rPr lang="en-US" baseline="-25000" dirty="0" smtClean="0"/>
              <a:t>1</a:t>
            </a:r>
            <a:r>
              <a:rPr lang="en-US" dirty="0" smtClean="0"/>
              <a:t> with O</a:t>
            </a:r>
            <a:r>
              <a:rPr lang="en-US" baseline="-25000" dirty="0" smtClean="0"/>
              <a:t>2</a:t>
            </a:r>
            <a:r>
              <a:rPr lang="en-US" dirty="0" smtClean="0"/>
              <a:t> to form A=a</a:t>
            </a:r>
            <a:r>
              <a:rPr lang="en-US" baseline="-25000" dirty="0" smtClean="0"/>
              <a:t>1</a:t>
            </a:r>
            <a:r>
              <a:rPr lang="en-US" dirty="0" smtClean="0"/>
              <a:t>,a</a:t>
            </a:r>
            <a:r>
              <a:rPr lang="en-US" baseline="-25000" dirty="0" smtClean="0"/>
              <a:t>2</a:t>
            </a:r>
            <a:r>
              <a:rPr lang="en-US" dirty="0" smtClean="0"/>
              <a:t>,…..am and O</a:t>
            </a:r>
            <a:r>
              <a:rPr lang="en-US" baseline="-25000" dirty="0" smtClean="0"/>
              <a:t>1</a:t>
            </a:r>
            <a:r>
              <a:rPr lang="en-US" dirty="0" smtClean="0"/>
              <a:t>and E</a:t>
            </a:r>
            <a:r>
              <a:rPr lang="en-US" baseline="-25000" dirty="0" smtClean="0"/>
              <a:t>2</a:t>
            </a:r>
            <a:r>
              <a:rPr lang="en-US" dirty="0" smtClean="0"/>
              <a:t> to form B=b</a:t>
            </a:r>
            <a:r>
              <a:rPr lang="en-US" baseline="-25000" dirty="0" smtClean="0"/>
              <a:t>1</a:t>
            </a:r>
            <a:r>
              <a:rPr lang="en-US" dirty="0" smtClean="0"/>
              <a:t>,b</a:t>
            </a:r>
            <a:r>
              <a:rPr lang="en-US" baseline="-25000" dirty="0" smtClean="0"/>
              <a:t>2</a:t>
            </a:r>
            <a:r>
              <a:rPr lang="en-US" dirty="0" smtClean="0"/>
              <a:t>,….,</a:t>
            </a:r>
            <a:r>
              <a:rPr lang="en-US" dirty="0" err="1" smtClean="0"/>
              <a:t>b</a:t>
            </a:r>
            <a:r>
              <a:rPr lang="en-US" baseline="-25000" dirty="0" err="1" smtClean="0"/>
              <a:t>m</a:t>
            </a:r>
            <a:endParaRPr lang="en-US" baseline="-25000" dirty="0" smtClean="0"/>
          </a:p>
          <a:p>
            <a:r>
              <a:rPr lang="en-US" dirty="0" smtClean="0"/>
              <a:t>Shuffle A and B to form C= a</a:t>
            </a:r>
            <a:r>
              <a:rPr lang="en-US" baseline="-25000" dirty="0" smtClean="0"/>
              <a:t>1</a:t>
            </a:r>
            <a:r>
              <a:rPr lang="en-US" dirty="0" smtClean="0"/>
              <a:t>,b</a:t>
            </a:r>
            <a:r>
              <a:rPr lang="en-US" baseline="-25000" dirty="0" smtClean="0"/>
              <a:t>1</a:t>
            </a:r>
            <a:r>
              <a:rPr lang="en-US" dirty="0" smtClean="0"/>
              <a:t>,a</a:t>
            </a:r>
            <a:r>
              <a:rPr lang="en-US" baseline="-25000" dirty="0" smtClean="0"/>
              <a:t>2</a:t>
            </a:r>
            <a:r>
              <a:rPr lang="en-US" dirty="0" smtClean="0"/>
              <a:t>,b</a:t>
            </a:r>
            <a:r>
              <a:rPr lang="en-US" baseline="-25000" dirty="0" smtClean="0"/>
              <a:t>2</a:t>
            </a:r>
            <a:r>
              <a:rPr lang="en-US" dirty="0" smtClean="0"/>
              <a:t>,……,</a:t>
            </a:r>
            <a:r>
              <a:rPr lang="en-US" dirty="0" err="1" smtClean="0"/>
              <a:t>a</a:t>
            </a:r>
            <a:r>
              <a:rPr lang="en-US" baseline="-25000" dirty="0" err="1" smtClean="0"/>
              <a:t>m</a:t>
            </a:r>
            <a:r>
              <a:rPr lang="en-US" dirty="0" err="1" smtClean="0"/>
              <a:t>,b</a:t>
            </a:r>
            <a:r>
              <a:rPr lang="en-US" baseline="-25000" dirty="0" err="1" smtClean="0"/>
              <a:t>m</a:t>
            </a:r>
            <a:endParaRPr lang="en-US" baseline="-25000" dirty="0" smtClean="0"/>
          </a:p>
          <a:p>
            <a:r>
              <a:rPr lang="en-US" dirty="0" smtClean="0"/>
              <a:t>Compare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with b</a:t>
            </a:r>
            <a:r>
              <a:rPr lang="en-US" baseline="-25000" dirty="0" smtClean="0"/>
              <a:t>i</a:t>
            </a:r>
            <a:r>
              <a:rPr lang="en-US" dirty="0" smtClean="0"/>
              <a:t> and interchange if required</a:t>
            </a:r>
          </a:p>
        </p:txBody>
      </p:sp>
    </p:spTree>
    <p:extLst>
      <p:ext uri="{BB962C8B-B14F-4D97-AF65-F5344CB8AC3E}">
        <p14:creationId xmlns:p14="http://schemas.microsoft.com/office/powerpoint/2010/main" val="139778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Bitonic</a:t>
            </a:r>
            <a:r>
              <a:rPr lang="en-US" dirty="0" smtClean="0"/>
              <a:t> sort in butterfly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p be the number of input at level d of </a:t>
            </a:r>
            <a:r>
              <a:rPr lang="en-US" dirty="0" err="1" smtClean="0"/>
              <a:t>Bd</a:t>
            </a:r>
            <a:r>
              <a:rPr lang="en-US" dirty="0" smtClean="0"/>
              <a:t>, send the data to level d-1, so that the 1</a:t>
            </a:r>
            <a:r>
              <a:rPr lang="en-US" baseline="30000" dirty="0" smtClean="0"/>
              <a:t>st</a:t>
            </a:r>
            <a:r>
              <a:rPr lang="en-US" dirty="0" smtClean="0"/>
              <a:t> half of the input is in the left sub-butterfly and the net half is in the right sub butterfly</a:t>
            </a:r>
          </a:p>
          <a:p>
            <a:r>
              <a:rPr lang="en-US" dirty="0" smtClean="0"/>
              <a:t>The left half of the input is sorted recursively in increasing order and the right half of the input is sorted in descending order</a:t>
            </a:r>
          </a:p>
          <a:p>
            <a:r>
              <a:rPr lang="en-US" dirty="0"/>
              <a:t>The sorted sequence will be available at level d-1 so that it sent back to level d, we have a </a:t>
            </a:r>
            <a:r>
              <a:rPr lang="en-US" dirty="0" err="1"/>
              <a:t>bitonic</a:t>
            </a:r>
            <a:r>
              <a:rPr lang="en-US" dirty="0"/>
              <a:t> sequence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8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Computation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66519" cy="39031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node of a d-dimensional </a:t>
            </a:r>
            <a:r>
              <a:rPr lang="en-US" dirty="0" smtClean="0"/>
              <a:t>hypercube is numbered </a:t>
            </a:r>
            <a:r>
              <a:rPr lang="en-US" dirty="0"/>
              <a:t>using d bits. Hence, there </a:t>
            </a:r>
            <a:r>
              <a:rPr lang="en-US" dirty="0" smtClean="0"/>
              <a:t>are 2^d </a:t>
            </a:r>
            <a:r>
              <a:rPr lang="en-US" dirty="0"/>
              <a:t>processors in a </a:t>
            </a:r>
            <a:r>
              <a:rPr lang="en-US" dirty="0" smtClean="0"/>
              <a:t>d-dimensional </a:t>
            </a:r>
            <a:r>
              <a:rPr lang="en-US" dirty="0"/>
              <a:t>hypercube represented as H</a:t>
            </a:r>
            <a:r>
              <a:rPr lang="en-US" baseline="-25000" dirty="0"/>
              <a:t>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Two </a:t>
            </a:r>
            <a:r>
              <a:rPr lang="en-US" dirty="0"/>
              <a:t>nodes are connected by a direct link </a:t>
            </a:r>
            <a:r>
              <a:rPr lang="en-US" dirty="0" smtClean="0"/>
              <a:t>if their </a:t>
            </a:r>
            <a:r>
              <a:rPr lang="en-US" dirty="0"/>
              <a:t>numbers differ only by one bit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>
                <a:solidFill>
                  <a:srgbClr val="002060"/>
                </a:solidFill>
              </a:rPr>
              <a:t>diameter </a:t>
            </a:r>
            <a:r>
              <a:rPr lang="en-US" dirty="0" smtClean="0"/>
              <a:t>(Largest </a:t>
            </a:r>
            <a:r>
              <a:rPr lang="en-US" dirty="0"/>
              <a:t>distance between any pair of nodes in the </a:t>
            </a:r>
            <a:r>
              <a:rPr lang="en-US" dirty="0" smtClean="0"/>
              <a:t>network) </a:t>
            </a:r>
            <a:r>
              <a:rPr lang="en-US" dirty="0"/>
              <a:t>of a d-dimensional </a:t>
            </a:r>
            <a:r>
              <a:rPr lang="en-US" dirty="0" smtClean="0"/>
              <a:t>hypercube is </a:t>
            </a:r>
            <a:r>
              <a:rPr lang="en-US" dirty="0"/>
              <a:t>d as we need to flip at most d </a:t>
            </a:r>
            <a:r>
              <a:rPr lang="en-US" dirty="0" smtClean="0"/>
              <a:t>bits (traverse </a:t>
            </a:r>
            <a:r>
              <a:rPr lang="en-US" dirty="0"/>
              <a:t>d links) to reach one </a:t>
            </a:r>
            <a:r>
              <a:rPr lang="en-US" dirty="0" smtClean="0"/>
              <a:t>processor from another.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002060"/>
                </a:solidFill>
              </a:rPr>
              <a:t>bisection </a:t>
            </a:r>
            <a:r>
              <a:rPr lang="en-US" dirty="0" smtClean="0">
                <a:solidFill>
                  <a:srgbClr val="002060"/>
                </a:solidFill>
              </a:rPr>
              <a:t>width </a:t>
            </a:r>
            <a:r>
              <a:rPr lang="en-US" dirty="0" smtClean="0"/>
              <a:t>(</a:t>
            </a:r>
            <a:r>
              <a:rPr lang="en-US" dirty="0"/>
              <a:t>Minimum number of edges that must be removed in order </a:t>
            </a:r>
            <a:r>
              <a:rPr lang="en-US" dirty="0" smtClean="0"/>
              <a:t>to divide </a:t>
            </a:r>
            <a:r>
              <a:rPr lang="en-US" dirty="0"/>
              <a:t>the network into two halves of equal </a:t>
            </a:r>
            <a:r>
              <a:rPr lang="en-US" dirty="0" smtClean="0"/>
              <a:t>size) </a:t>
            </a:r>
            <a:r>
              <a:rPr lang="en-US" dirty="0"/>
              <a:t>of a </a:t>
            </a:r>
            <a:r>
              <a:rPr lang="en-US" dirty="0" smtClean="0"/>
              <a:t>d-dimensional hypercube </a:t>
            </a:r>
            <a:r>
              <a:rPr lang="en-US" dirty="0"/>
              <a:t>is 2^(d-1) </a:t>
            </a:r>
          </a:p>
        </p:txBody>
      </p:sp>
    </p:spTree>
    <p:extLst>
      <p:ext uri="{BB962C8B-B14F-4D97-AF65-F5344CB8AC3E}">
        <p14:creationId xmlns:p14="http://schemas.microsoft.com/office/powerpoint/2010/main" val="40372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hypercube is a highly scalable architecture. </a:t>
            </a:r>
            <a:r>
              <a:rPr lang="en-US" dirty="0" smtClean="0"/>
              <a:t>Two d-dimensional </a:t>
            </a:r>
            <a:r>
              <a:rPr lang="en-US" dirty="0" err="1"/>
              <a:t>hypercubes</a:t>
            </a:r>
            <a:r>
              <a:rPr lang="en-US" dirty="0"/>
              <a:t> can be easily combined </a:t>
            </a:r>
            <a:r>
              <a:rPr lang="en-US" dirty="0" smtClean="0"/>
              <a:t>to form </a:t>
            </a:r>
            <a:r>
              <a:rPr lang="en-US" dirty="0"/>
              <a:t>a d+1-dimensional </a:t>
            </a:r>
            <a:r>
              <a:rPr lang="en-US" dirty="0" smtClean="0"/>
              <a:t>hypercube.</a:t>
            </a:r>
            <a:endParaRPr lang="en-US" dirty="0"/>
          </a:p>
          <a:p>
            <a:r>
              <a:rPr lang="en-US" dirty="0" smtClean="0"/>
              <a:t>Two </a:t>
            </a:r>
            <a:r>
              <a:rPr lang="en-US" dirty="0"/>
              <a:t>variants of Hypercube – In, </a:t>
            </a:r>
            <a:r>
              <a:rPr lang="en-US" dirty="0" smtClean="0"/>
              <a:t>sequential hypercube</a:t>
            </a:r>
            <a:r>
              <a:rPr lang="en-US" dirty="0"/>
              <a:t>, one processor can communicate only </a:t>
            </a:r>
            <a:r>
              <a:rPr lang="en-US" dirty="0" smtClean="0"/>
              <a:t>with one </a:t>
            </a:r>
            <a:r>
              <a:rPr lang="en-US" dirty="0" err="1"/>
              <a:t>neighbour</a:t>
            </a:r>
            <a:r>
              <a:rPr lang="en-US" dirty="0"/>
              <a:t> at a time. In parallel, it </a:t>
            </a:r>
            <a:r>
              <a:rPr lang="en-US" dirty="0" smtClean="0"/>
              <a:t>can communicate </a:t>
            </a:r>
            <a:r>
              <a:rPr lang="en-US" dirty="0"/>
              <a:t>with all </a:t>
            </a:r>
            <a:r>
              <a:rPr lang="en-US" dirty="0" smtClean="0"/>
              <a:t>neighbors.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hypercube has several variants like </a:t>
            </a:r>
            <a:r>
              <a:rPr lang="en-US" dirty="0" smtClean="0"/>
              <a:t>butterfly, shuffle-exchange </a:t>
            </a:r>
            <a:r>
              <a:rPr lang="en-US" dirty="0"/>
              <a:t>network and </a:t>
            </a:r>
            <a:r>
              <a:rPr lang="en-US" dirty="0" smtClean="0"/>
              <a:t>cube-connected cycles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Butterfly Network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Algorithms for Hypercube can be adapted for </a:t>
            </a:r>
            <a:r>
              <a:rPr lang="en-US" dirty="0" smtClean="0"/>
              <a:t>Butterfly network </a:t>
            </a:r>
            <a:r>
              <a:rPr lang="en-US" dirty="0"/>
              <a:t>and </a:t>
            </a:r>
            <a:r>
              <a:rPr lang="en-US" dirty="0" smtClean="0"/>
              <a:t>vice-versa.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d-dimensional butterfly (</a:t>
            </a:r>
            <a:r>
              <a:rPr lang="en-US" dirty="0" err="1"/>
              <a:t>B</a:t>
            </a:r>
            <a:r>
              <a:rPr lang="en-US" baseline="-25000" dirty="0" err="1"/>
              <a:t>d</a:t>
            </a:r>
            <a:r>
              <a:rPr lang="en-US" dirty="0"/>
              <a:t>) has (</a:t>
            </a:r>
            <a:r>
              <a:rPr lang="en-US" dirty="0" smtClean="0"/>
              <a:t>d+1)2^d processors </a:t>
            </a:r>
            <a:r>
              <a:rPr lang="en-US" dirty="0"/>
              <a:t>and d2^(d+1) </a:t>
            </a:r>
            <a:r>
              <a:rPr lang="en-US" dirty="0" smtClean="0"/>
              <a:t>links.</a:t>
            </a:r>
            <a:endParaRPr lang="en-US" dirty="0"/>
          </a:p>
          <a:p>
            <a:r>
              <a:rPr lang="en-US" dirty="0" smtClean="0"/>
              <a:t>Processor </a:t>
            </a:r>
            <a:r>
              <a:rPr lang="en-US" dirty="0"/>
              <a:t>represented as tuple &lt;</a:t>
            </a:r>
            <a:r>
              <a:rPr lang="en-US" dirty="0" err="1"/>
              <a:t>r,l</a:t>
            </a:r>
            <a:r>
              <a:rPr lang="en-US" dirty="0"/>
              <a:t>&gt;, r is row and l </a:t>
            </a:r>
            <a:r>
              <a:rPr lang="en-US" dirty="0" smtClean="0"/>
              <a:t>is level.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processor u, is connected to two processors </a:t>
            </a:r>
            <a:r>
              <a:rPr lang="en-US" dirty="0" smtClean="0"/>
              <a:t>in level </a:t>
            </a:r>
            <a:r>
              <a:rPr lang="en-US" dirty="0"/>
              <a:t>l+1: v = &lt;r, l+1&gt; and w = &lt;r</a:t>
            </a:r>
            <a:r>
              <a:rPr lang="en-US" baseline="30000" dirty="0"/>
              <a:t>l+1</a:t>
            </a:r>
            <a:r>
              <a:rPr lang="en-US" dirty="0" smtClean="0"/>
              <a:t>, l+1&gt;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 err="1"/>
              <a:t>u,v</a:t>
            </a:r>
            <a:r>
              <a:rPr lang="en-US" dirty="0"/>
              <a:t>) is called direct link and (</a:t>
            </a:r>
            <a:r>
              <a:rPr lang="en-US" dirty="0" err="1"/>
              <a:t>u,w</a:t>
            </a:r>
            <a:r>
              <a:rPr lang="en-US" dirty="0"/>
              <a:t>) is called cross link </a:t>
            </a:r>
          </a:p>
        </p:txBody>
      </p:sp>
    </p:spTree>
    <p:extLst>
      <p:ext uri="{BB962C8B-B14F-4D97-AF65-F5344CB8AC3E}">
        <p14:creationId xmlns:p14="http://schemas.microsoft.com/office/powerpoint/2010/main" val="23750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Butterfly Network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1862"/>
            <a:ext cx="9905999" cy="42193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exists a unique path of length d </a:t>
            </a:r>
            <a:r>
              <a:rPr lang="en-US" dirty="0" smtClean="0"/>
              <a:t>from u </a:t>
            </a:r>
            <a:r>
              <a:rPr lang="en-US" dirty="0"/>
              <a:t>at level 0 and v at level d, called </a:t>
            </a:r>
            <a:r>
              <a:rPr lang="en-US" dirty="0" smtClean="0"/>
              <a:t>as greedy path.</a:t>
            </a:r>
            <a:endParaRPr lang="en-US" dirty="0"/>
          </a:p>
          <a:p>
            <a:r>
              <a:rPr lang="en-US" dirty="0" smtClean="0"/>
              <a:t>Hence</a:t>
            </a:r>
            <a:r>
              <a:rPr lang="en-US" dirty="0"/>
              <a:t>, diameter of butterfly network is </a:t>
            </a:r>
            <a:r>
              <a:rPr lang="en-US" dirty="0" smtClean="0"/>
              <a:t>2d.</a:t>
            </a:r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each row of </a:t>
            </a:r>
            <a:r>
              <a:rPr lang="en-US" dirty="0" err="1"/>
              <a:t>B</a:t>
            </a:r>
            <a:r>
              <a:rPr lang="en-US" baseline="-25000" dirty="0" err="1"/>
              <a:t>d</a:t>
            </a:r>
            <a:r>
              <a:rPr lang="en-US" dirty="0"/>
              <a:t> is collapsed into </a:t>
            </a:r>
            <a:r>
              <a:rPr lang="en-US" dirty="0" smtClean="0"/>
              <a:t>a single </a:t>
            </a:r>
            <a:r>
              <a:rPr lang="en-US" dirty="0"/>
              <a:t>processor, preserving all the </a:t>
            </a:r>
            <a:r>
              <a:rPr lang="en-US" dirty="0" smtClean="0"/>
              <a:t>links then </a:t>
            </a:r>
            <a:r>
              <a:rPr lang="en-US" dirty="0"/>
              <a:t>resultant graph is a hypercube (</a:t>
            </a:r>
            <a:r>
              <a:rPr lang="en-US" dirty="0" err="1"/>
              <a:t>H</a:t>
            </a:r>
            <a:r>
              <a:rPr lang="en-US" baseline="-25000" dirty="0" err="1"/>
              <a:t>d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/>
              <a:t>Each step of </a:t>
            </a:r>
            <a:r>
              <a:rPr lang="en-US" dirty="0" err="1"/>
              <a:t>B</a:t>
            </a:r>
            <a:r>
              <a:rPr lang="en-US" baseline="-25000" dirty="0" err="1"/>
              <a:t>d</a:t>
            </a:r>
            <a:r>
              <a:rPr lang="en-US" dirty="0"/>
              <a:t> can be simulated in </a:t>
            </a:r>
            <a:r>
              <a:rPr lang="en-US" dirty="0" smtClean="0"/>
              <a:t>one step </a:t>
            </a:r>
            <a:r>
              <a:rPr lang="en-US" dirty="0"/>
              <a:t>on parallel version of </a:t>
            </a:r>
            <a:r>
              <a:rPr lang="en-US" dirty="0" smtClean="0"/>
              <a:t>H</a:t>
            </a:r>
            <a:r>
              <a:rPr lang="en-US" baseline="-25000" dirty="0" smtClean="0"/>
              <a:t>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Normal </a:t>
            </a:r>
            <a:r>
              <a:rPr lang="en-US" dirty="0"/>
              <a:t>butterfly algorithm – If at any </a:t>
            </a:r>
            <a:r>
              <a:rPr lang="en-US" dirty="0" smtClean="0"/>
              <a:t>given time</a:t>
            </a:r>
            <a:r>
              <a:rPr lang="en-US" dirty="0"/>
              <a:t>, processors in only level </a:t>
            </a:r>
            <a:r>
              <a:rPr lang="en-US" dirty="0" err="1" smtClean="0"/>
              <a:t>articipate</a:t>
            </a:r>
            <a:r>
              <a:rPr lang="en-US" dirty="0"/>
              <a:t>, </a:t>
            </a:r>
            <a:r>
              <a:rPr lang="en-US" dirty="0" smtClean="0"/>
              <a:t>it is </a:t>
            </a:r>
            <a:r>
              <a:rPr lang="en-US" dirty="0"/>
              <a:t>normal </a:t>
            </a:r>
            <a:r>
              <a:rPr lang="en-US" dirty="0" smtClean="0"/>
              <a:t>algorithm.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single step of any normal algorithm </a:t>
            </a:r>
            <a:r>
              <a:rPr lang="en-US" dirty="0" smtClean="0"/>
              <a:t>can be </a:t>
            </a:r>
            <a:r>
              <a:rPr lang="en-US" dirty="0"/>
              <a:t>simulated on sequential </a:t>
            </a:r>
            <a:r>
              <a:rPr lang="en-US" dirty="0" err="1"/>
              <a:t>H</a:t>
            </a:r>
            <a:r>
              <a:rPr lang="en-US" baseline="-25000" dirty="0" err="1"/>
              <a:t>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78884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Embedding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3669"/>
            <a:ext cx="10210211" cy="47940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general mapping of one network G(V1</a:t>
            </a:r>
            <a:r>
              <a:rPr lang="en-US" dirty="0" smtClean="0"/>
              <a:t>, E1</a:t>
            </a:r>
            <a:r>
              <a:rPr lang="en-US" dirty="0"/>
              <a:t>) into another H(v2, E2) is called</a:t>
            </a:r>
            <a:br>
              <a:rPr lang="en-US" dirty="0"/>
            </a:br>
            <a:r>
              <a:rPr lang="en-US" dirty="0" smtClean="0"/>
              <a:t>embedding.</a:t>
            </a:r>
            <a:endParaRPr lang="en-US" dirty="0"/>
          </a:p>
          <a:p>
            <a:r>
              <a:rPr lang="en-US" dirty="0" smtClean="0"/>
              <a:t>Embedding </a:t>
            </a:r>
            <a:r>
              <a:rPr lang="en-US" dirty="0"/>
              <a:t>of a ring: If 0,1,2... 2</a:t>
            </a:r>
            <a:r>
              <a:rPr lang="en-US" baseline="30000" dirty="0"/>
              <a:t>d-1</a:t>
            </a:r>
            <a:r>
              <a:rPr lang="en-US" dirty="0"/>
              <a:t> </a:t>
            </a:r>
            <a:r>
              <a:rPr lang="en-US" dirty="0" smtClean="0"/>
              <a:t>are processors </a:t>
            </a:r>
            <a:r>
              <a:rPr lang="en-US" dirty="0"/>
              <a:t>of a ring, processors 0 is</a:t>
            </a:r>
            <a:br>
              <a:rPr lang="en-US" dirty="0"/>
            </a:br>
            <a:r>
              <a:rPr lang="en-US" dirty="0"/>
              <a:t>mapped to processor 000...0 of </a:t>
            </a:r>
            <a:r>
              <a:rPr lang="en-US" dirty="0" smtClean="0"/>
              <a:t>the hypercube.</a:t>
            </a:r>
            <a:endParaRPr lang="en-US" dirty="0"/>
          </a:p>
          <a:p>
            <a:r>
              <a:rPr lang="en-US" dirty="0" smtClean="0"/>
              <a:t>Mapping </a:t>
            </a:r>
            <a:r>
              <a:rPr lang="en-US" dirty="0"/>
              <a:t>is obtained using gray codes. </a:t>
            </a:r>
            <a:endParaRPr lang="en-US" dirty="0" smtClean="0"/>
          </a:p>
          <a:p>
            <a:r>
              <a:rPr lang="en-US" dirty="0" smtClean="0"/>
              <a:t>Terminologies</a:t>
            </a:r>
          </a:p>
          <a:p>
            <a:pPr>
              <a:buFontTx/>
              <a:buChar char="-"/>
            </a:pPr>
            <a:r>
              <a:rPr lang="en-US" dirty="0" smtClean="0"/>
              <a:t>Expansion = |V2|/|V1|</a:t>
            </a:r>
          </a:p>
          <a:p>
            <a:pPr>
              <a:buFontTx/>
              <a:buChar char="-"/>
            </a:pPr>
            <a:r>
              <a:rPr lang="en-US" dirty="0" smtClean="0"/>
              <a:t>Dilation = Length of longest path any link of one network structure is mapped with another</a:t>
            </a:r>
          </a:p>
          <a:p>
            <a:pPr>
              <a:buFontTx/>
              <a:buChar char="-"/>
            </a:pPr>
            <a:r>
              <a:rPr lang="en-US" dirty="0" smtClean="0"/>
              <a:t>Congestion = number of path on the previous network structure that it is on.</a:t>
            </a:r>
          </a:p>
        </p:txBody>
      </p:sp>
    </p:spTree>
    <p:extLst>
      <p:ext uri="{BB962C8B-B14F-4D97-AF65-F5344CB8AC3E}">
        <p14:creationId xmlns:p14="http://schemas.microsoft.com/office/powerpoint/2010/main" val="354928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Embedding of a binary tree</a:t>
            </a:r>
          </a:p>
          <a:p>
            <a:pPr lvl="1"/>
            <a:r>
              <a:rPr lang="en-US" dirty="0"/>
              <a:t> A p-leaf (p=2</a:t>
            </a:r>
            <a:r>
              <a:rPr lang="en-US" baseline="30000" dirty="0"/>
              <a:t>d</a:t>
            </a:r>
            <a:r>
              <a:rPr lang="en-US" dirty="0"/>
              <a:t>) binary tree T can be embedded into H</a:t>
            </a:r>
            <a:r>
              <a:rPr lang="en-US" baseline="-25000" dirty="0"/>
              <a:t>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More than one processor of T have to be mapped into same processor of H</a:t>
            </a:r>
            <a:r>
              <a:rPr lang="en-US" baseline="-25000" dirty="0"/>
              <a:t>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tree leaves are 0,1,2...p-1, then leaf </a:t>
            </a:r>
            <a:r>
              <a:rPr lang="en-US" dirty="0" err="1"/>
              <a:t>i</a:t>
            </a:r>
            <a:r>
              <a:rPr lang="en-US" dirty="0"/>
              <a:t> is mapped to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processor of H</a:t>
            </a:r>
            <a:r>
              <a:rPr lang="en-US" baseline="-25000" dirty="0"/>
              <a:t>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processor of T is mapped to the same processor of </a:t>
            </a:r>
            <a:r>
              <a:rPr lang="en-US" dirty="0" err="1"/>
              <a:t>H</a:t>
            </a:r>
            <a:r>
              <a:rPr lang="en-US" baseline="-25000" dirty="0" err="1"/>
              <a:t>d</a:t>
            </a:r>
            <a:r>
              <a:rPr lang="en-US" dirty="0"/>
              <a:t> as its leftmost descendant leaf</a:t>
            </a:r>
          </a:p>
        </p:txBody>
      </p:sp>
    </p:spTree>
    <p:extLst>
      <p:ext uri="{BB962C8B-B14F-4D97-AF65-F5344CB8AC3E}">
        <p14:creationId xmlns:p14="http://schemas.microsoft.com/office/powerpoint/2010/main" val="28506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PPR</a:t>
            </a:r>
            <a:r>
              <a:rPr lang="en-US" dirty="0"/>
              <a:t> Routing: A Greedy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B</a:t>
            </a:r>
            <a:r>
              <a:rPr lang="en-US" baseline="-25000" dirty="0" err="1"/>
              <a:t>d</a:t>
            </a:r>
            <a:r>
              <a:rPr lang="en-US" dirty="0"/>
              <a:t>, Origin of packet is at level 0 </a:t>
            </a:r>
            <a:r>
              <a:rPr lang="en-US" dirty="0" smtClean="0"/>
              <a:t>and destination </a:t>
            </a:r>
            <a:r>
              <a:rPr lang="en-US" dirty="0"/>
              <a:t>is level </a:t>
            </a:r>
            <a:r>
              <a:rPr lang="en-US" dirty="0" smtClean="0"/>
              <a:t>d</a:t>
            </a:r>
          </a:p>
          <a:p>
            <a:r>
              <a:rPr lang="en-US" dirty="0" smtClean="0"/>
              <a:t>Greedy </a:t>
            </a:r>
            <a:r>
              <a:rPr lang="en-US" dirty="0"/>
              <a:t>algorithm for each packet is </a:t>
            </a:r>
            <a:r>
              <a:rPr lang="en-US" dirty="0" smtClean="0"/>
              <a:t>to choose </a:t>
            </a:r>
            <a:r>
              <a:rPr lang="en-US" dirty="0"/>
              <a:t>a greedy path between its </a:t>
            </a:r>
            <a:r>
              <a:rPr lang="en-US" dirty="0" smtClean="0"/>
              <a:t>origin and destination.</a:t>
            </a:r>
            <a:endParaRPr lang="en-US" dirty="0"/>
          </a:p>
          <a:p>
            <a:r>
              <a:rPr lang="en-US" dirty="0" smtClean="0"/>
              <a:t>Distance </a:t>
            </a:r>
            <a:r>
              <a:rPr lang="en-US" dirty="0"/>
              <a:t>travelled by any packet is </a:t>
            </a:r>
            <a:r>
              <a:rPr lang="en-US" dirty="0" smtClean="0"/>
              <a:t>d. Algorithm </a:t>
            </a:r>
            <a:r>
              <a:rPr lang="en-US" dirty="0"/>
              <a:t>runs in O(2</a:t>
            </a:r>
            <a:r>
              <a:rPr lang="en-US" baseline="30000" dirty="0"/>
              <a:t>d/2</a:t>
            </a:r>
            <a:r>
              <a:rPr lang="en-US" dirty="0"/>
              <a:t>) time, the </a:t>
            </a:r>
            <a:r>
              <a:rPr lang="en-US" dirty="0" smtClean="0"/>
              <a:t>average queue </a:t>
            </a:r>
            <a:r>
              <a:rPr lang="en-US" dirty="0"/>
              <a:t>length being O(2</a:t>
            </a:r>
            <a:r>
              <a:rPr lang="en-US" baseline="30000" dirty="0"/>
              <a:t>d/2</a:t>
            </a:r>
            <a:r>
              <a:rPr lang="en-US" dirty="0"/>
              <a:t>)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2A238E79A3424E8417863415C7E2C4" ma:contentTypeVersion="2" ma:contentTypeDescription="Create a new document." ma:contentTypeScope="" ma:versionID="40a00acb4d248e28bea4a5e4a4cb8ec7">
  <xsd:schema xmlns:xsd="http://www.w3.org/2001/XMLSchema" xmlns:xs="http://www.w3.org/2001/XMLSchema" xmlns:p="http://schemas.microsoft.com/office/2006/metadata/properties" xmlns:ns2="eb241b8b-4cf5-4f02-a6ca-772e72d4277d" targetNamespace="http://schemas.microsoft.com/office/2006/metadata/properties" ma:root="true" ma:fieldsID="9e5823f3cb34c03e8cb0e9fefabc8842" ns2:_="">
    <xsd:import namespace="eb241b8b-4cf5-4f02-a6ca-772e72d427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241b8b-4cf5-4f02-a6ca-772e72d427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A64703-AB0C-4734-A5DB-3098E583A0EB}"/>
</file>

<file path=customXml/itemProps2.xml><?xml version="1.0" encoding="utf-8"?>
<ds:datastoreItem xmlns:ds="http://schemas.openxmlformats.org/officeDocument/2006/customXml" ds:itemID="{A32F5472-A710-49C6-9EE4-15194904AC3F}"/>
</file>

<file path=customXml/itemProps3.xml><?xml version="1.0" encoding="utf-8"?>
<ds:datastoreItem xmlns:ds="http://schemas.openxmlformats.org/officeDocument/2006/customXml" ds:itemID="{FDD36AAB-7243-4775-833F-D91CE7075580}"/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4394</TotalTime>
  <Words>1256</Words>
  <Application>Microsoft Office PowerPoint</Application>
  <PresentationFormat>Widescreen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Trebuchet MS</vt:lpstr>
      <vt:lpstr>Tw Cen MT</vt:lpstr>
      <vt:lpstr>Wingdings</vt:lpstr>
      <vt:lpstr>Circuit</vt:lpstr>
      <vt:lpstr>HYPERCUBE ALGORITHMS </vt:lpstr>
      <vt:lpstr>Hypercube - Computation Model </vt:lpstr>
      <vt:lpstr>Computation Model </vt:lpstr>
      <vt:lpstr>PowerPoint Presentation</vt:lpstr>
      <vt:lpstr>The Butterfly Network </vt:lpstr>
      <vt:lpstr>The Butterfly Network </vt:lpstr>
      <vt:lpstr>Embedding </vt:lpstr>
      <vt:lpstr>PowerPoint Presentation</vt:lpstr>
      <vt:lpstr>PPR Routing: A Greedy Algorithm </vt:lpstr>
      <vt:lpstr>Fundamental Algorithms : Broadcasting </vt:lpstr>
      <vt:lpstr>Broadcasting </vt:lpstr>
      <vt:lpstr>Broadcasting </vt:lpstr>
      <vt:lpstr>PowerPoint Presentation</vt:lpstr>
      <vt:lpstr>Prefix Computation </vt:lpstr>
      <vt:lpstr>Prefix Computation </vt:lpstr>
      <vt:lpstr>Data Concentration </vt:lpstr>
      <vt:lpstr>Data Concentration </vt:lpstr>
      <vt:lpstr>Selection </vt:lpstr>
      <vt:lpstr>Sorting in hypercube- Odd eve merge</vt:lpstr>
      <vt:lpstr>Odd even merge sort</vt:lpstr>
      <vt:lpstr>Bitonic sort in butterfly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Algorithm Design Techniques</dc:title>
  <dc:creator>Windows User</dc:creator>
  <cp:lastModifiedBy>Windows User</cp:lastModifiedBy>
  <cp:revision>110</cp:revision>
  <dcterms:created xsi:type="dcterms:W3CDTF">2020-05-14T14:34:23Z</dcterms:created>
  <dcterms:modified xsi:type="dcterms:W3CDTF">2020-09-11T05:36:50Z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0x010100A62A238E79A3424E8417863415C7E2C4</vt:lpwstr>
  </property>
</Properties>
</file>