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2" r:id="rId13"/>
    <p:sldId id="268" r:id="rId14"/>
    <p:sldId id="269" r:id="rId15"/>
    <p:sldId id="270" r:id="rId16"/>
    <p:sldId id="271" r:id="rId17"/>
    <p:sldId id="280" r:id="rId18"/>
    <p:sldId id="272" r:id="rId19"/>
    <p:sldId id="274" r:id="rId20"/>
    <p:sldId id="281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46517"/>
          </a:xfrm>
        </p:spPr>
        <p:txBody>
          <a:bodyPr>
            <a:normAutofit/>
          </a:bodyPr>
          <a:lstStyle/>
          <a:p>
            <a:r>
              <a:rPr lang="en-US" b="1" dirty="0"/>
              <a:t>Mesh Algorithms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28164"/>
            <a:ext cx="8791575" cy="1655762"/>
          </a:xfrm>
        </p:spPr>
        <p:txBody>
          <a:bodyPr/>
          <a:lstStyle/>
          <a:p>
            <a:r>
              <a:rPr lang="en-US" dirty="0"/>
              <a:t>Ram Krishna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Asst. Professor</a:t>
            </a:r>
          </a:p>
          <a:p>
            <a:r>
              <a:rPr lang="en-US" dirty="0"/>
              <a:t>Central Department of computer science and </a:t>
            </a:r>
            <a:r>
              <a:rPr lang="en-US" dirty="0" smtClean="0"/>
              <a:t>IT,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2 : Each processor is the destination </a:t>
            </a:r>
            <a:r>
              <a:rPr lang="en-US" dirty="0" smtClean="0"/>
              <a:t>for exactly </a:t>
            </a:r>
            <a:r>
              <a:rPr lang="en-US" dirty="0"/>
              <a:t>one packet. (can have multiple </a:t>
            </a:r>
            <a:r>
              <a:rPr lang="en-US" dirty="0" smtClean="0"/>
              <a:t>packets starting </a:t>
            </a:r>
            <a:r>
              <a:rPr lang="en-US" dirty="0"/>
              <a:t>from a single origin)</a:t>
            </a:r>
            <a:br>
              <a:rPr lang="en-US" dirty="0"/>
            </a:br>
            <a:r>
              <a:rPr lang="en-US" dirty="0"/>
              <a:t>Note : A processor may have multiple packets </a:t>
            </a:r>
            <a:r>
              <a:rPr lang="en-US" dirty="0" smtClean="0"/>
              <a:t>to be </a:t>
            </a:r>
            <a:r>
              <a:rPr lang="en-US" dirty="0"/>
              <a:t>routed to multiple </a:t>
            </a:r>
            <a:r>
              <a:rPr lang="en-US" dirty="0" smtClean="0"/>
              <a:t>processors.</a:t>
            </a:r>
            <a:endParaRPr lang="en-US" dirty="0"/>
          </a:p>
          <a:p>
            <a:r>
              <a:rPr lang="en-US" dirty="0" smtClean="0"/>
              <a:t>Farthest-destination-first </a:t>
            </a:r>
            <a:r>
              <a:rPr lang="en-US" dirty="0"/>
              <a:t>strategy : At </a:t>
            </a:r>
            <a:r>
              <a:rPr lang="en-US" dirty="0" smtClean="0"/>
              <a:t>each time </a:t>
            </a:r>
            <a:r>
              <a:rPr lang="en-US" dirty="0"/>
              <a:t>unit, each processor chooses at most </a:t>
            </a:r>
            <a:r>
              <a:rPr lang="en-US" dirty="0" smtClean="0"/>
              <a:t>two packets </a:t>
            </a:r>
            <a:r>
              <a:rPr lang="en-US" dirty="0"/>
              <a:t>from its queue, one to farthest left (</a:t>
            </a:r>
            <a:r>
              <a:rPr lang="en-US" dirty="0" smtClean="0"/>
              <a:t>if any</a:t>
            </a:r>
            <a:r>
              <a:rPr lang="en-US" dirty="0"/>
              <a:t>) and one to farthest right (if any).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40080"/>
            <a:ext cx="9948954" cy="5695405"/>
          </a:xfrm>
        </p:spPr>
        <p:txBody>
          <a:bodyPr>
            <a:normAutofit/>
          </a:bodyPr>
          <a:lstStyle/>
          <a:p>
            <a:r>
              <a:rPr lang="en-US" dirty="0"/>
              <a:t>By using the farthest-destination-first strategy, the </a:t>
            </a:r>
            <a:r>
              <a:rPr lang="en-US" dirty="0" smtClean="0"/>
              <a:t>time needed </a:t>
            </a:r>
            <a:r>
              <a:rPr lang="en-US" dirty="0"/>
              <a:t>for a packet stating at processor </a:t>
            </a:r>
            <a:r>
              <a:rPr lang="en-US" dirty="0" err="1"/>
              <a:t>i</a:t>
            </a:r>
            <a:r>
              <a:rPr lang="en-US" dirty="0"/>
              <a:t> to reach its</a:t>
            </a:r>
            <a:br>
              <a:rPr lang="en-US" dirty="0"/>
            </a:br>
            <a:r>
              <a:rPr lang="en-US" dirty="0"/>
              <a:t>destination is no more than Max (</a:t>
            </a:r>
            <a:r>
              <a:rPr lang="en-US" dirty="0" smtClean="0"/>
              <a:t>p-i,i-1) </a:t>
            </a:r>
          </a:p>
          <a:p>
            <a:r>
              <a:rPr lang="en-US" dirty="0" smtClean="0"/>
              <a:t>Informal </a:t>
            </a:r>
            <a:r>
              <a:rPr lang="en-US" dirty="0"/>
              <a:t>Proof </a:t>
            </a:r>
            <a:r>
              <a:rPr lang="en-US" dirty="0" smtClean="0"/>
              <a:t>: Just </a:t>
            </a:r>
            <a:r>
              <a:rPr lang="en-US" dirty="0"/>
              <a:t>consider only packets that are moving from left </a:t>
            </a:r>
            <a:r>
              <a:rPr lang="en-US" dirty="0" smtClean="0"/>
              <a:t>to right</a:t>
            </a:r>
            <a:r>
              <a:rPr lang="en-US" dirty="0"/>
              <a:t>. (same for those moving from right to left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1) A packet to processor p cannot be delayed according </a:t>
            </a:r>
            <a:r>
              <a:rPr lang="en-US" dirty="0" smtClean="0"/>
              <a:t>to the </a:t>
            </a:r>
            <a:r>
              <a:rPr lang="en-US" dirty="0"/>
              <a:t>strategy, so, it will reach destination at p-</a:t>
            </a:r>
            <a:r>
              <a:rPr lang="en-US" dirty="0" err="1"/>
              <a:t>i</a:t>
            </a:r>
            <a:r>
              <a:rPr lang="en-US" dirty="0"/>
              <a:t> units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/>
              <a:t>2) A packet to processor p-1 can only be delayed </a:t>
            </a:r>
            <a:r>
              <a:rPr lang="en-US" dirty="0" smtClean="0"/>
              <a:t>by packet </a:t>
            </a:r>
            <a:r>
              <a:rPr lang="en-US" dirty="0"/>
              <a:t>to p, so it will reach destination at p-1-i units + </a:t>
            </a:r>
            <a:r>
              <a:rPr lang="en-US" dirty="0" smtClean="0"/>
              <a:t>1 delayed </a:t>
            </a:r>
            <a:r>
              <a:rPr lang="en-US" dirty="0"/>
              <a:t>unit &lt;= p-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(3</a:t>
            </a:r>
            <a:r>
              <a:rPr lang="en-US" dirty="0"/>
              <a:t>) and so </a:t>
            </a:r>
            <a:r>
              <a:rPr lang="en-US" dirty="0" smtClean="0"/>
              <a:t>on.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Problem </a:t>
            </a:r>
            <a:r>
              <a:rPr lang="en-US" dirty="0">
                <a:solidFill>
                  <a:srgbClr val="00B0F0"/>
                </a:solidFill>
              </a:rPr>
              <a:t>2 can be solved in &lt;= p – 1 steps using </a:t>
            </a:r>
            <a:r>
              <a:rPr lang="en-US" dirty="0" smtClean="0">
                <a:solidFill>
                  <a:srgbClr val="00B0F0"/>
                </a:solidFill>
              </a:rPr>
              <a:t>the farthest-destination-first </a:t>
            </a:r>
            <a:r>
              <a:rPr lang="en-US" dirty="0">
                <a:solidFill>
                  <a:srgbClr val="00B0F0"/>
                </a:solidFill>
              </a:rPr>
              <a:t>strategy </a:t>
            </a:r>
          </a:p>
        </p:txBody>
      </p:sp>
    </p:spTree>
    <p:extLst>
      <p:ext uri="{BB962C8B-B14F-4D97-AF65-F5344CB8AC3E}">
        <p14:creationId xmlns:p14="http://schemas.microsoft.com/office/powerpoint/2010/main" val="14943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2754"/>
            <a:ext cx="9905998" cy="1478570"/>
          </a:xfrm>
        </p:spPr>
        <p:txBody>
          <a:bodyPr/>
          <a:lstStyle/>
          <a:p>
            <a:r>
              <a:rPr lang="en-US" dirty="0" smtClean="0"/>
              <a:t>Example – packet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58" y="1470071"/>
            <a:ext cx="6069547" cy="5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</a:t>
            </a:r>
            <a:r>
              <a:rPr lang="en-US" dirty="0" err="1"/>
              <a:t>PPR</a:t>
            </a:r>
            <a:r>
              <a:rPr lang="en-US" dirty="0"/>
              <a:t>) on a Mesh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p × p </a:t>
            </a:r>
            <a:r>
              <a:rPr lang="en-US" dirty="0" smtClean="0"/>
              <a:t>processors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Algorithm </a:t>
            </a:r>
            <a:r>
              <a:rPr lang="en-US" u="sng" dirty="0" err="1"/>
              <a:t>PPR</a:t>
            </a:r>
            <a:r>
              <a:rPr lang="en-US" u="sn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 q be an arbitrary packet with (</a:t>
            </a:r>
            <a:r>
              <a:rPr lang="en-US" dirty="0" err="1"/>
              <a:t>i,j</a:t>
            </a:r>
            <a:r>
              <a:rPr lang="en-US" dirty="0"/>
              <a:t>) </a:t>
            </a:r>
            <a:r>
              <a:rPr lang="en-US" dirty="0" smtClean="0"/>
              <a:t>as its </a:t>
            </a:r>
            <a:r>
              <a:rPr lang="en-US" dirty="0"/>
              <a:t>origin and (</a:t>
            </a:r>
            <a:r>
              <a:rPr lang="en-US" dirty="0" err="1"/>
              <a:t>u,v</a:t>
            </a:r>
            <a:r>
              <a:rPr lang="en-US" dirty="0"/>
              <a:t>) as its destination.</a:t>
            </a:r>
            <a:br>
              <a:rPr lang="en-US" dirty="0"/>
            </a:br>
            <a:r>
              <a:rPr lang="en-US" dirty="0"/>
              <a:t>Phase 1 : Travel along column j to row u</a:t>
            </a:r>
            <a:br>
              <a:rPr lang="en-US" dirty="0"/>
            </a:br>
            <a:r>
              <a:rPr lang="en-US" dirty="0"/>
              <a:t>Phase 2 : Travel along row u to </a:t>
            </a:r>
            <a:r>
              <a:rPr lang="en-US" dirty="0" smtClean="0"/>
              <a:t>its destination 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for Algorithm </a:t>
            </a:r>
            <a:r>
              <a:rPr lang="en-US" dirty="0" err="1"/>
              <a:t>PPR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lower bound is 2(p-1) steps, i.e. </a:t>
            </a:r>
            <a:r>
              <a:rPr lang="en-US" dirty="0" smtClean="0"/>
              <a:t>from (1,1</a:t>
            </a:r>
            <a:r>
              <a:rPr lang="en-US" dirty="0"/>
              <a:t>) to (</a:t>
            </a:r>
            <a:r>
              <a:rPr lang="en-US" dirty="0" err="1"/>
              <a:t>p,p</a:t>
            </a:r>
            <a:r>
              <a:rPr lang="en-US" dirty="0"/>
              <a:t>) (opposite </a:t>
            </a:r>
            <a:r>
              <a:rPr lang="en-US" dirty="0" smtClean="0"/>
              <a:t>corners)</a:t>
            </a:r>
          </a:p>
          <a:p>
            <a:r>
              <a:rPr lang="en-US" dirty="0" smtClean="0"/>
              <a:t>Phase </a:t>
            </a:r>
            <a:r>
              <a:rPr lang="en-US" dirty="0"/>
              <a:t>1 can be done in (p-1) steps (</a:t>
            </a:r>
            <a:r>
              <a:rPr lang="en-US" dirty="0" smtClean="0"/>
              <a:t>by problem </a:t>
            </a:r>
            <a:r>
              <a:rPr lang="en-US" dirty="0"/>
              <a:t>1 </a:t>
            </a:r>
            <a:r>
              <a:rPr lang="en-US" dirty="0" smtClean="0"/>
              <a:t>above)</a:t>
            </a:r>
          </a:p>
          <a:p>
            <a:r>
              <a:rPr lang="en-US" dirty="0" smtClean="0"/>
              <a:t>Phase </a:t>
            </a:r>
            <a:r>
              <a:rPr lang="en-US" dirty="0"/>
              <a:t>2 can be done in (p-1) steps (</a:t>
            </a:r>
            <a:r>
              <a:rPr lang="en-US" dirty="0" smtClean="0"/>
              <a:t>by problem </a:t>
            </a:r>
            <a:r>
              <a:rPr lang="en-US" dirty="0"/>
              <a:t>2 </a:t>
            </a:r>
            <a:r>
              <a:rPr lang="en-US" dirty="0" smtClean="0"/>
              <a:t>above)</a:t>
            </a:r>
          </a:p>
          <a:p>
            <a:r>
              <a:rPr lang="en-US" dirty="0" smtClean="0"/>
              <a:t>Total </a:t>
            </a:r>
            <a:r>
              <a:rPr lang="en-US" dirty="0"/>
              <a:t>: 2(p-1) steps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optimal algorithm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: in the worst case, the queue size is p/2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i.e</a:t>
            </a:r>
            <a:r>
              <a:rPr lang="en-US" dirty="0"/>
              <a:t>. In each time unit, 2 packets </a:t>
            </a:r>
            <a:r>
              <a:rPr lang="en-US" dirty="0" smtClean="0"/>
              <a:t>arrive and </a:t>
            </a:r>
            <a:r>
              <a:rPr lang="en-US" dirty="0"/>
              <a:t>only one can be sent </a:t>
            </a:r>
            <a:r>
              <a:rPr lang="en-US" dirty="0" smtClean="0"/>
              <a:t>out</a:t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are at most p packets in one </a:t>
            </a:r>
            <a:r>
              <a:rPr lang="en-US" dirty="0" smtClean="0"/>
              <a:t>column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may </a:t>
            </a:r>
            <a:r>
              <a:rPr lang="en-US" dirty="0"/>
              <a:t>need to queue up to p/2 packets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Broadcasting problem : To broadcast </a:t>
            </a:r>
            <a:r>
              <a:rPr lang="en-US" dirty="0" smtClean="0"/>
              <a:t>a message </a:t>
            </a:r>
            <a:r>
              <a:rPr lang="en-US" dirty="0"/>
              <a:t>to all processors</a:t>
            </a:r>
            <a:br>
              <a:rPr lang="en-US" dirty="0"/>
            </a:br>
            <a:r>
              <a:rPr lang="en-US" dirty="0"/>
              <a:t>Assume a processor can duplicate message.</a:t>
            </a:r>
            <a:br>
              <a:rPr lang="en-US" dirty="0"/>
            </a:br>
            <a:r>
              <a:rPr lang="en-US" dirty="0"/>
              <a:t>Phase 1 : Send the message along the row.</a:t>
            </a:r>
            <a:br>
              <a:rPr lang="en-US" dirty="0"/>
            </a:br>
            <a:r>
              <a:rPr lang="en-US" dirty="0"/>
              <a:t>Phase 2 : For each processor in the </a:t>
            </a:r>
            <a:r>
              <a:rPr lang="en-US" dirty="0" smtClean="0"/>
              <a:t>row, send </a:t>
            </a:r>
            <a:r>
              <a:rPr lang="en-US" dirty="0"/>
              <a:t>message along its column.</a:t>
            </a:r>
            <a:br>
              <a:rPr lang="en-US" dirty="0"/>
            </a:br>
            <a:r>
              <a:rPr lang="en-US" dirty="0"/>
              <a:t>Total time &lt;= 2(p-1) = O(p)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on a mesh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99" y="2097088"/>
            <a:ext cx="7591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computation </a:t>
            </a:r>
            <a:r>
              <a:rPr lang="en-US" dirty="0" smtClean="0"/>
              <a:t>on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1863"/>
            <a:ext cx="10014268" cy="4245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Prefix computation problem for p × p mesh; </a:t>
            </a:r>
            <a:r>
              <a:rPr lang="en-US" dirty="0" smtClean="0"/>
              <a:t>Total time </a:t>
            </a:r>
            <a:r>
              <a:rPr lang="en-US" dirty="0"/>
              <a:t>O(p) </a:t>
            </a:r>
            <a:endParaRPr lang="en-US" dirty="0" smtClean="0"/>
          </a:p>
          <a:p>
            <a:r>
              <a:rPr lang="en-US" dirty="0"/>
              <a:t>Assume there is a number in each processor, i.e. </a:t>
            </a:r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numbers </a:t>
            </a:r>
            <a:r>
              <a:rPr lang="en-US" dirty="0"/>
              <a:t>{x</a:t>
            </a:r>
            <a:r>
              <a:rPr lang="en-US" baseline="-25000" dirty="0"/>
              <a:t>1,1</a:t>
            </a:r>
            <a:r>
              <a:rPr lang="en-US" dirty="0"/>
              <a:t>, x</a:t>
            </a:r>
            <a:r>
              <a:rPr lang="en-US" baseline="-25000" dirty="0"/>
              <a:t>1,2</a:t>
            </a:r>
            <a:r>
              <a:rPr lang="en-US" dirty="0"/>
              <a:t>, …, x</a:t>
            </a:r>
            <a:r>
              <a:rPr lang="en-US" baseline="-25000" dirty="0"/>
              <a:t>1,p</a:t>
            </a:r>
            <a:r>
              <a:rPr lang="en-US" dirty="0"/>
              <a:t>, x</a:t>
            </a:r>
            <a:r>
              <a:rPr lang="en-US" baseline="-25000" dirty="0"/>
              <a:t>2,1</a:t>
            </a:r>
            <a:r>
              <a:rPr lang="en-US" dirty="0"/>
              <a:t>, x</a:t>
            </a:r>
            <a:r>
              <a:rPr lang="en-US" baseline="-25000" dirty="0"/>
              <a:t>2,2</a:t>
            </a:r>
            <a:r>
              <a:rPr lang="en-US" dirty="0"/>
              <a:t>, …, x</a:t>
            </a:r>
            <a:r>
              <a:rPr lang="en-US" baseline="-25000" dirty="0"/>
              <a:t>2,p</a:t>
            </a:r>
            <a:r>
              <a:rPr lang="en-US" dirty="0"/>
              <a:t>, </a:t>
            </a:r>
            <a:r>
              <a:rPr lang="en-US" dirty="0" smtClean="0"/>
              <a:t>…, x</a:t>
            </a:r>
            <a:r>
              <a:rPr lang="en-US" baseline="-25000" dirty="0" smtClean="0"/>
              <a:t>p,1</a:t>
            </a:r>
            <a:r>
              <a:rPr lang="en-US" dirty="0"/>
              <a:t>, x</a:t>
            </a:r>
            <a:r>
              <a:rPr lang="en-US" baseline="-25000" dirty="0"/>
              <a:t>p,2</a:t>
            </a:r>
            <a:r>
              <a:rPr lang="en-US" dirty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p,p</a:t>
            </a:r>
            <a:r>
              <a:rPr lang="en-US" dirty="0" smtClean="0"/>
              <a:t>}</a:t>
            </a:r>
          </a:p>
          <a:p>
            <a:r>
              <a:rPr lang="en-US" dirty="0" smtClean="0"/>
              <a:t>Phase </a:t>
            </a:r>
            <a:r>
              <a:rPr lang="en-US" dirty="0"/>
              <a:t>1 : Each row </a:t>
            </a:r>
            <a:r>
              <a:rPr lang="en-US" dirty="0" err="1"/>
              <a:t>i</a:t>
            </a:r>
            <a:r>
              <a:rPr lang="en-US" dirty="0"/>
              <a:t>, compute </a:t>
            </a:r>
            <a:r>
              <a:rPr lang="en-US" dirty="0" smtClean="0"/>
              <a:t>prefix x</a:t>
            </a:r>
            <a:r>
              <a:rPr lang="en-US" baseline="-25000" dirty="0" smtClean="0"/>
              <a:t>i,1</a:t>
            </a:r>
            <a:r>
              <a:rPr lang="en-US" dirty="0"/>
              <a:t>, x</a:t>
            </a:r>
            <a:r>
              <a:rPr lang="en-US" baseline="-25000" dirty="0"/>
              <a:t>i,1</a:t>
            </a:r>
            <a:r>
              <a:rPr lang="en-US" dirty="0"/>
              <a:t>⊕ x</a:t>
            </a:r>
            <a:r>
              <a:rPr lang="en-US" baseline="-25000" dirty="0"/>
              <a:t>i,2</a:t>
            </a:r>
            <a:r>
              <a:rPr lang="en-US" dirty="0"/>
              <a:t>, …, x</a:t>
            </a:r>
            <a:r>
              <a:rPr lang="en-US" baseline="-25000" dirty="0"/>
              <a:t>i,1</a:t>
            </a:r>
            <a:r>
              <a:rPr lang="en-US" dirty="0"/>
              <a:t>⊕ x</a:t>
            </a:r>
            <a:r>
              <a:rPr lang="en-US" baseline="-25000" dirty="0"/>
              <a:t>i,2</a:t>
            </a:r>
            <a:r>
              <a:rPr lang="en-US" dirty="0"/>
              <a:t>⊕…⊕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i,p</a:t>
            </a:r>
            <a:endParaRPr lang="en-US" dirty="0"/>
          </a:p>
          <a:p>
            <a:r>
              <a:rPr lang="en-US" dirty="0" smtClean="0"/>
              <a:t>Phase </a:t>
            </a:r>
            <a:r>
              <a:rPr lang="en-US" dirty="0"/>
              <a:t>2 : Compute prefix for number in column </a:t>
            </a:r>
            <a:r>
              <a:rPr lang="en-US" dirty="0" smtClean="0"/>
              <a:t>p. Assume </a:t>
            </a:r>
            <a:r>
              <a:rPr lang="en-US" dirty="0"/>
              <a:t>final numbers in column p </a:t>
            </a:r>
            <a:r>
              <a:rPr lang="en-US" dirty="0" smtClean="0"/>
              <a:t>are </a:t>
            </a:r>
            <a:r>
              <a:rPr lang="el-GR" dirty="0" smtClean="0"/>
              <a:t>α</a:t>
            </a:r>
            <a:r>
              <a:rPr lang="el-GR" baseline="-25000" dirty="0" smtClean="0"/>
              <a:t>1</a:t>
            </a:r>
            <a:r>
              <a:rPr lang="el-GR" dirty="0"/>
              <a:t>, α</a:t>
            </a:r>
            <a:r>
              <a:rPr lang="el-GR" baseline="-25000" dirty="0"/>
              <a:t>2</a:t>
            </a:r>
            <a:r>
              <a:rPr lang="el-GR" dirty="0"/>
              <a:t>, …, α</a:t>
            </a:r>
            <a:r>
              <a:rPr lang="en-US" baseline="-25000" dirty="0"/>
              <a:t>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Phase 3 : For each processor (</a:t>
            </a:r>
            <a:r>
              <a:rPr lang="en-US" dirty="0" err="1"/>
              <a:t>i,p</a:t>
            </a:r>
            <a:r>
              <a:rPr lang="en-US" dirty="0"/>
              <a:t>) in </a:t>
            </a:r>
            <a:r>
              <a:rPr lang="en-US" dirty="0" smtClean="0"/>
              <a:t>column, </a:t>
            </a:r>
            <a:r>
              <a:rPr lang="en-US" dirty="0"/>
              <a:t>broadcast the number αi-1 to all </a:t>
            </a:r>
            <a:r>
              <a:rPr lang="en-US" dirty="0" smtClean="0"/>
              <a:t>other elements </a:t>
            </a:r>
            <a:r>
              <a:rPr lang="en-US" dirty="0"/>
              <a:t>in same row </a:t>
            </a:r>
            <a:r>
              <a:rPr lang="en-US" dirty="0" err="1"/>
              <a:t>i</a:t>
            </a:r>
            <a:r>
              <a:rPr lang="en-US" dirty="0"/>
              <a:t>. The number </a:t>
            </a:r>
            <a:r>
              <a:rPr lang="en-US" dirty="0" smtClean="0"/>
              <a:t>α</a:t>
            </a:r>
            <a:r>
              <a:rPr lang="en-US" baseline="-25000" dirty="0" smtClean="0"/>
              <a:t>i-1</a:t>
            </a:r>
            <a:r>
              <a:rPr lang="en-US" dirty="0" smtClean="0"/>
              <a:t>will </a:t>
            </a:r>
            <a:r>
              <a:rPr lang="en-US" dirty="0"/>
              <a:t>be added to each number in row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06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orderings</a:t>
            </a:r>
          </a:p>
          <a:p>
            <a:pPr lvl="1"/>
            <a:r>
              <a:rPr lang="en-US" dirty="0" smtClean="0"/>
              <a:t>Row major</a:t>
            </a:r>
          </a:p>
          <a:p>
            <a:pPr lvl="1"/>
            <a:r>
              <a:rPr lang="en-US" dirty="0" smtClean="0"/>
              <a:t>Column major</a:t>
            </a:r>
          </a:p>
          <a:p>
            <a:pPr lvl="1"/>
            <a:r>
              <a:rPr lang="en-US" dirty="0" smtClean="0"/>
              <a:t>Snake like row major</a:t>
            </a:r>
          </a:p>
          <a:p>
            <a:pPr lvl="1"/>
            <a:r>
              <a:rPr lang="en-US" dirty="0" smtClean="0"/>
              <a:t>Block wise snake like row major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mesh is an </a:t>
            </a:r>
            <a:r>
              <a:rPr lang="en-US" i="1" dirty="0"/>
              <a:t>a </a:t>
            </a:r>
            <a:r>
              <a:rPr lang="en-US" dirty="0"/>
              <a:t>× </a:t>
            </a:r>
            <a:r>
              <a:rPr lang="en-US" i="1" dirty="0"/>
              <a:t>b </a:t>
            </a:r>
            <a:r>
              <a:rPr lang="en-US" dirty="0"/>
              <a:t>grid in which there is </a:t>
            </a:r>
            <a:r>
              <a:rPr lang="en-US" dirty="0" smtClean="0"/>
              <a:t>a processor </a:t>
            </a:r>
            <a:r>
              <a:rPr lang="en-US" dirty="0"/>
              <a:t>at each grid </a:t>
            </a:r>
            <a:r>
              <a:rPr lang="en-US" dirty="0" err="1" smtClean="0"/>
              <a:t>poin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edges are bi-directional </a:t>
            </a:r>
            <a:r>
              <a:rPr lang="en-US" dirty="0" smtClean="0"/>
              <a:t>communication links</a:t>
            </a:r>
            <a:r>
              <a:rPr lang="en-US" dirty="0"/>
              <a:t>, i.e. two separated </a:t>
            </a:r>
            <a:r>
              <a:rPr lang="en-US" dirty="0" err="1"/>
              <a:t>uni</a:t>
            </a:r>
            <a:r>
              <a:rPr lang="en-US" dirty="0"/>
              <a:t>-directional </a:t>
            </a:r>
            <a:r>
              <a:rPr lang="en-US" dirty="0" smtClean="0"/>
              <a:t>links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processor can be labeled </a:t>
            </a:r>
            <a:r>
              <a:rPr lang="en-US" dirty="0" smtClean="0"/>
              <a:t>with a </a:t>
            </a:r>
            <a:r>
              <a:rPr lang="en-US" dirty="0"/>
              <a:t>tuple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smtClean="0"/>
              <a:t>j)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processor has some local memory, </a:t>
            </a:r>
            <a:r>
              <a:rPr lang="en-US" dirty="0" smtClean="0"/>
              <a:t>and can </a:t>
            </a:r>
            <a:r>
              <a:rPr lang="en-US" dirty="0"/>
              <a:t>perform basic operations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7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indexing scheme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20" y="1717993"/>
            <a:ext cx="6140224" cy="51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prefix computation on a mesh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/>
              <a:t>each small square is </a:t>
            </a:r>
            <a:r>
              <a:rPr lang="en-US" dirty="0" smtClean="0"/>
              <a:t>a processor </a:t>
            </a:r>
            <a:r>
              <a:rPr lang="en-US" dirty="0"/>
              <a:t>in 4 x 4 mesh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69" y="3535794"/>
            <a:ext cx="8979550" cy="20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Concentration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p-processor interconnection network assume that there are d&lt;p </a:t>
            </a:r>
            <a:r>
              <a:rPr lang="en-US" dirty="0" smtClean="0"/>
              <a:t>data items </a:t>
            </a:r>
            <a:r>
              <a:rPr lang="en-US" dirty="0"/>
              <a:t>distributed arbitrarily with at most one data item per processor. </a:t>
            </a:r>
            <a:endParaRPr lang="en-US" dirty="0" smtClean="0"/>
          </a:p>
          <a:p>
            <a:r>
              <a:rPr lang="en-US" dirty="0" smtClean="0"/>
              <a:t>The problem </a:t>
            </a:r>
            <a:r>
              <a:rPr lang="en-US" dirty="0"/>
              <a:t>of data concentration is to move the data into the </a:t>
            </a:r>
            <a:r>
              <a:rPr lang="en-US" dirty="0" smtClean="0"/>
              <a:t>first </a:t>
            </a:r>
            <a:r>
              <a:rPr lang="en-US" dirty="0"/>
              <a:t>d </a:t>
            </a:r>
            <a:r>
              <a:rPr lang="en-US" dirty="0" smtClean="0"/>
              <a:t>processors of </a:t>
            </a:r>
            <a:r>
              <a:rPr lang="en-US" dirty="0"/>
              <a:t>the network one data item per processor. </a:t>
            </a:r>
            <a:endParaRPr lang="en-US" dirty="0" smtClean="0"/>
          </a:p>
          <a:p>
            <a:r>
              <a:rPr lang="en-US" dirty="0"/>
              <a:t>This problem </a:t>
            </a:r>
            <a:r>
              <a:rPr lang="en-US" dirty="0" smtClean="0"/>
              <a:t>is </a:t>
            </a:r>
            <a:r>
              <a:rPr lang="en-US" dirty="0"/>
              <a:t>also known </a:t>
            </a:r>
            <a:r>
              <a:rPr lang="en-US" dirty="0" smtClean="0"/>
              <a:t>as packing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1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concentration on any network is achieved by first performing </a:t>
            </a:r>
            <a:r>
              <a:rPr lang="en-US" dirty="0" smtClean="0"/>
              <a:t>a prefix </a:t>
            </a:r>
            <a:r>
              <a:rPr lang="en-US" dirty="0"/>
              <a:t>computation to determine the destination of each packet and </a:t>
            </a:r>
            <a:r>
              <a:rPr lang="en-US" dirty="0" smtClean="0"/>
              <a:t>then routing </a:t>
            </a:r>
            <a:r>
              <a:rPr lang="en-US" dirty="0"/>
              <a:t>the packets using an appropriate packet routing algorithm. </a:t>
            </a:r>
            <a:endParaRPr lang="en-US" dirty="0" smtClean="0"/>
          </a:p>
          <a:p>
            <a:r>
              <a:rPr lang="en-US" dirty="0"/>
              <a:t>In the case of a p-processor linear array, we have to move the data into the processors 1,2,.. . ,d. On a mesh, we might require the data items to move according to any indexing scheme of our choice.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Concentration – on a linear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9" y="2097088"/>
            <a:ext cx="8953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Concentration – </a:t>
            </a:r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smtClean="0"/>
              <a:t>mesh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56" y="2299335"/>
            <a:ext cx="8896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global clock which synchronize </a:t>
            </a:r>
            <a:r>
              <a:rPr lang="en-US" dirty="0" smtClean="0"/>
              <a:t>all processors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only consider square meshes here, i.e.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dirty="0"/>
              <a:t>linear array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1" y="3604804"/>
            <a:ext cx="7505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 </a:t>
            </a:r>
            <a:r>
              <a:rPr lang="en-US" dirty="0" smtClean="0"/>
              <a:t>Inter-processor Communication Operation </a:t>
            </a:r>
            <a:r>
              <a:rPr lang="en-US" dirty="0"/>
              <a:t>– packet </a:t>
            </a:r>
            <a:r>
              <a:rPr lang="en-US" dirty="0" smtClean="0"/>
              <a:t>routing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packet</a:t>
            </a:r>
            <a:r>
              <a:rPr lang="en-US" dirty="0"/>
              <a:t> contains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data + source processor + destination </a:t>
            </a:r>
            <a:r>
              <a:rPr lang="en-US" dirty="0" smtClean="0">
                <a:solidFill>
                  <a:srgbClr val="7030A0"/>
                </a:solidFill>
              </a:rPr>
              <a:t>processor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link can handle only one packet at one unit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processor may receive multiple packets (</a:t>
            </a:r>
            <a:r>
              <a:rPr lang="en-US" dirty="0" smtClean="0"/>
              <a:t>from different </a:t>
            </a:r>
            <a:r>
              <a:rPr lang="en-US" dirty="0"/>
              <a:t>links) and send multiple packets (</a:t>
            </a:r>
            <a:r>
              <a:rPr lang="en-US" dirty="0" smtClean="0"/>
              <a:t>to different </a:t>
            </a:r>
            <a:r>
              <a:rPr lang="en-US" dirty="0"/>
              <a:t>links) at the same time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processor may queue some packets in its </a:t>
            </a:r>
            <a:r>
              <a:rPr lang="en-US" dirty="0" smtClean="0"/>
              <a:t>local storage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processor uses the same packet </a:t>
            </a:r>
            <a:r>
              <a:rPr lang="en-US" dirty="0" smtClean="0"/>
              <a:t>routing algorithm</a:t>
            </a:r>
            <a:endParaRPr lang="en-US" dirty="0"/>
          </a:p>
          <a:p>
            <a:r>
              <a:rPr lang="en-US" b="1" dirty="0" smtClean="0"/>
              <a:t>Partial </a:t>
            </a:r>
            <a:r>
              <a:rPr lang="en-US" b="1" dirty="0"/>
              <a:t>Permutation Routing (</a:t>
            </a:r>
            <a:r>
              <a:rPr lang="en-US" b="1" dirty="0" err="1"/>
              <a:t>PPR</a:t>
            </a:r>
            <a:r>
              <a:rPr lang="en-US" b="1" dirty="0"/>
              <a:t>) </a:t>
            </a:r>
            <a:r>
              <a:rPr lang="en-US" dirty="0"/>
              <a:t>is a </a:t>
            </a:r>
            <a:r>
              <a:rPr lang="en-US" dirty="0" smtClean="0"/>
              <a:t>special case </a:t>
            </a:r>
            <a:r>
              <a:rPr lang="en-US" dirty="0"/>
              <a:t>of general routing problem. In </a:t>
            </a:r>
            <a:r>
              <a:rPr lang="en-US" dirty="0" err="1" smtClean="0"/>
              <a:t>PPR</a:t>
            </a:r>
            <a:r>
              <a:rPr lang="en-US" dirty="0"/>
              <a:t>, </a:t>
            </a:r>
            <a:r>
              <a:rPr lang="en-US" dirty="0" smtClean="0">
                <a:solidFill>
                  <a:srgbClr val="7030A0"/>
                </a:solidFill>
              </a:rPr>
              <a:t>each processor </a:t>
            </a:r>
            <a:r>
              <a:rPr lang="en-US" dirty="0">
                <a:solidFill>
                  <a:srgbClr val="7030A0"/>
                </a:solidFill>
              </a:rPr>
              <a:t>is the origin (and destination) of at </a:t>
            </a:r>
            <a:r>
              <a:rPr lang="en-US" dirty="0" smtClean="0">
                <a:solidFill>
                  <a:srgbClr val="7030A0"/>
                </a:solidFill>
              </a:rPr>
              <a:t>most one packet.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performance of an algorithm is measured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7030A0"/>
                </a:solidFill>
              </a:rPr>
              <a:t>run </a:t>
            </a:r>
            <a:r>
              <a:rPr lang="en-US" dirty="0">
                <a:solidFill>
                  <a:srgbClr val="7030A0"/>
                </a:solidFill>
              </a:rPr>
              <a:t>time</a:t>
            </a:r>
            <a:r>
              <a:rPr lang="en-US" dirty="0"/>
              <a:t>, i.e. time to complete all operations,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maximum </a:t>
            </a:r>
            <a:r>
              <a:rPr lang="en-US" dirty="0">
                <a:solidFill>
                  <a:srgbClr val="7030A0"/>
                </a:solidFill>
              </a:rPr>
              <a:t>queue length</a:t>
            </a:r>
            <a:r>
              <a:rPr lang="en-US" dirty="0"/>
              <a:t>, i.e. the maximum </a:t>
            </a:r>
            <a:r>
              <a:rPr lang="en-US" dirty="0" smtClean="0"/>
              <a:t>number of </a:t>
            </a:r>
            <a:r>
              <a:rPr lang="en-US" dirty="0"/>
              <a:t>packets in a processor queue.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time taken by any packet to reach </a:t>
            </a:r>
            <a:r>
              <a:rPr lang="en-US" dirty="0" smtClean="0"/>
              <a:t>its destination </a:t>
            </a:r>
            <a:r>
              <a:rPr lang="en-US" dirty="0"/>
              <a:t>is dictated by the </a:t>
            </a:r>
            <a:r>
              <a:rPr lang="en-US" dirty="0">
                <a:solidFill>
                  <a:srgbClr val="7030A0"/>
                </a:solidFill>
              </a:rPr>
              <a:t>distance</a:t>
            </a:r>
            <a:r>
              <a:rPr lang="en-US" dirty="0"/>
              <a:t> of </a:t>
            </a:r>
            <a:r>
              <a:rPr lang="en-US" dirty="0" smtClean="0"/>
              <a:t>the chosen </a:t>
            </a:r>
            <a:r>
              <a:rPr lang="en-US" dirty="0"/>
              <a:t>path between the packet’s origin </a:t>
            </a:r>
            <a:r>
              <a:rPr lang="en-US" dirty="0" smtClean="0"/>
              <a:t>and destination </a:t>
            </a:r>
            <a:r>
              <a:rPr lang="en-US" dirty="0"/>
              <a:t>and the amount of </a:t>
            </a:r>
            <a:r>
              <a:rPr lang="en-US" dirty="0">
                <a:solidFill>
                  <a:srgbClr val="7030A0"/>
                </a:solidFill>
              </a:rPr>
              <a:t>time</a:t>
            </a:r>
            <a:r>
              <a:rPr lang="en-US" dirty="0"/>
              <a:t> (referred to </a:t>
            </a:r>
            <a:r>
              <a:rPr lang="en-US" dirty="0" smtClean="0"/>
              <a:t>as delay</a:t>
            </a:r>
            <a:r>
              <a:rPr lang="en-US" dirty="0"/>
              <a:t>) the packet spends waiting in </a:t>
            </a:r>
            <a:r>
              <a:rPr lang="en-US" dirty="0" smtClean="0"/>
              <a:t>queues.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Packet Routing Algorithm is specified by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path</a:t>
            </a:r>
            <a:r>
              <a:rPr lang="en-US" dirty="0" smtClean="0"/>
              <a:t> </a:t>
            </a:r>
            <a:r>
              <a:rPr lang="en-US" dirty="0"/>
              <a:t>to be taken by each packet and a </a:t>
            </a:r>
            <a:r>
              <a:rPr lang="en-US" dirty="0" smtClean="0">
                <a:solidFill>
                  <a:srgbClr val="7030A0"/>
                </a:solidFill>
              </a:rPr>
              <a:t>priority scheme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Time is the time taken by the last packet to reach </a:t>
            </a:r>
            <a:r>
              <a:rPr lang="en-US" dirty="0" smtClean="0"/>
              <a:t>its destination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695"/>
            <a:ext cx="9905998" cy="147857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1213"/>
            <a:ext cx="9905999" cy="2557644"/>
          </a:xfrm>
        </p:spPr>
        <p:txBody>
          <a:bodyPr/>
          <a:lstStyle/>
          <a:p>
            <a:r>
              <a:rPr lang="en-US" dirty="0"/>
              <a:t>Consider the packets a, b , c and d in (</a:t>
            </a:r>
            <a:r>
              <a:rPr lang="en-US" dirty="0" err="1"/>
              <a:t>i</a:t>
            </a:r>
            <a:r>
              <a:rPr lang="en-US" dirty="0" smtClean="0"/>
              <a:t>). Final </a:t>
            </a:r>
            <a:r>
              <a:rPr lang="en-US" dirty="0"/>
              <a:t>destinations are in (ii).</a:t>
            </a:r>
            <a:br>
              <a:rPr lang="en-US" dirty="0"/>
            </a:br>
            <a:r>
              <a:rPr lang="en-US" dirty="0"/>
              <a:t>Each packet takes the shortest path to its </a:t>
            </a:r>
            <a:r>
              <a:rPr lang="en-US" dirty="0" smtClean="0"/>
              <a:t>destination.</a:t>
            </a:r>
          </a:p>
          <a:p>
            <a:pPr marL="0" indent="0">
              <a:buNone/>
            </a:pPr>
            <a:r>
              <a:rPr lang="en-US" dirty="0" smtClean="0"/>
              <a:t>(a) Use FIFO Priority Scheme (If two packets reached a node at the same time, there is a tie. This can be broken arbitrary.)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7" y="3464378"/>
            <a:ext cx="6402749" cy="30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(b) Use Farthest-destination-first Scheme (If two packets have </a:t>
            </a:r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destination, there is a tie. This can be broken arbitrary.)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36" y="3275648"/>
            <a:ext cx="8212150" cy="30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Packet routing on a linear array of p processors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1 : At most one packet originated </a:t>
            </a:r>
            <a:r>
              <a:rPr lang="en-US" dirty="0" smtClean="0"/>
              <a:t>from each </a:t>
            </a:r>
            <a:r>
              <a:rPr lang="en-US" dirty="0"/>
              <a:t>processor. (with arbitrary destinations)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Problem </a:t>
            </a:r>
            <a:r>
              <a:rPr lang="en-US" dirty="0">
                <a:solidFill>
                  <a:srgbClr val="7030A0"/>
                </a:solidFill>
              </a:rPr>
              <a:t>1 can be solved in &lt;= p – 1 steps.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Every processor starts to send packet using </a:t>
            </a:r>
            <a:r>
              <a:rPr lang="en-US" dirty="0" smtClean="0"/>
              <a:t>the shortest </a:t>
            </a:r>
            <a:r>
              <a:rPr lang="en-US" dirty="0"/>
              <a:t>route. There is no contention for </a:t>
            </a:r>
            <a:r>
              <a:rPr lang="en-US" dirty="0" smtClean="0"/>
              <a:t>any link</a:t>
            </a:r>
            <a:r>
              <a:rPr lang="en-US" dirty="0"/>
              <a:t>. The maximum distance is p – 1 links.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A238E79A3424E8417863415C7E2C4" ma:contentTypeVersion="2" ma:contentTypeDescription="Create a new document." ma:contentTypeScope="" ma:versionID="40a00acb4d248e28bea4a5e4a4cb8ec7">
  <xsd:schema xmlns:xsd="http://www.w3.org/2001/XMLSchema" xmlns:xs="http://www.w3.org/2001/XMLSchema" xmlns:p="http://schemas.microsoft.com/office/2006/metadata/properties" xmlns:ns2="eb241b8b-4cf5-4f02-a6ca-772e72d4277d" targetNamespace="http://schemas.microsoft.com/office/2006/metadata/properties" ma:root="true" ma:fieldsID="9e5823f3cb34c03e8cb0e9fefabc8842" ns2:_="">
    <xsd:import namespace="eb241b8b-4cf5-4f02-a6ca-772e72d427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41b8b-4cf5-4f02-a6ca-772e72d42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1E8A0-B314-4AD6-A8B6-6443934E7E64}"/>
</file>

<file path=customXml/itemProps2.xml><?xml version="1.0" encoding="utf-8"?>
<ds:datastoreItem xmlns:ds="http://schemas.openxmlformats.org/officeDocument/2006/customXml" ds:itemID="{AECCC3E6-5DF7-488F-8B2E-6C07022CB22C}"/>
</file>

<file path=customXml/itemProps3.xml><?xml version="1.0" encoding="utf-8"?>
<ds:datastoreItem xmlns:ds="http://schemas.openxmlformats.org/officeDocument/2006/customXml" ds:itemID="{470C145C-8B2D-4973-8867-09152EBC6196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3885</TotalTime>
  <Words>876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Tw Cen MT</vt:lpstr>
      <vt:lpstr>Wingdings</vt:lpstr>
      <vt:lpstr>Circuit</vt:lpstr>
      <vt:lpstr>Mesh Algorithms </vt:lpstr>
      <vt:lpstr>Computation Model </vt:lpstr>
      <vt:lpstr>PowerPoint Presentation</vt:lpstr>
      <vt:lpstr>Packet Routing </vt:lpstr>
      <vt:lpstr>PowerPoint Presentation</vt:lpstr>
      <vt:lpstr>PowerPoint Presentation</vt:lpstr>
      <vt:lpstr>Example </vt:lpstr>
      <vt:lpstr>PowerPoint Presentation</vt:lpstr>
      <vt:lpstr>Packet routing on a linear array of p processors </vt:lpstr>
      <vt:lpstr>PowerPoint Presentation</vt:lpstr>
      <vt:lpstr>PowerPoint Presentation</vt:lpstr>
      <vt:lpstr>Example – packet routing</vt:lpstr>
      <vt:lpstr>Packet routing (PPR) on a Mesh </vt:lpstr>
      <vt:lpstr>Running time analysis for Algorithm PPR </vt:lpstr>
      <vt:lpstr>PowerPoint Presentation</vt:lpstr>
      <vt:lpstr>Fundamental Algorithms </vt:lpstr>
      <vt:lpstr>Broadcasting on a mesh</vt:lpstr>
      <vt:lpstr>Prefix computation on mesh</vt:lpstr>
      <vt:lpstr>Indexing scheme</vt:lpstr>
      <vt:lpstr>Examples of indexing scheme</vt:lpstr>
      <vt:lpstr>Example – prefix computation on a mesh </vt:lpstr>
      <vt:lpstr>Data Concentration </vt:lpstr>
      <vt:lpstr>Data Concentration</vt:lpstr>
      <vt:lpstr>Data Concentration – on a linear array</vt:lpstr>
      <vt:lpstr>Data Concentration – on a mesh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 Design Techniques</dc:title>
  <dc:creator>Windows User</dc:creator>
  <cp:lastModifiedBy>Windows User</cp:lastModifiedBy>
  <cp:revision>89</cp:revision>
  <dcterms:created xsi:type="dcterms:W3CDTF">2020-05-14T14:34:23Z</dcterms:created>
  <dcterms:modified xsi:type="dcterms:W3CDTF">2020-09-04T03:24:00Z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0x010100A62A238E79A3424E8417863415C7E2C4</vt:lpwstr>
  </property>
</Properties>
</file>