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6" r:id="rId2"/>
    <p:sldId id="257" r:id="rId3"/>
    <p:sldId id="315" r:id="rId4"/>
    <p:sldId id="316" r:id="rId5"/>
    <p:sldId id="317" r:id="rId6"/>
    <p:sldId id="318" r:id="rId7"/>
    <p:sldId id="319" r:id="rId8"/>
    <p:sldId id="320" r:id="rId9"/>
    <p:sldId id="321" r:id="rId10"/>
    <p:sldId id="322" r:id="rId11"/>
    <p:sldId id="323" r:id="rId12"/>
    <p:sldId id="324" r:id="rId13"/>
    <p:sldId id="325" r:id="rId14"/>
    <p:sldId id="330" r:id="rId15"/>
    <p:sldId id="326" r:id="rId16"/>
    <p:sldId id="331" r:id="rId17"/>
    <p:sldId id="332" r:id="rId18"/>
    <p:sldId id="334" r:id="rId19"/>
    <p:sldId id="335" r:id="rId20"/>
    <p:sldId id="336" r:id="rId21"/>
    <p:sldId id="327" r:id="rId22"/>
    <p:sldId id="328" r:id="rId23"/>
    <p:sldId id="329" r:id="rId24"/>
    <p:sldId id="337" r:id="rId25"/>
    <p:sldId id="339" r:id="rId26"/>
    <p:sldId id="338" r:id="rId27"/>
    <p:sldId id="340" r:id="rId28"/>
    <p:sldId id="341" r:id="rId29"/>
    <p:sldId id="342" r:id="rId30"/>
    <p:sldId id="343" r:id="rId31"/>
    <p:sldId id="344" r:id="rId32"/>
    <p:sldId id="345" r:id="rId33"/>
    <p:sldId id="346" r:id="rId34"/>
    <p:sldId id="347" r:id="rId35"/>
    <p:sldId id="348" r:id="rId36"/>
    <p:sldId id="349" r:id="rId37"/>
    <p:sldId id="351" r:id="rId38"/>
    <p:sldId id="350" r:id="rId39"/>
    <p:sldId id="352" r:id="rId40"/>
    <p:sldId id="353" r:id="rId41"/>
    <p:sldId id="354" r:id="rId42"/>
    <p:sldId id="355" r:id="rId43"/>
    <p:sldId id="35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4F4C0-9F38-4099-BC22-5901A8BA9E4B}" type="datetimeFigureOut">
              <a:rPr lang="en-US" smtClean="0"/>
              <a:pPr/>
              <a:t>4/20/2023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D1FDD-5BAE-4950-94A5-94D13D81C5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10</a:t>
            </a:fld>
            <a:endParaRPr lang="en-US"/>
          </a:p>
        </p:txBody>
      </p:sp>
    </p:spTree>
    <p:extLst>
      <p:ext uri="{BB962C8B-B14F-4D97-AF65-F5344CB8AC3E}">
        <p14:creationId xmlns:p14="http://schemas.microsoft.com/office/powerpoint/2010/main" val="1274867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11</a:t>
            </a:fld>
            <a:endParaRPr lang="en-US"/>
          </a:p>
        </p:txBody>
      </p:sp>
    </p:spTree>
    <p:extLst>
      <p:ext uri="{BB962C8B-B14F-4D97-AF65-F5344CB8AC3E}">
        <p14:creationId xmlns:p14="http://schemas.microsoft.com/office/powerpoint/2010/main" val="2317949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12</a:t>
            </a:fld>
            <a:endParaRPr lang="en-US"/>
          </a:p>
        </p:txBody>
      </p:sp>
    </p:spTree>
    <p:extLst>
      <p:ext uri="{BB962C8B-B14F-4D97-AF65-F5344CB8AC3E}">
        <p14:creationId xmlns:p14="http://schemas.microsoft.com/office/powerpoint/2010/main" val="1026593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13</a:t>
            </a:fld>
            <a:endParaRPr lang="en-US"/>
          </a:p>
        </p:txBody>
      </p:sp>
    </p:spTree>
    <p:extLst>
      <p:ext uri="{BB962C8B-B14F-4D97-AF65-F5344CB8AC3E}">
        <p14:creationId xmlns:p14="http://schemas.microsoft.com/office/powerpoint/2010/main" val="3021478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14</a:t>
            </a:fld>
            <a:endParaRPr lang="en-US"/>
          </a:p>
        </p:txBody>
      </p:sp>
    </p:spTree>
    <p:extLst>
      <p:ext uri="{BB962C8B-B14F-4D97-AF65-F5344CB8AC3E}">
        <p14:creationId xmlns:p14="http://schemas.microsoft.com/office/powerpoint/2010/main" val="1125872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15</a:t>
            </a:fld>
            <a:endParaRPr lang="en-US"/>
          </a:p>
        </p:txBody>
      </p:sp>
    </p:spTree>
    <p:extLst>
      <p:ext uri="{BB962C8B-B14F-4D97-AF65-F5344CB8AC3E}">
        <p14:creationId xmlns:p14="http://schemas.microsoft.com/office/powerpoint/2010/main" val="2867997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16</a:t>
            </a:fld>
            <a:endParaRPr lang="en-US"/>
          </a:p>
        </p:txBody>
      </p:sp>
    </p:spTree>
    <p:extLst>
      <p:ext uri="{BB962C8B-B14F-4D97-AF65-F5344CB8AC3E}">
        <p14:creationId xmlns:p14="http://schemas.microsoft.com/office/powerpoint/2010/main" val="3133817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17</a:t>
            </a:fld>
            <a:endParaRPr lang="en-US"/>
          </a:p>
        </p:txBody>
      </p:sp>
    </p:spTree>
    <p:extLst>
      <p:ext uri="{BB962C8B-B14F-4D97-AF65-F5344CB8AC3E}">
        <p14:creationId xmlns:p14="http://schemas.microsoft.com/office/powerpoint/2010/main" val="1109359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18</a:t>
            </a:fld>
            <a:endParaRPr lang="en-US"/>
          </a:p>
        </p:txBody>
      </p:sp>
    </p:spTree>
    <p:extLst>
      <p:ext uri="{BB962C8B-B14F-4D97-AF65-F5344CB8AC3E}">
        <p14:creationId xmlns:p14="http://schemas.microsoft.com/office/powerpoint/2010/main" val="847609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19</a:t>
            </a:fld>
            <a:endParaRPr lang="en-US"/>
          </a:p>
        </p:txBody>
      </p:sp>
    </p:spTree>
    <p:extLst>
      <p:ext uri="{BB962C8B-B14F-4D97-AF65-F5344CB8AC3E}">
        <p14:creationId xmlns:p14="http://schemas.microsoft.com/office/powerpoint/2010/main" val="3731517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20</a:t>
            </a:fld>
            <a:endParaRPr lang="en-US"/>
          </a:p>
        </p:txBody>
      </p:sp>
    </p:spTree>
    <p:extLst>
      <p:ext uri="{BB962C8B-B14F-4D97-AF65-F5344CB8AC3E}">
        <p14:creationId xmlns:p14="http://schemas.microsoft.com/office/powerpoint/2010/main" val="118502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21</a:t>
            </a:fld>
            <a:endParaRPr lang="en-US"/>
          </a:p>
        </p:txBody>
      </p:sp>
    </p:spTree>
    <p:extLst>
      <p:ext uri="{BB962C8B-B14F-4D97-AF65-F5344CB8AC3E}">
        <p14:creationId xmlns:p14="http://schemas.microsoft.com/office/powerpoint/2010/main" val="1482462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22</a:t>
            </a:fld>
            <a:endParaRPr lang="en-US"/>
          </a:p>
        </p:txBody>
      </p:sp>
    </p:spTree>
    <p:extLst>
      <p:ext uri="{BB962C8B-B14F-4D97-AF65-F5344CB8AC3E}">
        <p14:creationId xmlns:p14="http://schemas.microsoft.com/office/powerpoint/2010/main" val="729489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23</a:t>
            </a:fld>
            <a:endParaRPr lang="en-US"/>
          </a:p>
        </p:txBody>
      </p:sp>
    </p:spTree>
    <p:extLst>
      <p:ext uri="{BB962C8B-B14F-4D97-AF65-F5344CB8AC3E}">
        <p14:creationId xmlns:p14="http://schemas.microsoft.com/office/powerpoint/2010/main" val="1183248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24</a:t>
            </a:fld>
            <a:endParaRPr lang="en-US"/>
          </a:p>
        </p:txBody>
      </p:sp>
    </p:spTree>
    <p:extLst>
      <p:ext uri="{BB962C8B-B14F-4D97-AF65-F5344CB8AC3E}">
        <p14:creationId xmlns:p14="http://schemas.microsoft.com/office/powerpoint/2010/main" val="1193287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25</a:t>
            </a:fld>
            <a:endParaRPr lang="en-US"/>
          </a:p>
        </p:txBody>
      </p:sp>
    </p:spTree>
    <p:extLst>
      <p:ext uri="{BB962C8B-B14F-4D97-AF65-F5344CB8AC3E}">
        <p14:creationId xmlns:p14="http://schemas.microsoft.com/office/powerpoint/2010/main" val="271258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26</a:t>
            </a:fld>
            <a:endParaRPr lang="en-US"/>
          </a:p>
        </p:txBody>
      </p:sp>
    </p:spTree>
    <p:extLst>
      <p:ext uri="{BB962C8B-B14F-4D97-AF65-F5344CB8AC3E}">
        <p14:creationId xmlns:p14="http://schemas.microsoft.com/office/powerpoint/2010/main" val="34038516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27</a:t>
            </a:fld>
            <a:endParaRPr lang="en-US"/>
          </a:p>
        </p:txBody>
      </p:sp>
    </p:spTree>
    <p:extLst>
      <p:ext uri="{BB962C8B-B14F-4D97-AF65-F5344CB8AC3E}">
        <p14:creationId xmlns:p14="http://schemas.microsoft.com/office/powerpoint/2010/main" val="1663945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28</a:t>
            </a:fld>
            <a:endParaRPr lang="en-US"/>
          </a:p>
        </p:txBody>
      </p:sp>
    </p:spTree>
    <p:extLst>
      <p:ext uri="{BB962C8B-B14F-4D97-AF65-F5344CB8AC3E}">
        <p14:creationId xmlns:p14="http://schemas.microsoft.com/office/powerpoint/2010/main" val="2257055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29</a:t>
            </a:fld>
            <a:endParaRPr lang="en-US"/>
          </a:p>
        </p:txBody>
      </p:sp>
    </p:spTree>
    <p:extLst>
      <p:ext uri="{BB962C8B-B14F-4D97-AF65-F5344CB8AC3E}">
        <p14:creationId xmlns:p14="http://schemas.microsoft.com/office/powerpoint/2010/main" val="1998274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a:t>
            </a:fld>
            <a:endParaRPr lang="en-US"/>
          </a:p>
        </p:txBody>
      </p:sp>
    </p:spTree>
    <p:extLst>
      <p:ext uri="{BB962C8B-B14F-4D97-AF65-F5344CB8AC3E}">
        <p14:creationId xmlns:p14="http://schemas.microsoft.com/office/powerpoint/2010/main" val="29473862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30</a:t>
            </a:fld>
            <a:endParaRPr lang="en-US"/>
          </a:p>
        </p:txBody>
      </p:sp>
    </p:spTree>
    <p:extLst>
      <p:ext uri="{BB962C8B-B14F-4D97-AF65-F5344CB8AC3E}">
        <p14:creationId xmlns:p14="http://schemas.microsoft.com/office/powerpoint/2010/main" val="1154101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31</a:t>
            </a:fld>
            <a:endParaRPr lang="en-US"/>
          </a:p>
        </p:txBody>
      </p:sp>
    </p:spTree>
    <p:extLst>
      <p:ext uri="{BB962C8B-B14F-4D97-AF65-F5344CB8AC3E}">
        <p14:creationId xmlns:p14="http://schemas.microsoft.com/office/powerpoint/2010/main" val="10732653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32</a:t>
            </a:fld>
            <a:endParaRPr lang="en-US"/>
          </a:p>
        </p:txBody>
      </p:sp>
    </p:spTree>
    <p:extLst>
      <p:ext uri="{BB962C8B-B14F-4D97-AF65-F5344CB8AC3E}">
        <p14:creationId xmlns:p14="http://schemas.microsoft.com/office/powerpoint/2010/main" val="207687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33</a:t>
            </a:fld>
            <a:endParaRPr lang="en-US"/>
          </a:p>
        </p:txBody>
      </p:sp>
    </p:spTree>
    <p:extLst>
      <p:ext uri="{BB962C8B-B14F-4D97-AF65-F5344CB8AC3E}">
        <p14:creationId xmlns:p14="http://schemas.microsoft.com/office/powerpoint/2010/main" val="788427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34</a:t>
            </a:fld>
            <a:endParaRPr lang="en-US"/>
          </a:p>
        </p:txBody>
      </p:sp>
    </p:spTree>
    <p:extLst>
      <p:ext uri="{BB962C8B-B14F-4D97-AF65-F5344CB8AC3E}">
        <p14:creationId xmlns:p14="http://schemas.microsoft.com/office/powerpoint/2010/main" val="629190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35</a:t>
            </a:fld>
            <a:endParaRPr lang="en-US"/>
          </a:p>
        </p:txBody>
      </p:sp>
    </p:spTree>
    <p:extLst>
      <p:ext uri="{BB962C8B-B14F-4D97-AF65-F5344CB8AC3E}">
        <p14:creationId xmlns:p14="http://schemas.microsoft.com/office/powerpoint/2010/main" val="29758174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36</a:t>
            </a:fld>
            <a:endParaRPr lang="en-US"/>
          </a:p>
        </p:txBody>
      </p:sp>
    </p:spTree>
    <p:extLst>
      <p:ext uri="{BB962C8B-B14F-4D97-AF65-F5344CB8AC3E}">
        <p14:creationId xmlns:p14="http://schemas.microsoft.com/office/powerpoint/2010/main" val="1582583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37</a:t>
            </a:fld>
            <a:endParaRPr lang="en-US"/>
          </a:p>
        </p:txBody>
      </p:sp>
    </p:spTree>
    <p:extLst>
      <p:ext uri="{BB962C8B-B14F-4D97-AF65-F5344CB8AC3E}">
        <p14:creationId xmlns:p14="http://schemas.microsoft.com/office/powerpoint/2010/main" val="4329978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38</a:t>
            </a:fld>
            <a:endParaRPr lang="en-US"/>
          </a:p>
        </p:txBody>
      </p:sp>
    </p:spTree>
    <p:extLst>
      <p:ext uri="{BB962C8B-B14F-4D97-AF65-F5344CB8AC3E}">
        <p14:creationId xmlns:p14="http://schemas.microsoft.com/office/powerpoint/2010/main" val="1043406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39</a:t>
            </a:fld>
            <a:endParaRPr lang="en-US"/>
          </a:p>
        </p:txBody>
      </p:sp>
    </p:spTree>
    <p:extLst>
      <p:ext uri="{BB962C8B-B14F-4D97-AF65-F5344CB8AC3E}">
        <p14:creationId xmlns:p14="http://schemas.microsoft.com/office/powerpoint/2010/main" val="289589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a:t>
            </a:fld>
            <a:endParaRPr lang="en-US"/>
          </a:p>
        </p:txBody>
      </p:sp>
    </p:spTree>
    <p:extLst>
      <p:ext uri="{BB962C8B-B14F-4D97-AF65-F5344CB8AC3E}">
        <p14:creationId xmlns:p14="http://schemas.microsoft.com/office/powerpoint/2010/main" val="32368146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40</a:t>
            </a:fld>
            <a:endParaRPr lang="en-US"/>
          </a:p>
        </p:txBody>
      </p:sp>
    </p:spTree>
    <p:extLst>
      <p:ext uri="{BB962C8B-B14F-4D97-AF65-F5344CB8AC3E}">
        <p14:creationId xmlns:p14="http://schemas.microsoft.com/office/powerpoint/2010/main" val="20942742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41</a:t>
            </a:fld>
            <a:endParaRPr lang="en-US"/>
          </a:p>
        </p:txBody>
      </p:sp>
    </p:spTree>
    <p:extLst>
      <p:ext uri="{BB962C8B-B14F-4D97-AF65-F5344CB8AC3E}">
        <p14:creationId xmlns:p14="http://schemas.microsoft.com/office/powerpoint/2010/main" val="15779258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42</a:t>
            </a:fld>
            <a:endParaRPr lang="en-US"/>
          </a:p>
        </p:txBody>
      </p:sp>
    </p:spTree>
    <p:extLst>
      <p:ext uri="{BB962C8B-B14F-4D97-AF65-F5344CB8AC3E}">
        <p14:creationId xmlns:p14="http://schemas.microsoft.com/office/powerpoint/2010/main" val="20304192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43</a:t>
            </a:fld>
            <a:endParaRPr lang="en-US"/>
          </a:p>
        </p:txBody>
      </p:sp>
    </p:spTree>
    <p:extLst>
      <p:ext uri="{BB962C8B-B14F-4D97-AF65-F5344CB8AC3E}">
        <p14:creationId xmlns:p14="http://schemas.microsoft.com/office/powerpoint/2010/main" val="1905526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5</a:t>
            </a:fld>
            <a:endParaRPr lang="en-US"/>
          </a:p>
        </p:txBody>
      </p:sp>
    </p:spTree>
    <p:extLst>
      <p:ext uri="{BB962C8B-B14F-4D97-AF65-F5344CB8AC3E}">
        <p14:creationId xmlns:p14="http://schemas.microsoft.com/office/powerpoint/2010/main" val="2363468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6</a:t>
            </a:fld>
            <a:endParaRPr lang="en-US"/>
          </a:p>
        </p:txBody>
      </p:sp>
    </p:spTree>
    <p:extLst>
      <p:ext uri="{BB962C8B-B14F-4D97-AF65-F5344CB8AC3E}">
        <p14:creationId xmlns:p14="http://schemas.microsoft.com/office/powerpoint/2010/main" val="3470887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7</a:t>
            </a:fld>
            <a:endParaRPr lang="en-US"/>
          </a:p>
        </p:txBody>
      </p:sp>
    </p:spTree>
    <p:extLst>
      <p:ext uri="{BB962C8B-B14F-4D97-AF65-F5344CB8AC3E}">
        <p14:creationId xmlns:p14="http://schemas.microsoft.com/office/powerpoint/2010/main" val="2709772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8</a:t>
            </a:fld>
            <a:endParaRPr lang="en-US"/>
          </a:p>
        </p:txBody>
      </p:sp>
    </p:spTree>
    <p:extLst>
      <p:ext uri="{BB962C8B-B14F-4D97-AF65-F5344CB8AC3E}">
        <p14:creationId xmlns:p14="http://schemas.microsoft.com/office/powerpoint/2010/main" val="24955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9</a:t>
            </a:fld>
            <a:endParaRPr lang="en-US"/>
          </a:p>
        </p:txBody>
      </p:sp>
    </p:spTree>
    <p:extLst>
      <p:ext uri="{BB962C8B-B14F-4D97-AF65-F5344CB8AC3E}">
        <p14:creationId xmlns:p14="http://schemas.microsoft.com/office/powerpoint/2010/main" val="4116803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F25B0C8-1B30-42C2-B89F-CF5EE08E93F3}" type="datetime1">
              <a:rPr lang="en-US" smtClean="0"/>
              <a:t>4/20/2023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715B1A-C3CA-4A6F-B827-6E30A77A4C43}" type="datetime1">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C2FF53-4607-4AEB-9FEC-CBEBBB9992AA}" type="datetime1">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6679C-73FC-4EE4-AF86-CCE16235562D}" type="datetime1">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945E60-F04E-40F7-B49B-C305984C936D}" type="datetime1">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F61F0E-DEBF-4F66-A9DE-1873B56F167B}" type="datetime1">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817BF8A-8F7E-4EC6-B308-EDB6984C2528}" type="datetime1">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440DA1D-1161-492A-9E2F-8545E11465CE}" type="datetime1">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7567-B34A-4581-A876-D00786D66CC2}" type="datetime1">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A5A943-32E6-457E-BBB1-24AC6000B3D3}" type="datetime1">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96B6183-D439-4A2D-A6CF-8499BE1FD73E}" type="datetime1">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41945D-52C2-420B-8A9C-9B562A22531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790F3E-10B9-4148-BD60-B22F57AA8B41}" type="datetime1">
              <a:rPr lang="en-US" smtClean="0"/>
              <a:t>4/20/2023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41945D-52C2-420B-8A9C-9B562A22531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057400"/>
            <a:ext cx="7854696" cy="2057400"/>
          </a:xfrm>
        </p:spPr>
        <p:txBody>
          <a:bodyPr>
            <a:normAutofit/>
          </a:bodyPr>
          <a:lstStyle/>
          <a:p>
            <a:pPr algn="ctr"/>
            <a:endParaRPr lang="en-US" dirty="0"/>
          </a:p>
          <a:p>
            <a:pPr algn="ctr"/>
            <a:r>
              <a:rPr lang="en-US" sz="3300" dirty="0">
                <a:solidFill>
                  <a:srgbClr val="FFFF00"/>
                </a:solidFill>
              </a:rPr>
              <a:t>Unit 3</a:t>
            </a:r>
          </a:p>
          <a:p>
            <a:pPr algn="ctr"/>
            <a:r>
              <a:rPr lang="en-US" sz="4400" dirty="0"/>
              <a:t>Language Translation Issues</a:t>
            </a:r>
            <a:endParaRPr lang="en-US" dirty="0"/>
          </a:p>
        </p:txBody>
      </p:sp>
      <p:sp>
        <p:nvSpPr>
          <p:cNvPr id="2" name="Slide Number Placeholder 1">
            <a:extLst>
              <a:ext uri="{FF2B5EF4-FFF2-40B4-BE49-F238E27FC236}">
                <a16:creationId xmlns:a16="http://schemas.microsoft.com/office/drawing/2014/main" id="{CBFCB1DD-457F-434A-B9A7-9A069AC8D5D0}"/>
              </a:ext>
            </a:extLst>
          </p:cNvPr>
          <p:cNvSpPr>
            <a:spLocks noGrp="1"/>
          </p:cNvSpPr>
          <p:nvPr>
            <p:ph type="sldNum" sz="quarter" idx="12"/>
          </p:nvPr>
        </p:nvSpPr>
        <p:spPr/>
        <p:txBody>
          <a:bodyPr/>
          <a:lstStyle/>
          <a:p>
            <a:fld id="{3641945D-52C2-420B-8A9C-9B562A22531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Delimiters and brackets.</a:t>
            </a:r>
            <a:r>
              <a:rPr lang="en-US" sz="2200" dirty="0"/>
              <a:t> Delimiters are used to denote the beginning and the end of syntactic constructs. Brackets are paired delimiters.</a:t>
            </a:r>
          </a:p>
          <a:p>
            <a:pPr lvl="1" algn="just">
              <a:buFont typeface="Courier New" panose="02070309020205020404" pitchFamily="49" charset="0"/>
              <a:buChar char="o"/>
            </a:pPr>
            <a:r>
              <a:rPr lang="en-US" sz="2200" b="1" dirty="0"/>
              <a:t>Free- and fixed-field formats.</a:t>
            </a:r>
            <a:r>
              <a:rPr lang="en-US" sz="2200" dirty="0"/>
              <a:t> A syntax is free field if the program statements may be written anywhere on an input line without regard for positioning on the line or for breaks between lines. A fixed-field syntax utilizes the positioning on an input line to convey information.</a:t>
            </a:r>
          </a:p>
          <a:p>
            <a:pPr lvl="1" algn="just">
              <a:buFont typeface="Courier New" panose="02070309020205020404" pitchFamily="49" charset="0"/>
              <a:buChar char="o"/>
            </a:pPr>
            <a:r>
              <a:rPr lang="en-US" sz="2200" b="1" dirty="0"/>
              <a:t>Expressions.</a:t>
            </a:r>
            <a:r>
              <a:rPr lang="en-US" sz="2200" dirty="0"/>
              <a:t> Expressions are functions that access data objects in a program and return a value. Expressions are the basic syntactic building block from which statements (and sometimes programs) are built.</a:t>
            </a:r>
          </a:p>
          <a:p>
            <a:pPr lvl="1" algn="just">
              <a:buFont typeface="Courier New" panose="02070309020205020404" pitchFamily="49" charset="0"/>
              <a:buChar char="o"/>
            </a:pPr>
            <a:r>
              <a:rPr lang="en-US" sz="2200" b="1" dirty="0"/>
              <a:t>Statements.</a:t>
            </a:r>
            <a:r>
              <a:rPr lang="en-US" sz="2200" dirty="0"/>
              <a:t> Statements are the sentences of the language and describe a task to be performed. Statements can be </a:t>
            </a:r>
            <a:r>
              <a:rPr lang="en-US" sz="2200" i="1" dirty="0"/>
              <a:t>simple</a:t>
            </a:r>
            <a:r>
              <a:rPr lang="en-US" sz="2200" dirty="0"/>
              <a:t> or </a:t>
            </a:r>
            <a:r>
              <a:rPr lang="en-US" sz="2200" i="1" dirty="0"/>
              <a:t>nested</a:t>
            </a:r>
            <a:r>
              <a:rPr lang="en-US" sz="2200" dirty="0"/>
              <a:t>.</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10</a:t>
            </a:fld>
            <a:endParaRPr lang="en-US"/>
          </a:p>
        </p:txBody>
      </p:sp>
    </p:spTree>
    <p:extLst>
      <p:ext uri="{BB962C8B-B14F-4D97-AF65-F5344CB8AC3E}">
        <p14:creationId xmlns:p14="http://schemas.microsoft.com/office/powerpoint/2010/main" val="2458603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Overall Program-Subprogram Structure:</a:t>
            </a:r>
          </a:p>
          <a:p>
            <a:pPr lvl="1" algn="just">
              <a:buFont typeface="Courier New" panose="02070309020205020404" pitchFamily="49" charset="0"/>
              <a:buChar char="o"/>
            </a:pPr>
            <a:r>
              <a:rPr lang="en-US" sz="2200" dirty="0"/>
              <a:t>How are Subprograms (Procedures, Functions) organized in a Program?</a:t>
            </a:r>
          </a:p>
          <a:p>
            <a:pPr lvl="1" algn="just">
              <a:buFont typeface="Courier New" panose="02070309020205020404" pitchFamily="49" charset="0"/>
              <a:buChar char="o"/>
            </a:pPr>
            <a:r>
              <a:rPr lang="en-US" sz="2200" b="1" dirty="0"/>
              <a:t>Separate subprogram definition.</a:t>
            </a:r>
            <a:r>
              <a:rPr lang="en-US" sz="2200" dirty="0"/>
              <a:t> Each subprogram definition is treated as a separate syntactic unit. Each subprogram is compiled separately and the compiled programs are linked at load time</a:t>
            </a:r>
          </a:p>
          <a:p>
            <a:pPr lvl="1" algn="just">
              <a:buFont typeface="Courier New" panose="02070309020205020404" pitchFamily="49" charset="0"/>
              <a:buChar char="o"/>
            </a:pPr>
            <a:r>
              <a:rPr lang="en-US" sz="2200" b="1" dirty="0"/>
              <a:t>Separate data definition.</a:t>
            </a:r>
            <a:r>
              <a:rPr lang="en-US" sz="2200" dirty="0"/>
              <a:t> Group together all operations that manipulate a given data object. For example, class mechanism in the languages like Java, C++ and Smalltalk.</a:t>
            </a:r>
          </a:p>
          <a:p>
            <a:pPr lvl="1" algn="just">
              <a:buFont typeface="Courier New" panose="02070309020205020404" pitchFamily="49" charset="0"/>
              <a:buChar char="o"/>
            </a:pPr>
            <a:r>
              <a:rPr lang="en-US" sz="2200" b="1" dirty="0"/>
              <a:t>Nested subprogram definitions.</a:t>
            </a:r>
            <a:r>
              <a:rPr lang="en-US" sz="2200" dirty="0"/>
              <a:t> Nested program structure in which subprogram definitions appear as declarations within the main program and may contain other subprogram definitions.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11</a:t>
            </a:fld>
            <a:endParaRPr lang="en-US"/>
          </a:p>
        </p:txBody>
      </p:sp>
    </p:spTree>
    <p:extLst>
      <p:ext uri="{BB962C8B-B14F-4D97-AF65-F5344CB8AC3E}">
        <p14:creationId xmlns:p14="http://schemas.microsoft.com/office/powerpoint/2010/main" val="2720018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Separate interface.</a:t>
            </a:r>
            <a:r>
              <a:rPr lang="en-US" sz="2200" dirty="0"/>
              <a:t> Separate subprograms are linked together using interfaces such as modules, packages,  and header files.</a:t>
            </a:r>
          </a:p>
          <a:p>
            <a:pPr lvl="1" algn="just">
              <a:buFont typeface="Courier New" panose="02070309020205020404" pitchFamily="49" charset="0"/>
              <a:buChar char="o"/>
            </a:pPr>
            <a:r>
              <a:rPr lang="en-US" sz="2200" b="1" dirty="0"/>
              <a:t>Data descriptions separated from executable statements. </a:t>
            </a:r>
            <a:r>
              <a:rPr lang="en-US" sz="2200" dirty="0"/>
              <a:t>Data declarations and executable statements for all subprograms are divided into separate program </a:t>
            </a:r>
            <a:r>
              <a:rPr lang="en-US" sz="2200" i="1" dirty="0"/>
              <a:t>data divisions</a:t>
            </a:r>
            <a:r>
              <a:rPr lang="en-US" sz="2200" dirty="0"/>
              <a:t> and </a:t>
            </a:r>
            <a:r>
              <a:rPr lang="en-US" sz="2200" i="1" dirty="0"/>
              <a:t>procedure divisions</a:t>
            </a:r>
            <a:r>
              <a:rPr lang="en-US" sz="2200" dirty="0"/>
              <a:t>.</a:t>
            </a:r>
          </a:p>
          <a:p>
            <a:pPr lvl="1" algn="just">
              <a:buFont typeface="Courier New" panose="02070309020205020404" pitchFamily="49" charset="0"/>
              <a:buChar char="o"/>
            </a:pPr>
            <a:r>
              <a:rPr lang="en-US" sz="2200" b="1" dirty="0"/>
              <a:t>Unseparated subprogram definitions.</a:t>
            </a:r>
            <a:r>
              <a:rPr lang="en-US" sz="2200" dirty="0"/>
              <a:t> No syntactic distinction is made between main program statements and subprogram statements. A program is syntactically just a list of statements. The points where subprograms begin and end are not differentiated syntactically. For example, using GOTOs to implement subprogram concepts.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12</a:t>
            </a:fld>
            <a:endParaRPr lang="en-US"/>
          </a:p>
        </p:txBody>
      </p:sp>
    </p:spTree>
    <p:extLst>
      <p:ext uri="{BB962C8B-B14F-4D97-AF65-F5344CB8AC3E}">
        <p14:creationId xmlns:p14="http://schemas.microsoft.com/office/powerpoint/2010/main" val="317222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Stages in Translation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The process of translation of a program from its original syntax into executable form is central in every programming language implementation.</a:t>
            </a:r>
          </a:p>
          <a:p>
            <a:pPr algn="just"/>
            <a:r>
              <a:rPr lang="en-US" sz="2400" dirty="0"/>
              <a:t>Logically, we may divide translation into two major parts: the </a:t>
            </a:r>
            <a:r>
              <a:rPr lang="en-US" sz="2400" b="1" i="1" dirty="0"/>
              <a:t>analysis</a:t>
            </a:r>
            <a:r>
              <a:rPr lang="en-US" sz="2400" dirty="0"/>
              <a:t> of the input source program and the </a:t>
            </a:r>
            <a:r>
              <a:rPr lang="en-US" sz="2400" b="1" i="1" dirty="0"/>
              <a:t>synthesis</a:t>
            </a:r>
            <a:r>
              <a:rPr lang="en-US" sz="2400" dirty="0"/>
              <a:t> of the executable object program.</a:t>
            </a:r>
          </a:p>
          <a:p>
            <a:pPr algn="just"/>
            <a:r>
              <a:rPr lang="en-US" sz="2400" dirty="0"/>
              <a:t>Translators are crudely grouped according to the number of </a:t>
            </a:r>
            <a:r>
              <a:rPr lang="en-US" sz="2400" i="1" dirty="0"/>
              <a:t>passes</a:t>
            </a:r>
            <a:r>
              <a:rPr lang="en-US" sz="2400" dirty="0"/>
              <a:t> they make over the source program. A simple compiler typically uses two passes. The first analysis pass decomposes the program into its constituent components and derives information from the program. The second pass typically generates an object program from this collected information.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13</a:t>
            </a:fld>
            <a:endParaRPr lang="en-US"/>
          </a:p>
        </p:txBody>
      </p:sp>
    </p:spTree>
    <p:extLst>
      <p:ext uri="{BB962C8B-B14F-4D97-AF65-F5344CB8AC3E}">
        <p14:creationId xmlns:p14="http://schemas.microsoft.com/office/powerpoint/2010/main" val="2327600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Stages in Translation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If compilation speed is important (such as in an </a:t>
            </a:r>
            <a:r>
              <a:rPr lang="en-US" sz="2400"/>
              <a:t>educational compiler), </a:t>
            </a:r>
            <a:r>
              <a:rPr lang="en-US" sz="2400" dirty="0"/>
              <a:t>a one-pass strategy may be employed. In this case, as the program is analyzed, it is immediately converted into object code.</a:t>
            </a:r>
          </a:p>
          <a:p>
            <a:pPr algn="just"/>
            <a:r>
              <a:rPr lang="en-US" sz="2400" dirty="0"/>
              <a:t>If execution speed in paramount, a  three- (or more) pass compiler may be developed. The first pas analyzes the source program, the second pass rewrites the source program into a more efficient form using various well-defined optimization algorithms, and the third pass generates the object code.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14</a:t>
            </a:fld>
            <a:endParaRPr lang="en-US"/>
          </a:p>
        </p:txBody>
      </p:sp>
    </p:spTree>
    <p:extLst>
      <p:ext uri="{BB962C8B-B14F-4D97-AF65-F5344CB8AC3E}">
        <p14:creationId xmlns:p14="http://schemas.microsoft.com/office/powerpoint/2010/main" val="1155194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Stages in Translation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15</a:t>
            </a:fld>
            <a:endParaRPr lang="en-US"/>
          </a:p>
        </p:txBody>
      </p:sp>
      <p:pic>
        <p:nvPicPr>
          <p:cNvPr id="5" name="Picture 4">
            <a:extLst>
              <a:ext uri="{FF2B5EF4-FFF2-40B4-BE49-F238E27FC236}">
                <a16:creationId xmlns:a16="http://schemas.microsoft.com/office/drawing/2014/main" id="{346983DC-7F5B-4AFB-BA52-2B8D711630B0}"/>
              </a:ext>
            </a:extLst>
          </p:cNvPr>
          <p:cNvPicPr>
            <a:picLocks noChangeAspect="1"/>
          </p:cNvPicPr>
          <p:nvPr/>
        </p:nvPicPr>
        <p:blipFill>
          <a:blip r:embed="rId3"/>
          <a:stretch>
            <a:fillRect/>
          </a:stretch>
        </p:blipFill>
        <p:spPr>
          <a:xfrm>
            <a:off x="914400" y="656304"/>
            <a:ext cx="7391400" cy="6035675"/>
          </a:xfrm>
          <a:prstGeom prst="rect">
            <a:avLst/>
          </a:prstGeom>
        </p:spPr>
      </p:pic>
    </p:spTree>
    <p:extLst>
      <p:ext uri="{BB962C8B-B14F-4D97-AF65-F5344CB8AC3E}">
        <p14:creationId xmlns:p14="http://schemas.microsoft.com/office/powerpoint/2010/main" val="147896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Stages in Translation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Analysis of the Source Program:</a:t>
            </a:r>
          </a:p>
          <a:p>
            <a:pPr lvl="1" algn="just">
              <a:buFont typeface="Courier New" panose="02070309020205020404" pitchFamily="49" charset="0"/>
              <a:buChar char="o"/>
            </a:pPr>
            <a:r>
              <a:rPr lang="en-US" sz="2200" dirty="0"/>
              <a:t>To a translator, the source program appears initially as one long undifferentiated sequence of symbols composed of thousands or tens of thousand of characters.</a:t>
            </a:r>
          </a:p>
          <a:p>
            <a:pPr lvl="1" algn="just">
              <a:buFont typeface="Courier New" panose="02070309020205020404" pitchFamily="49" charset="0"/>
              <a:buChar char="o"/>
            </a:pPr>
            <a:r>
              <a:rPr lang="en-US" sz="2200" b="1" dirty="0"/>
              <a:t>Lexical analysis (scanning). </a:t>
            </a:r>
            <a:r>
              <a:rPr lang="en-US" sz="2200" dirty="0"/>
              <a:t>This phase scans the input source code, one character at a time and identifies </a:t>
            </a:r>
            <a:r>
              <a:rPr lang="en-US" sz="2200" i="1" dirty="0"/>
              <a:t>lexemes</a:t>
            </a:r>
            <a:r>
              <a:rPr lang="en-US" sz="2200" dirty="0"/>
              <a:t>. Each lexeme corresponds to a token such as identifier, keyword, operator, and so on. The lexical analyzer then passes these tokens to the next phase in the compiler. In addition, conversion to an internal representation is often made for items such as numbers (converted to internal binary fixed- or floating-point form) and identifiers (stored in a symbol table and the address of the symbol table entry used in place of the character string). The formal model used to design lexical analyzers is the </a:t>
            </a:r>
            <a:r>
              <a:rPr lang="en-US" sz="2200" i="1" dirty="0"/>
              <a:t>finite-state automata</a:t>
            </a:r>
            <a:r>
              <a:rPr lang="en-US" sz="2200" dirty="0"/>
              <a:t>.</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16</a:t>
            </a:fld>
            <a:endParaRPr lang="en-US"/>
          </a:p>
        </p:txBody>
      </p:sp>
    </p:spTree>
    <p:extLst>
      <p:ext uri="{BB962C8B-B14F-4D97-AF65-F5344CB8AC3E}">
        <p14:creationId xmlns:p14="http://schemas.microsoft.com/office/powerpoint/2010/main" val="3574783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Stages in Translation</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Syntactic analysis (parsing). </a:t>
            </a:r>
            <a:r>
              <a:rPr lang="en-US" sz="2200" dirty="0"/>
              <a:t>The next phase is called the syntax analysis or </a:t>
            </a:r>
            <a:r>
              <a:rPr lang="en-US" sz="2200" b="1" dirty="0"/>
              <a:t>parsing</a:t>
            </a:r>
            <a:r>
              <a:rPr lang="en-US" sz="2200" dirty="0"/>
              <a:t>. It takes the token produced by lexical analysis as input and generates a parse tree (or syntax tree). In this phase, token arrangements are checked against the source code grammar, i.e. the parser checks if the expression made by the tokens is syntactically correct. The syntactic analyzer enters in the stack the various elements of the syntactic unit found, and these are retrieved and processed by the semantic analyzer.</a:t>
            </a:r>
          </a:p>
          <a:p>
            <a:pPr lvl="1" algn="just">
              <a:buFont typeface="Courier New" panose="02070309020205020404" pitchFamily="49" charset="0"/>
              <a:buChar char="o"/>
            </a:pPr>
            <a:r>
              <a:rPr lang="en-US" sz="2200" b="1" dirty="0"/>
              <a:t>Semantic analysis. </a:t>
            </a:r>
            <a:r>
              <a:rPr lang="en-US" sz="2200" dirty="0"/>
              <a:t>Semantic analysis checks the semantic consistency of the code. It uses the syntax tree of the previous phase along with the symbol table to verify that the given source code is semantically consistent. It also checks whether the code is conveying an appropriate meaning.</a:t>
            </a:r>
            <a:br>
              <a:rPr lang="en-US" sz="2200" dirty="0"/>
            </a:br>
            <a:r>
              <a:rPr lang="en-US" sz="2200" dirty="0"/>
              <a:t>It checks type mismatches, incompatible operands, function called with improper arguments, an undeclared variable, etc.</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17</a:t>
            </a:fld>
            <a:endParaRPr lang="en-US"/>
          </a:p>
        </p:txBody>
      </p:sp>
    </p:spTree>
    <p:extLst>
      <p:ext uri="{BB962C8B-B14F-4D97-AF65-F5344CB8AC3E}">
        <p14:creationId xmlns:p14="http://schemas.microsoft.com/office/powerpoint/2010/main" val="72466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Stages in Translation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Synthesis of the Object Program:</a:t>
            </a:r>
          </a:p>
          <a:p>
            <a:pPr lvl="1" algn="just">
              <a:buFont typeface="Courier New" panose="02070309020205020404" pitchFamily="49" charset="0"/>
              <a:buChar char="o"/>
            </a:pPr>
            <a:r>
              <a:rPr lang="en-US" sz="2200" dirty="0"/>
              <a:t>Concerned with the construction of the executable program from the outputs produced by the semantic analyzer.</a:t>
            </a:r>
          </a:p>
          <a:p>
            <a:pPr lvl="1" algn="just">
              <a:buFont typeface="Courier New" panose="02070309020205020404" pitchFamily="49" charset="0"/>
              <a:buChar char="o"/>
            </a:pPr>
            <a:r>
              <a:rPr lang="en-US" sz="2200" dirty="0"/>
              <a:t>This phase involves optimization and code generation. If subprograms are translated separately, or if library subprograms are used,  a final linking and loading stage is needed to produce the complete program ready for execution.</a:t>
            </a:r>
          </a:p>
          <a:p>
            <a:pPr lvl="1" algn="just">
              <a:buFont typeface="Courier New" panose="02070309020205020404" pitchFamily="49" charset="0"/>
              <a:buChar char="o"/>
            </a:pPr>
            <a:r>
              <a:rPr lang="en-US" sz="2200" b="1" dirty="0"/>
              <a:t>Optimization.</a:t>
            </a:r>
            <a:r>
              <a:rPr lang="en-US" sz="2200" dirty="0"/>
              <a:t> The semantic analyzer ordinarily produces as output the executable translated program represented in some intermediate code. From this internal representation, the code generators may generate the properly formatted output object code. Before code generation, however, there is usually some optimization of the program in the internal representation.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18</a:t>
            </a:fld>
            <a:endParaRPr lang="en-US"/>
          </a:p>
        </p:txBody>
      </p:sp>
    </p:spTree>
    <p:extLst>
      <p:ext uri="{BB962C8B-B14F-4D97-AF65-F5344CB8AC3E}">
        <p14:creationId xmlns:p14="http://schemas.microsoft.com/office/powerpoint/2010/main" val="2291191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Stages in Translation</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Code generation.</a:t>
            </a:r>
            <a:r>
              <a:rPr lang="en-US" sz="2200" dirty="0"/>
              <a:t> After optimization, it must be formed into the assembly language statements, machine code, or other object program form that is to be output of the translator. The output code may be directly executable, or there may be other translation steps to follow (e.g., assembly or linking and loading).</a:t>
            </a:r>
          </a:p>
          <a:p>
            <a:pPr lvl="1" algn="just">
              <a:buFont typeface="Courier New" panose="02070309020205020404" pitchFamily="49" charset="0"/>
              <a:buChar char="o"/>
            </a:pPr>
            <a:r>
              <a:rPr lang="en-US" sz="2200" b="1" dirty="0"/>
              <a:t>Linking and loading.</a:t>
            </a:r>
            <a:r>
              <a:rPr lang="en-US" sz="2200" dirty="0"/>
              <a:t> In the optional final stage of translation, the pieces of code resulting from separate translations of subprograms are coalesced into the final executable program. The linking loader (or link editor) loads the various segments of translated code into memory and then uses the attached loader tables to link them together properly by filling in data and subprogram address in the code as needed. The result is the final executable program ready to be run.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19</a:t>
            </a:fld>
            <a:endParaRPr lang="en-US"/>
          </a:p>
        </p:txBody>
      </p:sp>
    </p:spTree>
    <p:extLst>
      <p:ext uri="{BB962C8B-B14F-4D97-AF65-F5344CB8AC3E}">
        <p14:creationId xmlns:p14="http://schemas.microsoft.com/office/powerpoint/2010/main" val="384705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Syntax represents the fundamental rules of a programming language we use to write functioning code.</a:t>
            </a:r>
          </a:p>
          <a:p>
            <a:pPr algn="just"/>
            <a:r>
              <a:rPr lang="en-US" sz="2400" dirty="0"/>
              <a:t>The syntax of a programming language is what the program looks like. To give rules of syntax for a programming language means to tell how statements, declarations, and other language constructs are written.</a:t>
            </a:r>
          </a:p>
          <a:p>
            <a:pPr algn="just"/>
            <a:r>
              <a:rPr lang="en-US" sz="2400" dirty="0"/>
              <a:t>Syntax provides significant information needed for understanding a program and provides much-needed information toward the translation of the source program into an object program. </a:t>
            </a:r>
          </a:p>
          <a:p>
            <a:pPr algn="just"/>
            <a:r>
              <a:rPr lang="en-US" sz="2400" dirty="0"/>
              <a:t>Language syntax alone is insufficient to unambiguously specify the structure of a statement.</a:t>
            </a:r>
          </a:p>
          <a:p>
            <a:pPr algn="just"/>
            <a:r>
              <a:rPr lang="en-US" sz="2400" dirty="0"/>
              <a:t>We also need semantics for the full description of a programming language.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Stages in Translation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Bootstrapping</a:t>
            </a:r>
          </a:p>
          <a:p>
            <a:pPr lvl="1" algn="just">
              <a:buFont typeface="Courier New" panose="02070309020205020404" pitchFamily="49" charset="0"/>
              <a:buChar char="o"/>
            </a:pPr>
            <a:r>
              <a:rPr lang="en-US" sz="2200" dirty="0"/>
              <a:t>Bootstrapping is widely used in the compiler development.</a:t>
            </a:r>
          </a:p>
          <a:p>
            <a:pPr lvl="1" algn="just">
              <a:buFont typeface="Courier New" panose="02070309020205020404" pitchFamily="49" charset="0"/>
              <a:buChar char="o"/>
            </a:pPr>
            <a:r>
              <a:rPr lang="en-US" sz="2200" dirty="0"/>
              <a:t>Bootstrapping is used to produce a self-hosting compiler. Self-hosting compiler is a type of compiler that can compile its own source code.</a:t>
            </a:r>
          </a:p>
          <a:p>
            <a:pPr lvl="1" algn="just">
              <a:buFont typeface="Courier New" panose="02070309020205020404" pitchFamily="49" charset="0"/>
              <a:buChar char="o"/>
            </a:pPr>
            <a:r>
              <a:rPr lang="en-US" sz="2200" dirty="0"/>
              <a:t>Bootstrap compiler is used to compile the compiler and then you can use this compiled compiler to compile everything else as well as future versions  of itself.</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20</a:t>
            </a:fld>
            <a:endParaRPr lang="en-US"/>
          </a:p>
        </p:txBody>
      </p:sp>
    </p:spTree>
    <p:extLst>
      <p:ext uri="{BB962C8B-B14F-4D97-AF65-F5344CB8AC3E}">
        <p14:creationId xmlns:p14="http://schemas.microsoft.com/office/powerpoint/2010/main" val="2779341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The syntactic recognition parts of compiler theory are fairly standard and generally based on the context-free theory of languages.</a:t>
            </a:r>
          </a:p>
          <a:p>
            <a:pPr algn="just"/>
            <a:r>
              <a:rPr lang="en-US" sz="2400" dirty="0"/>
              <a:t>The formal definition of the syntax of a programming language is usually called a </a:t>
            </a:r>
            <a:r>
              <a:rPr lang="en-US" sz="2400" i="1" dirty="0"/>
              <a:t>grammar</a:t>
            </a:r>
            <a:r>
              <a:rPr lang="en-US" sz="2400" dirty="0"/>
              <a:t>.</a:t>
            </a:r>
          </a:p>
          <a:p>
            <a:pPr algn="just"/>
            <a:r>
              <a:rPr lang="en-US" sz="2400" dirty="0"/>
              <a:t>A grammar consists of a set of rules (called </a:t>
            </a:r>
            <a:r>
              <a:rPr lang="en-US" sz="2400" i="1" dirty="0"/>
              <a:t>productions</a:t>
            </a:r>
            <a:r>
              <a:rPr lang="en-US" sz="2400" dirty="0"/>
              <a:t>) that specify the sequences of characters (or lexical items) that form allowable programs in the language being defined.</a:t>
            </a:r>
          </a:p>
          <a:p>
            <a:pPr algn="just"/>
            <a:r>
              <a:rPr lang="en-US" sz="2400" dirty="0"/>
              <a:t>A formal grammar is just a grammar specified using a strictly defined notation.</a:t>
            </a:r>
          </a:p>
          <a:p>
            <a:pPr algn="just"/>
            <a:r>
              <a:rPr lang="en-US" sz="2400" dirty="0"/>
              <a:t>The two classes of grammars useful in compiler technology include the BNF grammar (or context-free grammar) and the regular grammar. </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21</a:t>
            </a:fld>
            <a:endParaRPr lang="en-US"/>
          </a:p>
        </p:txBody>
      </p:sp>
    </p:spTree>
    <p:extLst>
      <p:ext uri="{BB962C8B-B14F-4D97-AF65-F5344CB8AC3E}">
        <p14:creationId xmlns:p14="http://schemas.microsoft.com/office/powerpoint/2010/main" val="65507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BNF (Backus-Naur Form)Grammars:</a:t>
            </a:r>
          </a:p>
          <a:p>
            <a:pPr lvl="1" algn="just">
              <a:buFont typeface="Courier New" panose="02070309020205020404" pitchFamily="49" charset="0"/>
              <a:buChar char="o"/>
            </a:pPr>
            <a:r>
              <a:rPr lang="en-US" sz="2200" dirty="0"/>
              <a:t>It was developed by John Backus and refined by Peter </a:t>
            </a:r>
            <a:r>
              <a:rPr lang="en-US" sz="2200" dirty="0" err="1"/>
              <a:t>Naur</a:t>
            </a:r>
            <a:r>
              <a:rPr lang="en-US" sz="2200" dirty="0"/>
              <a:t>  as a way to express the syntactic definition of ALGOL.</a:t>
            </a:r>
          </a:p>
          <a:p>
            <a:pPr lvl="1" algn="just">
              <a:buFont typeface="Courier New" panose="02070309020205020404" pitchFamily="49" charset="0"/>
              <a:buChar char="o"/>
            </a:pPr>
            <a:r>
              <a:rPr lang="en-US" sz="2200" dirty="0"/>
              <a:t>At about the same time, a similar grammatical form, the context-free grammar (CFG), was developed by linguist Noam Chomsky.</a:t>
            </a:r>
          </a:p>
          <a:p>
            <a:pPr lvl="1" algn="just">
              <a:buFont typeface="Courier New" panose="02070309020205020404" pitchFamily="49" charset="0"/>
              <a:buChar char="o"/>
            </a:pPr>
            <a:r>
              <a:rPr lang="en-US" sz="2200" dirty="0"/>
              <a:t>These two forms are equivalent in power; the differences are only in notation. Hence, these two grammars are usually interchangeable in discussion of syntax.</a:t>
            </a:r>
          </a:p>
          <a:p>
            <a:pPr lvl="1" algn="just">
              <a:buFont typeface="Courier New" panose="02070309020205020404" pitchFamily="49" charset="0"/>
              <a:buChar char="o"/>
            </a:pPr>
            <a:r>
              <a:rPr lang="en-US" sz="2200" dirty="0"/>
              <a:t>A BNF grammar is composed of a finite set of BNF grammar rules, which define a language – in our case, a programming language.</a:t>
            </a:r>
          </a:p>
          <a:p>
            <a:pPr lvl="1" algn="just">
              <a:buFont typeface="Courier New" panose="02070309020205020404" pitchFamily="49" charset="0"/>
              <a:buChar char="o"/>
            </a:pPr>
            <a:r>
              <a:rPr lang="en-US" sz="2200" dirty="0"/>
              <a:t>The BNF is used to specify the syntactic rules of many computer languages.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22</a:t>
            </a:fld>
            <a:endParaRPr lang="en-US"/>
          </a:p>
        </p:txBody>
      </p:sp>
    </p:spTree>
    <p:extLst>
      <p:ext uri="{BB962C8B-B14F-4D97-AF65-F5344CB8AC3E}">
        <p14:creationId xmlns:p14="http://schemas.microsoft.com/office/powerpoint/2010/main" val="891397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dirty="0"/>
              <a:t>The productions in this grammar have a single nonterminal symbol as their left-hand side.</a:t>
            </a:r>
          </a:p>
          <a:p>
            <a:pPr lvl="1" algn="just">
              <a:buFont typeface="Courier New" panose="02070309020205020404" pitchFamily="49" charset="0"/>
              <a:buChar char="o"/>
            </a:pPr>
            <a:r>
              <a:rPr lang="en-US" sz="2200" dirty="0"/>
              <a:t>Instead of listing all the productions separately, we can combine all those with the same nonterminal symbol on the left-hand side into one statement.</a:t>
            </a:r>
          </a:p>
          <a:p>
            <a:pPr lvl="1" algn="just">
              <a:buFont typeface="Courier New" panose="02070309020205020404" pitchFamily="49" charset="0"/>
              <a:buChar char="o"/>
            </a:pPr>
            <a:r>
              <a:rPr lang="en-US" sz="2200" dirty="0"/>
              <a:t>Instead of using the symbol </a:t>
            </a:r>
            <a:r>
              <a:rPr lang="en-US" sz="2200" dirty="0">
                <a:sym typeface="Symbol" panose="05050102010706020507" pitchFamily="18" charset="2"/>
              </a:rPr>
              <a:t></a:t>
            </a:r>
            <a:r>
              <a:rPr lang="en-US" sz="2200" dirty="0"/>
              <a:t> in a production, we use the symbol ::=.</a:t>
            </a:r>
          </a:p>
          <a:p>
            <a:pPr lvl="1" algn="just">
              <a:buFont typeface="Courier New" panose="02070309020205020404" pitchFamily="49" charset="0"/>
              <a:buChar char="o"/>
            </a:pPr>
            <a:r>
              <a:rPr lang="en-US" sz="2200" dirty="0"/>
              <a:t>We enclose all nonterminal symbols in brackets, </a:t>
            </a:r>
            <a:r>
              <a:rPr lang="en-US" sz="2200" dirty="0">
                <a:latin typeface="Matura MT Script Capitals" panose="03020802060602070202" pitchFamily="66" charset="0"/>
                <a:sym typeface="Symbol" panose="05050102010706020507" pitchFamily="18" charset="2"/>
              </a:rPr>
              <a:t> </a:t>
            </a:r>
            <a:r>
              <a:rPr lang="en-US" sz="2200" dirty="0">
                <a:sym typeface="Symbol" panose="05050102010706020507" pitchFamily="18" charset="2"/>
              </a:rPr>
              <a:t></a:t>
            </a:r>
            <a:r>
              <a:rPr lang="en-US" sz="2200" dirty="0"/>
              <a:t>, and we list all the right-hand sides of productions in the same statement, separating them by bars. For instance, the productions A</a:t>
            </a:r>
            <a:r>
              <a:rPr lang="en-US" sz="2200" dirty="0">
                <a:sym typeface="Symbol" panose="05050102010706020507" pitchFamily="18" charset="2"/>
              </a:rPr>
              <a:t>  </a:t>
            </a:r>
            <a:r>
              <a:rPr lang="en-US" sz="2200" dirty="0"/>
              <a:t>Aa, A </a:t>
            </a:r>
            <a:r>
              <a:rPr lang="en-US" sz="2200" dirty="0">
                <a:sym typeface="Symbol" panose="05050102010706020507" pitchFamily="18" charset="2"/>
              </a:rPr>
              <a:t></a:t>
            </a:r>
            <a:r>
              <a:rPr lang="en-US" sz="2200" dirty="0"/>
              <a:t> a, and A </a:t>
            </a:r>
            <a:r>
              <a:rPr lang="en-US" sz="2200" dirty="0">
                <a:sym typeface="Symbol" panose="05050102010706020507" pitchFamily="18" charset="2"/>
              </a:rPr>
              <a:t></a:t>
            </a:r>
            <a:r>
              <a:rPr lang="en-US" sz="2200" dirty="0"/>
              <a:t> AB can be combined into </a:t>
            </a:r>
            <a:r>
              <a:rPr lang="en-US" sz="2200" dirty="0">
                <a:latin typeface="Matura MT Script Capitals" panose="03020802060602070202" pitchFamily="66" charset="0"/>
                <a:sym typeface="Symbol" panose="05050102010706020507" pitchFamily="18" charset="2"/>
              </a:rPr>
              <a:t></a:t>
            </a:r>
            <a:r>
              <a:rPr lang="en-US" sz="2200" dirty="0"/>
              <a:t>A</a:t>
            </a:r>
            <a:r>
              <a:rPr lang="en-US" sz="2200" dirty="0">
                <a:sym typeface="Symbol" panose="05050102010706020507" pitchFamily="18" charset="2"/>
              </a:rPr>
              <a:t></a:t>
            </a:r>
            <a:r>
              <a:rPr lang="en-US" sz="2200" dirty="0"/>
              <a:t> ::= </a:t>
            </a:r>
            <a:r>
              <a:rPr lang="en-US" sz="2200" dirty="0">
                <a:latin typeface="Matura MT Script Capitals" panose="03020802060602070202" pitchFamily="66" charset="0"/>
                <a:sym typeface="Symbol" panose="05050102010706020507" pitchFamily="18" charset="2"/>
              </a:rPr>
              <a:t></a:t>
            </a:r>
            <a:r>
              <a:rPr lang="en-US" sz="2200" dirty="0" err="1"/>
              <a:t>A</a:t>
            </a:r>
            <a:r>
              <a:rPr lang="en-US" sz="2200" dirty="0" err="1">
                <a:sym typeface="Symbol" panose="05050102010706020507" pitchFamily="18" charset="2"/>
              </a:rPr>
              <a:t></a:t>
            </a:r>
            <a:r>
              <a:rPr lang="en-US" sz="2200" dirty="0" err="1"/>
              <a:t>a</a:t>
            </a:r>
            <a:r>
              <a:rPr lang="en-US" sz="2200" dirty="0"/>
              <a:t> | a | </a:t>
            </a:r>
            <a:r>
              <a:rPr lang="en-US" sz="2200" dirty="0">
                <a:latin typeface="Matura MT Script Capitals" panose="03020802060602070202" pitchFamily="66" charset="0"/>
                <a:sym typeface="Symbol" panose="05050102010706020507" pitchFamily="18" charset="2"/>
              </a:rPr>
              <a:t></a:t>
            </a:r>
            <a:r>
              <a:rPr lang="en-US" sz="2200" dirty="0"/>
              <a:t>A</a:t>
            </a:r>
            <a:r>
              <a:rPr lang="en-US" sz="2200" dirty="0">
                <a:sym typeface="Symbol" panose="05050102010706020507" pitchFamily="18" charset="2"/>
              </a:rPr>
              <a:t></a:t>
            </a:r>
            <a:r>
              <a:rPr lang="en-US" sz="2200" dirty="0">
                <a:latin typeface="Matura MT Script Capitals" panose="03020802060602070202" pitchFamily="66" charset="0"/>
                <a:sym typeface="Symbol" panose="05050102010706020507" pitchFamily="18" charset="2"/>
              </a:rPr>
              <a:t></a:t>
            </a:r>
            <a:r>
              <a:rPr lang="en-US" sz="2200" dirty="0">
                <a:latin typeface="Times New Roman" panose="02020603050405020304" pitchFamily="18" charset="0"/>
                <a:cs typeface="Times New Roman" panose="02020603050405020304" pitchFamily="18" charset="0"/>
                <a:sym typeface="Symbol" panose="05050102010706020507" pitchFamily="18" charset="2"/>
              </a:rPr>
              <a:t>B</a:t>
            </a:r>
            <a:r>
              <a:rPr lang="en-US" sz="2200" dirty="0">
                <a:sym typeface="Symbol" panose="05050102010706020507" pitchFamily="18" charset="2"/>
              </a:rPr>
              <a:t></a:t>
            </a:r>
            <a:r>
              <a:rPr lang="en-US" sz="2200" dirty="0"/>
              <a:t>.</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23</a:t>
            </a:fld>
            <a:endParaRPr lang="en-US"/>
          </a:p>
        </p:txBody>
      </p:sp>
    </p:spTree>
    <p:extLst>
      <p:ext uri="{BB962C8B-B14F-4D97-AF65-F5344CB8AC3E}">
        <p14:creationId xmlns:p14="http://schemas.microsoft.com/office/powerpoint/2010/main" val="2772039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Example 1:</a:t>
            </a:r>
            <a:r>
              <a:rPr lang="en-US" sz="2200" dirty="0"/>
              <a:t> An identifier in ALGOL 60 consists of a string of alphanumeric character and must begin with a letter. The BNF rules to describe the set of allowable identifiers:</a:t>
            </a:r>
          </a:p>
          <a:p>
            <a:pPr marL="631825" lvl="1" indent="0" algn="just">
              <a:buNone/>
            </a:pPr>
            <a:r>
              <a:rPr lang="en-US" sz="2200" dirty="0">
                <a:sym typeface="Symbol" panose="05050102010706020507" pitchFamily="18" charset="2"/>
              </a:rPr>
              <a:t>identifier</a:t>
            </a:r>
            <a:r>
              <a:rPr lang="en-US" sz="2200" dirty="0"/>
              <a:t> ::= </a:t>
            </a:r>
            <a:r>
              <a:rPr lang="en-US" sz="2200" dirty="0">
                <a:sym typeface="Symbol" panose="05050102010706020507" pitchFamily="18" charset="2"/>
              </a:rPr>
              <a:t>letter</a:t>
            </a:r>
            <a:r>
              <a:rPr lang="en-US" sz="2200" dirty="0"/>
              <a:t> | </a:t>
            </a:r>
            <a:r>
              <a:rPr lang="en-US" sz="2200" dirty="0">
                <a:sym typeface="Symbol" panose="05050102010706020507" pitchFamily="18" charset="2"/>
              </a:rPr>
              <a:t>identifierletter </a:t>
            </a:r>
            <a:r>
              <a:rPr lang="en-US" sz="2200" dirty="0"/>
              <a:t>| </a:t>
            </a:r>
            <a:r>
              <a:rPr lang="en-US" sz="2200" dirty="0">
                <a:sym typeface="Symbol" panose="05050102010706020507" pitchFamily="18" charset="2"/>
              </a:rPr>
              <a:t>identifierdigit</a:t>
            </a:r>
          </a:p>
          <a:p>
            <a:pPr marL="631825" lvl="1" indent="0" algn="just">
              <a:buNone/>
            </a:pPr>
            <a:r>
              <a:rPr lang="en-US" sz="2200" dirty="0">
                <a:sym typeface="Symbol" panose="05050102010706020507" pitchFamily="18" charset="2"/>
              </a:rPr>
              <a:t>letter</a:t>
            </a:r>
            <a:r>
              <a:rPr lang="en-US" sz="2200" dirty="0"/>
              <a:t> ::= a | b | c | d | e | f | g | h | </a:t>
            </a:r>
            <a:r>
              <a:rPr lang="en-US" sz="2200" dirty="0" err="1"/>
              <a:t>i</a:t>
            </a:r>
            <a:r>
              <a:rPr lang="en-US" sz="2200" dirty="0"/>
              <a:t> | j | k | l | m | n | o | p | q | r | s | t | u | v | w | x | y | z</a:t>
            </a:r>
          </a:p>
          <a:p>
            <a:pPr marL="631825" lvl="1" indent="0" algn="just">
              <a:buNone/>
            </a:pPr>
            <a:r>
              <a:rPr lang="en-US" sz="2200" dirty="0">
                <a:sym typeface="Symbol" panose="05050102010706020507" pitchFamily="18" charset="2"/>
              </a:rPr>
              <a:t>digit</a:t>
            </a:r>
            <a:r>
              <a:rPr lang="en-US" sz="2200" dirty="0"/>
              <a:t> ::= 0 | 1 | 2 | 3 | 4 | 5 | 6 | 7 | 8 | 9</a:t>
            </a:r>
          </a:p>
          <a:p>
            <a:pPr lvl="1" algn="just">
              <a:buFont typeface="Courier New" panose="02070309020205020404" pitchFamily="49" charset="0"/>
              <a:buChar char="o"/>
            </a:pPr>
            <a:r>
              <a:rPr lang="en-US" sz="2200" b="1" dirty="0"/>
              <a:t>Example 2:</a:t>
            </a:r>
            <a:r>
              <a:rPr lang="en-US" sz="2200" dirty="0"/>
              <a:t> A signed integer is a nonnegative integer preceded by a plus or a minus sign. The BNF rules to describe signed integers:</a:t>
            </a:r>
          </a:p>
          <a:p>
            <a:pPr marL="631825" lvl="1" indent="0" algn="just">
              <a:buNone/>
            </a:pPr>
            <a:r>
              <a:rPr lang="en-US" sz="2200" dirty="0">
                <a:sym typeface="Symbol" panose="05050102010706020507" pitchFamily="18" charset="2"/>
              </a:rPr>
              <a:t>signed integer</a:t>
            </a:r>
            <a:r>
              <a:rPr lang="en-US" sz="2200" dirty="0"/>
              <a:t> ::= </a:t>
            </a:r>
            <a:r>
              <a:rPr lang="en-US" sz="2200" dirty="0">
                <a:sym typeface="Symbol" panose="05050102010706020507" pitchFamily="18" charset="2"/>
              </a:rPr>
              <a:t>+integer | -integer </a:t>
            </a:r>
          </a:p>
          <a:p>
            <a:pPr marL="631825" lvl="1" indent="0" algn="just">
              <a:buNone/>
            </a:pPr>
            <a:r>
              <a:rPr lang="en-US" sz="2200" dirty="0">
                <a:sym typeface="Symbol" panose="05050102010706020507" pitchFamily="18" charset="2"/>
              </a:rPr>
              <a:t>integer</a:t>
            </a:r>
            <a:r>
              <a:rPr lang="en-US" sz="2200" dirty="0"/>
              <a:t> ::= </a:t>
            </a:r>
            <a:r>
              <a:rPr lang="en-US" sz="2200" dirty="0">
                <a:sym typeface="Symbol" panose="05050102010706020507" pitchFamily="18" charset="2"/>
              </a:rPr>
              <a:t>digit | digitinteger</a:t>
            </a:r>
          </a:p>
          <a:p>
            <a:pPr marL="631825" lvl="1" indent="0" algn="just">
              <a:buNone/>
            </a:pPr>
            <a:r>
              <a:rPr lang="en-US" sz="2200" dirty="0">
                <a:sym typeface="Symbol" panose="05050102010706020507" pitchFamily="18" charset="2"/>
              </a:rPr>
              <a:t>digit</a:t>
            </a:r>
            <a:r>
              <a:rPr lang="en-US" sz="2200" dirty="0"/>
              <a:t> ::= 0 | 1 | 2 | 3 | 4 | 5 | 6 | 7 | 8 | 9</a:t>
            </a:r>
            <a:endParaRPr lang="en-US" sz="2200" dirty="0">
              <a:sym typeface="Symbol" panose="05050102010706020507" pitchFamily="18" charset="2"/>
            </a:endParaRPr>
          </a:p>
          <a:p>
            <a:pPr lvl="1" algn="just">
              <a:buFont typeface="Courier New" panose="02070309020205020404" pitchFamily="49" charset="0"/>
              <a:buChar char="o"/>
            </a:pP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24</a:t>
            </a:fld>
            <a:endParaRPr lang="en-US"/>
          </a:p>
        </p:txBody>
      </p:sp>
    </p:spTree>
    <p:extLst>
      <p:ext uri="{BB962C8B-B14F-4D97-AF65-F5344CB8AC3E}">
        <p14:creationId xmlns:p14="http://schemas.microsoft.com/office/powerpoint/2010/main" val="1517601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3505200"/>
          </a:xfrm>
        </p:spPr>
        <p:txBody>
          <a:bodyPr>
            <a:noAutofit/>
          </a:bodyPr>
          <a:lstStyle/>
          <a:p>
            <a:pPr lvl="1" algn="just">
              <a:buFont typeface="Courier New" panose="02070309020205020404" pitchFamily="49" charset="0"/>
              <a:buChar char="o"/>
            </a:pPr>
            <a:r>
              <a:rPr lang="en-US" sz="2200" b="1" dirty="0"/>
              <a:t>Parse Tree:</a:t>
            </a:r>
          </a:p>
          <a:p>
            <a:pPr lvl="2" algn="just">
              <a:buFont typeface="Wingdings" panose="05000000000000000000" pitchFamily="2" charset="2"/>
              <a:buChar char="§"/>
            </a:pPr>
            <a:r>
              <a:rPr lang="en-US" sz="1800" dirty="0"/>
              <a:t>Any sentence which is derived using the production rules is said to be syntactically correct.</a:t>
            </a:r>
          </a:p>
          <a:p>
            <a:pPr lvl="2" algn="just">
              <a:buFont typeface="Wingdings" panose="05000000000000000000" pitchFamily="2" charset="2"/>
              <a:buChar char="§"/>
            </a:pPr>
            <a:r>
              <a:rPr lang="en-US" sz="1800" dirty="0"/>
              <a:t>It is possible to check the syntax of a sentence by building a parse tree to show how the sentence is derived from the production rules.</a:t>
            </a:r>
          </a:p>
          <a:p>
            <a:pPr lvl="2" algn="just">
              <a:buFont typeface="Wingdings" panose="05000000000000000000" pitchFamily="2" charset="2"/>
              <a:buChar char="§"/>
            </a:pPr>
            <a:r>
              <a:rPr lang="en-US" sz="1800" dirty="0"/>
              <a:t>If it is not possible to build such a tree then the sentence has syntax errors.</a:t>
            </a:r>
          </a:p>
          <a:p>
            <a:pPr lvl="2" algn="just">
              <a:buFont typeface="Wingdings" panose="05000000000000000000" pitchFamily="2" charset="2"/>
              <a:buChar char="§"/>
            </a:pPr>
            <a:r>
              <a:rPr lang="en-US" sz="1800" dirty="0"/>
              <a:t>Consider the grammar G as given below.</a:t>
            </a:r>
          </a:p>
          <a:p>
            <a:pPr marL="631825" lvl="1" indent="0" algn="just">
              <a:buNone/>
            </a:pPr>
            <a:r>
              <a:rPr lang="en-US" sz="1800" dirty="0">
                <a:sym typeface="Symbol" panose="05050102010706020507" pitchFamily="18" charset="2"/>
              </a:rPr>
              <a:t>	T</a:t>
            </a:r>
            <a:r>
              <a:rPr lang="en-US" sz="1800" dirty="0"/>
              <a:t> ::= 0</a:t>
            </a:r>
            <a:r>
              <a:rPr lang="en-US" sz="1800" dirty="0">
                <a:sym typeface="Symbol" panose="05050102010706020507" pitchFamily="18" charset="2"/>
              </a:rPr>
              <a:t>T | 1T | 0 | 1</a:t>
            </a:r>
          </a:p>
          <a:p>
            <a:pPr marL="631825" lvl="1" indent="0" algn="just">
              <a:buNone/>
            </a:pPr>
            <a:r>
              <a:rPr lang="en-US" sz="1800" dirty="0">
                <a:sym typeface="Symbol" panose="05050102010706020507" pitchFamily="18" charset="2"/>
              </a:rPr>
              <a:t>	The parse tree for the string 001 is as show below.</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25</a:t>
            </a:fld>
            <a:endParaRPr lang="en-US"/>
          </a:p>
        </p:txBody>
      </p:sp>
      <p:grpSp>
        <p:nvGrpSpPr>
          <p:cNvPr id="29" name="Group 28">
            <a:extLst>
              <a:ext uri="{FF2B5EF4-FFF2-40B4-BE49-F238E27FC236}">
                <a16:creationId xmlns:a16="http://schemas.microsoft.com/office/drawing/2014/main" id="{7212D434-EE1F-4A35-B77C-E55FAF3A46AA}"/>
              </a:ext>
            </a:extLst>
          </p:cNvPr>
          <p:cNvGrpSpPr/>
          <p:nvPr/>
        </p:nvGrpSpPr>
        <p:grpSpPr>
          <a:xfrm>
            <a:off x="3429000" y="4191000"/>
            <a:ext cx="1600200" cy="1836706"/>
            <a:chOff x="3505200" y="4267200"/>
            <a:chExt cx="1600200" cy="1836706"/>
          </a:xfrm>
        </p:grpSpPr>
        <p:sp>
          <p:nvSpPr>
            <p:cNvPr id="6" name="TextBox 5">
              <a:extLst>
                <a:ext uri="{FF2B5EF4-FFF2-40B4-BE49-F238E27FC236}">
                  <a16:creationId xmlns:a16="http://schemas.microsoft.com/office/drawing/2014/main" id="{C288AB79-7BF9-4F8E-ABF3-0DD570D1E8F0}"/>
                </a:ext>
              </a:extLst>
            </p:cNvPr>
            <p:cNvSpPr txBox="1"/>
            <p:nvPr/>
          </p:nvSpPr>
          <p:spPr>
            <a:xfrm>
              <a:off x="3657600" y="4267200"/>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T</a:t>
              </a:r>
              <a:endParaRPr lang="en-US" dirty="0"/>
            </a:p>
          </p:txBody>
        </p:sp>
        <p:sp>
          <p:nvSpPr>
            <p:cNvPr id="9" name="TextBox 8">
              <a:extLst>
                <a:ext uri="{FF2B5EF4-FFF2-40B4-BE49-F238E27FC236}">
                  <a16:creationId xmlns:a16="http://schemas.microsoft.com/office/drawing/2014/main" id="{F16388AB-445F-413C-B46E-92D28F464F63}"/>
                </a:ext>
              </a:extLst>
            </p:cNvPr>
            <p:cNvSpPr txBox="1"/>
            <p:nvPr/>
          </p:nvSpPr>
          <p:spPr>
            <a:xfrm>
              <a:off x="4768516" y="5826907"/>
              <a:ext cx="228600" cy="276999"/>
            </a:xfrm>
            <a:prstGeom prst="rect">
              <a:avLst/>
            </a:prstGeom>
            <a:noFill/>
          </p:spPr>
          <p:txBody>
            <a:bodyPr wrap="square" lIns="0" tIns="0" rIns="0" bIns="0" rtlCol="0">
              <a:spAutoFit/>
            </a:bodyPr>
            <a:lstStyle/>
            <a:p>
              <a:pPr algn="ctr"/>
              <a:r>
                <a:rPr lang="en-US" dirty="0"/>
                <a:t>1</a:t>
              </a:r>
            </a:p>
          </p:txBody>
        </p:sp>
        <p:sp>
          <p:nvSpPr>
            <p:cNvPr id="10" name="TextBox 9">
              <a:extLst>
                <a:ext uri="{FF2B5EF4-FFF2-40B4-BE49-F238E27FC236}">
                  <a16:creationId xmlns:a16="http://schemas.microsoft.com/office/drawing/2014/main" id="{F1228003-70F4-4A0E-AFD9-53E3AC1BC29A}"/>
                </a:ext>
              </a:extLst>
            </p:cNvPr>
            <p:cNvSpPr txBox="1"/>
            <p:nvPr/>
          </p:nvSpPr>
          <p:spPr>
            <a:xfrm>
              <a:off x="4152900" y="5791411"/>
              <a:ext cx="228600" cy="276999"/>
            </a:xfrm>
            <a:prstGeom prst="rect">
              <a:avLst/>
            </a:prstGeom>
            <a:noFill/>
          </p:spPr>
          <p:txBody>
            <a:bodyPr wrap="square" lIns="0" tIns="0" rIns="0" bIns="0" rtlCol="0">
              <a:spAutoFit/>
            </a:bodyPr>
            <a:lstStyle/>
            <a:p>
              <a:pPr algn="ctr"/>
              <a:r>
                <a:rPr lang="en-US" dirty="0"/>
                <a:t>0</a:t>
              </a:r>
            </a:p>
          </p:txBody>
        </p:sp>
        <p:sp>
          <p:nvSpPr>
            <p:cNvPr id="11" name="TextBox 10">
              <a:extLst>
                <a:ext uri="{FF2B5EF4-FFF2-40B4-BE49-F238E27FC236}">
                  <a16:creationId xmlns:a16="http://schemas.microsoft.com/office/drawing/2014/main" id="{3A8AC004-EDFB-45B3-B911-6AF39EE8257D}"/>
                </a:ext>
              </a:extLst>
            </p:cNvPr>
            <p:cNvSpPr txBox="1"/>
            <p:nvPr/>
          </p:nvSpPr>
          <p:spPr>
            <a:xfrm>
              <a:off x="3505200" y="5757246"/>
              <a:ext cx="228600" cy="276999"/>
            </a:xfrm>
            <a:prstGeom prst="rect">
              <a:avLst/>
            </a:prstGeom>
            <a:noFill/>
          </p:spPr>
          <p:txBody>
            <a:bodyPr wrap="square" lIns="0" tIns="0" rIns="0" bIns="0" rtlCol="0">
              <a:spAutoFit/>
            </a:bodyPr>
            <a:lstStyle/>
            <a:p>
              <a:pPr algn="ctr"/>
              <a:r>
                <a:rPr lang="en-US" dirty="0"/>
                <a:t>0</a:t>
              </a:r>
            </a:p>
          </p:txBody>
        </p:sp>
        <p:cxnSp>
          <p:nvCxnSpPr>
            <p:cNvPr id="13" name="Straight Connector 12">
              <a:extLst>
                <a:ext uri="{FF2B5EF4-FFF2-40B4-BE49-F238E27FC236}">
                  <a16:creationId xmlns:a16="http://schemas.microsoft.com/office/drawing/2014/main" id="{68CD9CAE-A586-4EAD-B379-EC27C2026457}"/>
                </a:ext>
              </a:extLst>
            </p:cNvPr>
            <p:cNvCxnSpPr>
              <a:cxnSpLocks/>
              <a:stCxn id="6" idx="2"/>
              <a:endCxn id="11" idx="0"/>
            </p:cNvCxnSpPr>
            <p:nvPr/>
          </p:nvCxnSpPr>
          <p:spPr>
            <a:xfrm flipH="1">
              <a:off x="3619500" y="4544199"/>
              <a:ext cx="190500" cy="1213047"/>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A22FC1C-F772-4DA7-8FB4-B44BD92C6039}"/>
                </a:ext>
              </a:extLst>
            </p:cNvPr>
            <p:cNvCxnSpPr>
              <a:cxnSpLocks/>
            </p:cNvCxnSpPr>
            <p:nvPr/>
          </p:nvCxnSpPr>
          <p:spPr>
            <a:xfrm>
              <a:off x="3962400" y="4457867"/>
              <a:ext cx="304800" cy="294607"/>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BD008C3-E262-4075-8115-0201C7BE53F3}"/>
                </a:ext>
              </a:extLst>
            </p:cNvPr>
            <p:cNvCxnSpPr>
              <a:cxnSpLocks/>
            </p:cNvCxnSpPr>
            <p:nvPr/>
          </p:nvCxnSpPr>
          <p:spPr>
            <a:xfrm>
              <a:off x="4495800" y="4963193"/>
              <a:ext cx="304800" cy="29460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1BBE300-32F0-4601-9C65-B2CDD6D0EC95}"/>
                </a:ext>
              </a:extLst>
            </p:cNvPr>
            <p:cNvCxnSpPr>
              <a:cxnSpLocks/>
              <a:endCxn id="10" idx="0"/>
            </p:cNvCxnSpPr>
            <p:nvPr/>
          </p:nvCxnSpPr>
          <p:spPr>
            <a:xfrm flipH="1">
              <a:off x="4267200" y="4977305"/>
              <a:ext cx="114300" cy="81410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91C3AB0-BABD-48C1-B1E9-F2789B63ADE5}"/>
                </a:ext>
              </a:extLst>
            </p:cNvPr>
            <p:cNvCxnSpPr>
              <a:cxnSpLocks/>
              <a:endCxn id="9" idx="0"/>
            </p:cNvCxnSpPr>
            <p:nvPr/>
          </p:nvCxnSpPr>
          <p:spPr>
            <a:xfrm flipH="1">
              <a:off x="4882816" y="5534799"/>
              <a:ext cx="32084" cy="292108"/>
            </a:xfrm>
            <a:prstGeom prst="line">
              <a:avLst/>
            </a:prstGeom>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673B10B7-D59E-46F3-BE81-DF846734E5E6}"/>
                </a:ext>
              </a:extLst>
            </p:cNvPr>
            <p:cNvSpPr txBox="1"/>
            <p:nvPr/>
          </p:nvSpPr>
          <p:spPr>
            <a:xfrm>
              <a:off x="4267200" y="4676001"/>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T</a:t>
              </a:r>
              <a:endParaRPr lang="en-US" dirty="0"/>
            </a:p>
          </p:txBody>
        </p:sp>
        <p:sp>
          <p:nvSpPr>
            <p:cNvPr id="28" name="TextBox 27">
              <a:extLst>
                <a:ext uri="{FF2B5EF4-FFF2-40B4-BE49-F238E27FC236}">
                  <a16:creationId xmlns:a16="http://schemas.microsoft.com/office/drawing/2014/main" id="{7BDE2904-5D1C-4D25-A482-E59F341F00A3}"/>
                </a:ext>
              </a:extLst>
            </p:cNvPr>
            <p:cNvSpPr txBox="1"/>
            <p:nvPr/>
          </p:nvSpPr>
          <p:spPr>
            <a:xfrm>
              <a:off x="4800600" y="5209401"/>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T</a:t>
              </a:r>
              <a:endParaRPr lang="en-US" dirty="0"/>
            </a:p>
          </p:txBody>
        </p:sp>
      </p:grpSp>
    </p:spTree>
    <p:extLst>
      <p:ext uri="{BB962C8B-B14F-4D97-AF65-F5344CB8AC3E}">
        <p14:creationId xmlns:p14="http://schemas.microsoft.com/office/powerpoint/2010/main" val="1373521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106"/>
            <a:ext cx="8229600" cy="2209800"/>
          </a:xfrm>
        </p:spPr>
        <p:txBody>
          <a:bodyPr>
            <a:noAutofit/>
          </a:bodyPr>
          <a:lstStyle/>
          <a:p>
            <a:pPr lvl="1" algn="just">
              <a:buFont typeface="Courier New" panose="02070309020205020404" pitchFamily="49" charset="0"/>
              <a:buChar char="o"/>
            </a:pPr>
            <a:r>
              <a:rPr lang="en-US" sz="2200" b="1" dirty="0"/>
              <a:t>Ambiguity:</a:t>
            </a:r>
          </a:p>
          <a:p>
            <a:pPr lvl="2" algn="just">
              <a:buFont typeface="Wingdings" panose="05000000000000000000" pitchFamily="2" charset="2"/>
              <a:buChar char="§"/>
            </a:pPr>
            <a:r>
              <a:rPr lang="en-US" sz="1800" dirty="0"/>
              <a:t>A grammar is ambiguous if there is some string in the language that has two distinct parse trees.</a:t>
            </a:r>
          </a:p>
          <a:p>
            <a:pPr lvl="2" algn="just">
              <a:buFont typeface="Wingdings" panose="05000000000000000000" pitchFamily="2" charset="2"/>
              <a:buChar char="§"/>
            </a:pPr>
            <a:r>
              <a:rPr lang="en-US" sz="1800" dirty="0"/>
              <a:t>Consider the grammar G as given below.</a:t>
            </a:r>
          </a:p>
          <a:p>
            <a:pPr marL="631825" lvl="1" indent="0" algn="just">
              <a:buNone/>
            </a:pPr>
            <a:r>
              <a:rPr lang="en-US" sz="1800" dirty="0">
                <a:sym typeface="Symbol" panose="05050102010706020507" pitchFamily="18" charset="2"/>
              </a:rPr>
              <a:t>	S</a:t>
            </a:r>
            <a:r>
              <a:rPr lang="en-US" sz="1800" dirty="0"/>
              <a:t> ::= </a:t>
            </a:r>
            <a:r>
              <a:rPr lang="en-US" sz="1800" dirty="0">
                <a:sym typeface="Symbol" panose="05050102010706020507" pitchFamily="18" charset="2"/>
              </a:rPr>
              <a:t>SS | 0 | 1</a:t>
            </a:r>
          </a:p>
          <a:p>
            <a:pPr marL="631825" lvl="1" indent="0" algn="just">
              <a:buNone/>
            </a:pPr>
            <a:r>
              <a:rPr lang="en-US" sz="1800" dirty="0">
                <a:sym typeface="Symbol" panose="05050102010706020507" pitchFamily="18" charset="2"/>
              </a:rPr>
              <a:t>	Two distinct parse trees of the string 001 are as show below.</a:t>
            </a:r>
          </a:p>
          <a:p>
            <a:pPr lvl="2" algn="just">
              <a:buFont typeface="Wingdings" panose="05000000000000000000" pitchFamily="2" charset="2"/>
              <a:buChar char="§"/>
            </a:pPr>
            <a:endParaRPr lang="en-US" sz="18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26</a:t>
            </a:fld>
            <a:endParaRPr lang="en-US"/>
          </a:p>
        </p:txBody>
      </p:sp>
      <p:grpSp>
        <p:nvGrpSpPr>
          <p:cNvPr id="45" name="Group 44">
            <a:extLst>
              <a:ext uri="{FF2B5EF4-FFF2-40B4-BE49-F238E27FC236}">
                <a16:creationId xmlns:a16="http://schemas.microsoft.com/office/drawing/2014/main" id="{1702EBAF-E09A-41C5-814D-334CFA98A35A}"/>
              </a:ext>
            </a:extLst>
          </p:cNvPr>
          <p:cNvGrpSpPr/>
          <p:nvPr/>
        </p:nvGrpSpPr>
        <p:grpSpPr>
          <a:xfrm>
            <a:off x="1828800" y="2971800"/>
            <a:ext cx="2133600" cy="1981539"/>
            <a:chOff x="1143000" y="3123861"/>
            <a:chExt cx="2133600" cy="1981539"/>
          </a:xfrm>
        </p:grpSpPr>
        <p:sp>
          <p:nvSpPr>
            <p:cNvPr id="6" name="TextBox 5">
              <a:extLst>
                <a:ext uri="{FF2B5EF4-FFF2-40B4-BE49-F238E27FC236}">
                  <a16:creationId xmlns:a16="http://schemas.microsoft.com/office/drawing/2014/main" id="{0B853349-A549-4300-B88D-D49D503E859F}"/>
                </a:ext>
              </a:extLst>
            </p:cNvPr>
            <p:cNvSpPr txBox="1"/>
            <p:nvPr/>
          </p:nvSpPr>
          <p:spPr>
            <a:xfrm>
              <a:off x="1828800" y="3123861"/>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sp>
          <p:nvSpPr>
            <p:cNvPr id="7" name="TextBox 6">
              <a:extLst>
                <a:ext uri="{FF2B5EF4-FFF2-40B4-BE49-F238E27FC236}">
                  <a16:creationId xmlns:a16="http://schemas.microsoft.com/office/drawing/2014/main" id="{61C3BE49-15A4-4617-BF0F-24CDF324FC9C}"/>
                </a:ext>
              </a:extLst>
            </p:cNvPr>
            <p:cNvSpPr txBox="1"/>
            <p:nvPr/>
          </p:nvSpPr>
          <p:spPr>
            <a:xfrm>
              <a:off x="2939716" y="4683907"/>
              <a:ext cx="228600" cy="276999"/>
            </a:xfrm>
            <a:prstGeom prst="rect">
              <a:avLst/>
            </a:prstGeom>
            <a:noFill/>
          </p:spPr>
          <p:txBody>
            <a:bodyPr wrap="square" lIns="0" tIns="0" rIns="0" bIns="0" rtlCol="0">
              <a:spAutoFit/>
            </a:bodyPr>
            <a:lstStyle/>
            <a:p>
              <a:pPr algn="ctr"/>
              <a:r>
                <a:rPr lang="en-US" dirty="0"/>
                <a:t>1</a:t>
              </a:r>
            </a:p>
          </p:txBody>
        </p:sp>
        <p:sp>
          <p:nvSpPr>
            <p:cNvPr id="8" name="TextBox 7">
              <a:extLst>
                <a:ext uri="{FF2B5EF4-FFF2-40B4-BE49-F238E27FC236}">
                  <a16:creationId xmlns:a16="http://schemas.microsoft.com/office/drawing/2014/main" id="{0E83D5C1-31D0-4EF4-BB14-1169C2B036AF}"/>
                </a:ext>
              </a:extLst>
            </p:cNvPr>
            <p:cNvSpPr txBox="1"/>
            <p:nvPr/>
          </p:nvSpPr>
          <p:spPr>
            <a:xfrm>
              <a:off x="1981200" y="4828401"/>
              <a:ext cx="228600" cy="276999"/>
            </a:xfrm>
            <a:prstGeom prst="rect">
              <a:avLst/>
            </a:prstGeom>
            <a:noFill/>
          </p:spPr>
          <p:txBody>
            <a:bodyPr wrap="square" lIns="0" tIns="0" rIns="0" bIns="0" rtlCol="0">
              <a:spAutoFit/>
            </a:bodyPr>
            <a:lstStyle/>
            <a:p>
              <a:pPr algn="ctr"/>
              <a:r>
                <a:rPr lang="en-US" dirty="0"/>
                <a:t>0</a:t>
              </a:r>
            </a:p>
          </p:txBody>
        </p:sp>
        <p:sp>
          <p:nvSpPr>
            <p:cNvPr id="9" name="TextBox 8">
              <a:extLst>
                <a:ext uri="{FF2B5EF4-FFF2-40B4-BE49-F238E27FC236}">
                  <a16:creationId xmlns:a16="http://schemas.microsoft.com/office/drawing/2014/main" id="{D1852E39-FE4A-4E89-B0BF-C5DDA33DEED5}"/>
                </a:ext>
              </a:extLst>
            </p:cNvPr>
            <p:cNvSpPr txBox="1"/>
            <p:nvPr/>
          </p:nvSpPr>
          <p:spPr>
            <a:xfrm>
              <a:off x="1143000" y="4800600"/>
              <a:ext cx="228600" cy="276999"/>
            </a:xfrm>
            <a:prstGeom prst="rect">
              <a:avLst/>
            </a:prstGeom>
            <a:noFill/>
          </p:spPr>
          <p:txBody>
            <a:bodyPr wrap="square" lIns="0" tIns="0" rIns="0" bIns="0" rtlCol="0">
              <a:spAutoFit/>
            </a:bodyPr>
            <a:lstStyle/>
            <a:p>
              <a:pPr algn="ctr"/>
              <a:r>
                <a:rPr lang="en-US" dirty="0"/>
                <a:t>0</a:t>
              </a:r>
            </a:p>
          </p:txBody>
        </p:sp>
        <p:cxnSp>
          <p:nvCxnSpPr>
            <p:cNvPr id="10" name="Straight Connector 9">
              <a:extLst>
                <a:ext uri="{FF2B5EF4-FFF2-40B4-BE49-F238E27FC236}">
                  <a16:creationId xmlns:a16="http://schemas.microsoft.com/office/drawing/2014/main" id="{292935A4-D7EC-4DE9-82B4-8A716C5E9D68}"/>
                </a:ext>
              </a:extLst>
            </p:cNvPr>
            <p:cNvCxnSpPr>
              <a:cxnSpLocks/>
              <a:endCxn id="8" idx="0"/>
            </p:cNvCxnSpPr>
            <p:nvPr/>
          </p:nvCxnSpPr>
          <p:spPr>
            <a:xfrm flipH="1">
              <a:off x="2095500" y="4461460"/>
              <a:ext cx="32084" cy="366941"/>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8F0B5C3D-5DBD-4EF7-AFB7-15E418CC2C08}"/>
                </a:ext>
              </a:extLst>
            </p:cNvPr>
            <p:cNvCxnSpPr>
              <a:cxnSpLocks/>
            </p:cNvCxnSpPr>
            <p:nvPr/>
          </p:nvCxnSpPr>
          <p:spPr>
            <a:xfrm>
              <a:off x="2133600" y="3314867"/>
              <a:ext cx="304800" cy="29460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154A0A3C-8951-443B-BADD-60940E8AD27B}"/>
                </a:ext>
              </a:extLst>
            </p:cNvPr>
            <p:cNvCxnSpPr>
              <a:cxnSpLocks/>
            </p:cNvCxnSpPr>
            <p:nvPr/>
          </p:nvCxnSpPr>
          <p:spPr>
            <a:xfrm>
              <a:off x="2667000" y="3820193"/>
              <a:ext cx="304800" cy="29460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802BC45-27D7-43A5-AE5B-4AF59702B343}"/>
                </a:ext>
              </a:extLst>
            </p:cNvPr>
            <p:cNvCxnSpPr>
              <a:cxnSpLocks/>
            </p:cNvCxnSpPr>
            <p:nvPr/>
          </p:nvCxnSpPr>
          <p:spPr>
            <a:xfrm flipH="1">
              <a:off x="1295400" y="3938639"/>
              <a:ext cx="114300" cy="81410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879374D0-AE94-4C8B-91F5-36DF77F88DC1}"/>
                </a:ext>
              </a:extLst>
            </p:cNvPr>
            <p:cNvCxnSpPr>
              <a:cxnSpLocks/>
              <a:endCxn id="7" idx="0"/>
            </p:cNvCxnSpPr>
            <p:nvPr/>
          </p:nvCxnSpPr>
          <p:spPr>
            <a:xfrm flipH="1">
              <a:off x="3054016" y="4391799"/>
              <a:ext cx="32084" cy="292108"/>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81B7947B-DFA5-40DF-89D7-7AF33E7D6EAD}"/>
                </a:ext>
              </a:extLst>
            </p:cNvPr>
            <p:cNvSpPr txBox="1"/>
            <p:nvPr/>
          </p:nvSpPr>
          <p:spPr>
            <a:xfrm>
              <a:off x="2438400" y="3533001"/>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sp>
          <p:nvSpPr>
            <p:cNvPr id="16" name="TextBox 15">
              <a:extLst>
                <a:ext uri="{FF2B5EF4-FFF2-40B4-BE49-F238E27FC236}">
                  <a16:creationId xmlns:a16="http://schemas.microsoft.com/office/drawing/2014/main" id="{E38E87B5-4C1B-446E-AEA2-DB67A897849E}"/>
                </a:ext>
              </a:extLst>
            </p:cNvPr>
            <p:cNvSpPr txBox="1"/>
            <p:nvPr/>
          </p:nvSpPr>
          <p:spPr>
            <a:xfrm>
              <a:off x="2971800" y="4066401"/>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sp>
          <p:nvSpPr>
            <p:cNvPr id="18" name="TextBox 17">
              <a:extLst>
                <a:ext uri="{FF2B5EF4-FFF2-40B4-BE49-F238E27FC236}">
                  <a16:creationId xmlns:a16="http://schemas.microsoft.com/office/drawing/2014/main" id="{A5852F24-0304-4225-B50C-5C264E0B3BC7}"/>
                </a:ext>
              </a:extLst>
            </p:cNvPr>
            <p:cNvSpPr txBox="1"/>
            <p:nvPr/>
          </p:nvSpPr>
          <p:spPr>
            <a:xfrm>
              <a:off x="1295400" y="3657600"/>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cxnSp>
          <p:nvCxnSpPr>
            <p:cNvPr id="19" name="Straight Connector 18">
              <a:extLst>
                <a:ext uri="{FF2B5EF4-FFF2-40B4-BE49-F238E27FC236}">
                  <a16:creationId xmlns:a16="http://schemas.microsoft.com/office/drawing/2014/main" id="{57ABC185-DF07-495C-93BD-EAA26BF73650}"/>
                </a:ext>
              </a:extLst>
            </p:cNvPr>
            <p:cNvCxnSpPr>
              <a:cxnSpLocks/>
            </p:cNvCxnSpPr>
            <p:nvPr/>
          </p:nvCxnSpPr>
          <p:spPr>
            <a:xfrm flipH="1">
              <a:off x="1600200" y="3352800"/>
              <a:ext cx="228600" cy="304800"/>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B69B2C7-E5D3-4FAD-80D5-2C3F3C832B89}"/>
                </a:ext>
              </a:extLst>
            </p:cNvPr>
            <p:cNvSpPr txBox="1"/>
            <p:nvPr/>
          </p:nvSpPr>
          <p:spPr>
            <a:xfrm>
              <a:off x="1981200" y="4142601"/>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cxnSp>
          <p:nvCxnSpPr>
            <p:cNvPr id="23" name="Straight Connector 22">
              <a:extLst>
                <a:ext uri="{FF2B5EF4-FFF2-40B4-BE49-F238E27FC236}">
                  <a16:creationId xmlns:a16="http://schemas.microsoft.com/office/drawing/2014/main" id="{137C2B52-2A17-479B-A23A-84F2593F225E}"/>
                </a:ext>
              </a:extLst>
            </p:cNvPr>
            <p:cNvCxnSpPr>
              <a:cxnSpLocks/>
            </p:cNvCxnSpPr>
            <p:nvPr/>
          </p:nvCxnSpPr>
          <p:spPr>
            <a:xfrm flipH="1">
              <a:off x="2209800" y="3810000"/>
              <a:ext cx="228600" cy="304800"/>
            </a:xfrm>
            <a:prstGeom prst="line">
              <a:avLst/>
            </a:prstGeom>
          </p:spPr>
          <p:style>
            <a:lnRef idx="1">
              <a:schemeClr val="dk1"/>
            </a:lnRef>
            <a:fillRef idx="0">
              <a:schemeClr val="dk1"/>
            </a:fillRef>
            <a:effectRef idx="0">
              <a:schemeClr val="dk1"/>
            </a:effectRef>
            <a:fontRef idx="minor">
              <a:schemeClr val="tx1"/>
            </a:fontRef>
          </p:style>
        </p:cxnSp>
      </p:grpSp>
      <p:grpSp>
        <p:nvGrpSpPr>
          <p:cNvPr id="46" name="Group 45">
            <a:extLst>
              <a:ext uri="{FF2B5EF4-FFF2-40B4-BE49-F238E27FC236}">
                <a16:creationId xmlns:a16="http://schemas.microsoft.com/office/drawing/2014/main" id="{58D644FB-0D1D-4132-AFFE-2A41F2D35129}"/>
              </a:ext>
            </a:extLst>
          </p:cNvPr>
          <p:cNvGrpSpPr/>
          <p:nvPr/>
        </p:nvGrpSpPr>
        <p:grpSpPr>
          <a:xfrm>
            <a:off x="4955005" y="3124200"/>
            <a:ext cx="2055395" cy="2029599"/>
            <a:chOff x="4193005" y="3124200"/>
            <a:chExt cx="2055395" cy="2029599"/>
          </a:xfrm>
        </p:grpSpPr>
        <p:sp>
          <p:nvSpPr>
            <p:cNvPr id="25" name="TextBox 24">
              <a:extLst>
                <a:ext uri="{FF2B5EF4-FFF2-40B4-BE49-F238E27FC236}">
                  <a16:creationId xmlns:a16="http://schemas.microsoft.com/office/drawing/2014/main" id="{E951860C-17BB-4617-A571-2EC1F874AF3E}"/>
                </a:ext>
              </a:extLst>
            </p:cNvPr>
            <p:cNvSpPr txBox="1"/>
            <p:nvPr/>
          </p:nvSpPr>
          <p:spPr>
            <a:xfrm>
              <a:off x="5181600" y="3124200"/>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sp>
          <p:nvSpPr>
            <p:cNvPr id="26" name="TextBox 25">
              <a:extLst>
                <a:ext uri="{FF2B5EF4-FFF2-40B4-BE49-F238E27FC236}">
                  <a16:creationId xmlns:a16="http://schemas.microsoft.com/office/drawing/2014/main" id="{7981EFAF-9887-4CB8-9068-016B97AA4FA0}"/>
                </a:ext>
              </a:extLst>
            </p:cNvPr>
            <p:cNvSpPr txBox="1"/>
            <p:nvPr/>
          </p:nvSpPr>
          <p:spPr>
            <a:xfrm>
              <a:off x="6019800" y="4724400"/>
              <a:ext cx="228600" cy="276999"/>
            </a:xfrm>
            <a:prstGeom prst="rect">
              <a:avLst/>
            </a:prstGeom>
            <a:noFill/>
          </p:spPr>
          <p:txBody>
            <a:bodyPr wrap="square" lIns="0" tIns="0" rIns="0" bIns="0" rtlCol="0">
              <a:spAutoFit/>
            </a:bodyPr>
            <a:lstStyle/>
            <a:p>
              <a:pPr algn="ctr"/>
              <a:r>
                <a:rPr lang="en-US" dirty="0"/>
                <a:t>1</a:t>
              </a:r>
            </a:p>
          </p:txBody>
        </p:sp>
        <p:sp>
          <p:nvSpPr>
            <p:cNvPr id="27" name="TextBox 26">
              <a:extLst>
                <a:ext uri="{FF2B5EF4-FFF2-40B4-BE49-F238E27FC236}">
                  <a16:creationId xmlns:a16="http://schemas.microsoft.com/office/drawing/2014/main" id="{1DDC61E0-784A-49A7-880D-9E2921D81D8F}"/>
                </a:ext>
              </a:extLst>
            </p:cNvPr>
            <p:cNvSpPr txBox="1"/>
            <p:nvPr/>
          </p:nvSpPr>
          <p:spPr>
            <a:xfrm>
              <a:off x="5334000" y="4828740"/>
              <a:ext cx="228600" cy="276999"/>
            </a:xfrm>
            <a:prstGeom prst="rect">
              <a:avLst/>
            </a:prstGeom>
            <a:noFill/>
          </p:spPr>
          <p:txBody>
            <a:bodyPr wrap="square" lIns="0" tIns="0" rIns="0" bIns="0" rtlCol="0">
              <a:spAutoFit/>
            </a:bodyPr>
            <a:lstStyle/>
            <a:p>
              <a:pPr algn="ctr"/>
              <a:r>
                <a:rPr lang="en-US" dirty="0"/>
                <a:t>0</a:t>
              </a:r>
            </a:p>
          </p:txBody>
        </p:sp>
        <p:sp>
          <p:nvSpPr>
            <p:cNvPr id="28" name="TextBox 27">
              <a:extLst>
                <a:ext uri="{FF2B5EF4-FFF2-40B4-BE49-F238E27FC236}">
                  <a16:creationId xmlns:a16="http://schemas.microsoft.com/office/drawing/2014/main" id="{080F1120-4ED6-4378-A145-B0ADE045B03A}"/>
                </a:ext>
              </a:extLst>
            </p:cNvPr>
            <p:cNvSpPr txBox="1"/>
            <p:nvPr/>
          </p:nvSpPr>
          <p:spPr>
            <a:xfrm>
              <a:off x="4193005" y="4876800"/>
              <a:ext cx="228600" cy="276999"/>
            </a:xfrm>
            <a:prstGeom prst="rect">
              <a:avLst/>
            </a:prstGeom>
            <a:noFill/>
          </p:spPr>
          <p:txBody>
            <a:bodyPr wrap="square" lIns="0" tIns="0" rIns="0" bIns="0" rtlCol="0">
              <a:spAutoFit/>
            </a:bodyPr>
            <a:lstStyle/>
            <a:p>
              <a:pPr algn="ctr"/>
              <a:r>
                <a:rPr lang="en-US" dirty="0"/>
                <a:t>0</a:t>
              </a:r>
            </a:p>
          </p:txBody>
        </p:sp>
        <p:cxnSp>
          <p:nvCxnSpPr>
            <p:cNvPr id="29" name="Straight Connector 28">
              <a:extLst>
                <a:ext uri="{FF2B5EF4-FFF2-40B4-BE49-F238E27FC236}">
                  <a16:creationId xmlns:a16="http://schemas.microsoft.com/office/drawing/2014/main" id="{C6CE08E7-2FD9-471D-AB04-28EA469B68A2}"/>
                </a:ext>
              </a:extLst>
            </p:cNvPr>
            <p:cNvCxnSpPr>
              <a:cxnSpLocks/>
              <a:endCxn id="27" idx="0"/>
            </p:cNvCxnSpPr>
            <p:nvPr/>
          </p:nvCxnSpPr>
          <p:spPr>
            <a:xfrm flipH="1">
              <a:off x="5448300" y="4461799"/>
              <a:ext cx="32084" cy="36694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EEF5D50-BD0D-4A1E-8A82-CB706CC1FFB5}"/>
                </a:ext>
              </a:extLst>
            </p:cNvPr>
            <p:cNvCxnSpPr>
              <a:cxnSpLocks/>
            </p:cNvCxnSpPr>
            <p:nvPr/>
          </p:nvCxnSpPr>
          <p:spPr>
            <a:xfrm>
              <a:off x="5486400" y="3315206"/>
              <a:ext cx="304800" cy="29460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D16841B5-EC29-4210-AC69-F7402CE6DDB0}"/>
                </a:ext>
              </a:extLst>
            </p:cNvPr>
            <p:cNvCxnSpPr>
              <a:cxnSpLocks/>
            </p:cNvCxnSpPr>
            <p:nvPr/>
          </p:nvCxnSpPr>
          <p:spPr>
            <a:xfrm>
              <a:off x="4993105" y="3932572"/>
              <a:ext cx="304800" cy="29460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EDC76AA-EDF3-42D5-86A5-996945C01062}"/>
                </a:ext>
              </a:extLst>
            </p:cNvPr>
            <p:cNvCxnSpPr>
              <a:cxnSpLocks/>
              <a:stCxn id="35" idx="2"/>
            </p:cNvCxnSpPr>
            <p:nvPr/>
          </p:nvCxnSpPr>
          <p:spPr>
            <a:xfrm flipH="1">
              <a:off x="4292767" y="4481899"/>
              <a:ext cx="52638" cy="4572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2F447F42-9390-4DDF-9292-3998A6D71E1D}"/>
                </a:ext>
              </a:extLst>
            </p:cNvPr>
            <p:cNvCxnSpPr>
              <a:cxnSpLocks/>
            </p:cNvCxnSpPr>
            <p:nvPr/>
          </p:nvCxnSpPr>
          <p:spPr>
            <a:xfrm>
              <a:off x="5983705" y="3810339"/>
              <a:ext cx="104274" cy="900160"/>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934D4C0F-76EA-4911-ABDE-5A96483CC93B}"/>
                </a:ext>
              </a:extLst>
            </p:cNvPr>
            <p:cNvSpPr txBox="1"/>
            <p:nvPr/>
          </p:nvSpPr>
          <p:spPr>
            <a:xfrm>
              <a:off x="5791200" y="3533340"/>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sp>
          <p:nvSpPr>
            <p:cNvPr id="35" name="TextBox 34">
              <a:extLst>
                <a:ext uri="{FF2B5EF4-FFF2-40B4-BE49-F238E27FC236}">
                  <a16:creationId xmlns:a16="http://schemas.microsoft.com/office/drawing/2014/main" id="{2114DEAC-1702-47D0-ACDB-9486C8C20924}"/>
                </a:ext>
              </a:extLst>
            </p:cNvPr>
            <p:cNvSpPr txBox="1"/>
            <p:nvPr/>
          </p:nvSpPr>
          <p:spPr>
            <a:xfrm>
              <a:off x="4193005" y="4204900"/>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sp>
          <p:nvSpPr>
            <p:cNvPr id="36" name="TextBox 35">
              <a:extLst>
                <a:ext uri="{FF2B5EF4-FFF2-40B4-BE49-F238E27FC236}">
                  <a16:creationId xmlns:a16="http://schemas.microsoft.com/office/drawing/2014/main" id="{69CFC098-FB93-4346-876B-9E1FBD1E6637}"/>
                </a:ext>
              </a:extLst>
            </p:cNvPr>
            <p:cNvSpPr txBox="1"/>
            <p:nvPr/>
          </p:nvSpPr>
          <p:spPr>
            <a:xfrm>
              <a:off x="4648200" y="3657939"/>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cxnSp>
          <p:nvCxnSpPr>
            <p:cNvPr id="37" name="Straight Connector 36">
              <a:extLst>
                <a:ext uri="{FF2B5EF4-FFF2-40B4-BE49-F238E27FC236}">
                  <a16:creationId xmlns:a16="http://schemas.microsoft.com/office/drawing/2014/main" id="{A4973411-59E5-4E9B-825F-34768D311901}"/>
                </a:ext>
              </a:extLst>
            </p:cNvPr>
            <p:cNvCxnSpPr>
              <a:cxnSpLocks/>
            </p:cNvCxnSpPr>
            <p:nvPr/>
          </p:nvCxnSpPr>
          <p:spPr>
            <a:xfrm flipH="1">
              <a:off x="4953000" y="3353139"/>
              <a:ext cx="228600" cy="304800"/>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3E79E052-9F8C-4FEB-81DE-C2823F771127}"/>
                </a:ext>
              </a:extLst>
            </p:cNvPr>
            <p:cNvSpPr txBox="1"/>
            <p:nvPr/>
          </p:nvSpPr>
          <p:spPr>
            <a:xfrm>
              <a:off x="5334000" y="4142940"/>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cxnSp>
          <p:nvCxnSpPr>
            <p:cNvPr id="39" name="Straight Connector 38">
              <a:extLst>
                <a:ext uri="{FF2B5EF4-FFF2-40B4-BE49-F238E27FC236}">
                  <a16:creationId xmlns:a16="http://schemas.microsoft.com/office/drawing/2014/main" id="{B6B6FB1C-17AB-4C3F-96C2-B2E748907FD8}"/>
                </a:ext>
              </a:extLst>
            </p:cNvPr>
            <p:cNvCxnSpPr>
              <a:cxnSpLocks/>
            </p:cNvCxnSpPr>
            <p:nvPr/>
          </p:nvCxnSpPr>
          <p:spPr>
            <a:xfrm flipH="1">
              <a:off x="4458703" y="3876173"/>
              <a:ext cx="228600" cy="30480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59729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106"/>
            <a:ext cx="8229600" cy="5714894"/>
          </a:xfrm>
        </p:spPr>
        <p:txBody>
          <a:bodyPr>
            <a:noAutofit/>
          </a:bodyPr>
          <a:lstStyle/>
          <a:p>
            <a:pPr lvl="1" algn="just">
              <a:buFont typeface="Courier New" panose="02070309020205020404" pitchFamily="49" charset="0"/>
              <a:buChar char="o"/>
            </a:pPr>
            <a:r>
              <a:rPr lang="en-US" sz="2200" b="1" dirty="0"/>
              <a:t>Extension to BNF Notation:</a:t>
            </a:r>
          </a:p>
          <a:p>
            <a:pPr lvl="2" algn="just">
              <a:buFont typeface="Wingdings" panose="05000000000000000000" pitchFamily="2" charset="2"/>
              <a:buChar char="§"/>
            </a:pPr>
            <a:r>
              <a:rPr lang="en-US" sz="1800" dirty="0"/>
              <a:t>The following notations do not change the power of the BNF grammar but allow for easier descriptions of languages:</a:t>
            </a:r>
          </a:p>
          <a:p>
            <a:pPr marL="914400" lvl="1" indent="0" algn="just">
              <a:buNone/>
            </a:pPr>
            <a:r>
              <a:rPr lang="en-US" sz="1800" dirty="0"/>
              <a:t>Alternative items are separated by a | (stroke); one item is chosen from this list of alternatives; their order is unimportant.</a:t>
            </a:r>
          </a:p>
          <a:p>
            <a:pPr marL="914400" lvl="1" indent="0" algn="just">
              <a:buNone/>
            </a:pPr>
            <a:r>
              <a:rPr lang="en-US" sz="1800" dirty="0"/>
              <a:t>The optional item is enclosed between [ and ] (square–brackets); the item can be either included or discarded. </a:t>
            </a:r>
          </a:p>
          <a:p>
            <a:pPr marL="914400" lvl="1" indent="0" algn="just">
              <a:buNone/>
            </a:pPr>
            <a:r>
              <a:rPr lang="en-US" sz="1800" dirty="0">
                <a:sym typeface="Symbol" panose="05050102010706020507" pitchFamily="18" charset="2"/>
              </a:rPr>
              <a:t>An arbitrary sequence of instances of an element may be indicated by enclosing the element in braces followed by an asterisk, {…}*.</a:t>
            </a:r>
          </a:p>
          <a:p>
            <a:pPr marL="917575" lvl="1" indent="-285750" algn="just">
              <a:buFont typeface="Wingdings" panose="05000000000000000000" pitchFamily="2" charset="2"/>
              <a:buChar char="§"/>
            </a:pPr>
            <a:r>
              <a:rPr lang="en-US" sz="1800" b="1" dirty="0">
                <a:sym typeface="Symbol" panose="05050102010706020507" pitchFamily="18" charset="2"/>
              </a:rPr>
              <a:t>Example 1:</a:t>
            </a:r>
            <a:r>
              <a:rPr lang="en-US" sz="1800" dirty="0">
                <a:sym typeface="Symbol" panose="05050102010706020507" pitchFamily="18" charset="2"/>
              </a:rPr>
              <a:t> </a:t>
            </a:r>
            <a:r>
              <a:rPr lang="en-US" sz="1800" dirty="0"/>
              <a:t>The BNF rules to describe the set of allowable identifiers in ALGOL 60.</a:t>
            </a:r>
          </a:p>
          <a:p>
            <a:pPr marL="631825" lvl="1" indent="0" algn="just">
              <a:buNone/>
            </a:pPr>
            <a:r>
              <a:rPr lang="en-US" sz="1800" dirty="0">
                <a:sym typeface="Symbol" panose="05050102010706020507" pitchFamily="18" charset="2"/>
              </a:rPr>
              <a:t>	identifier</a:t>
            </a:r>
            <a:r>
              <a:rPr lang="en-US" sz="1800" dirty="0"/>
              <a:t> ::= </a:t>
            </a:r>
            <a:r>
              <a:rPr lang="en-US" sz="1800" dirty="0">
                <a:sym typeface="Symbol" panose="05050102010706020507" pitchFamily="18" charset="2"/>
              </a:rPr>
              <a:t>letter</a:t>
            </a:r>
            <a:r>
              <a:rPr lang="en-US" sz="1800" dirty="0"/>
              <a:t> {</a:t>
            </a:r>
            <a:r>
              <a:rPr lang="en-US" sz="1800" dirty="0">
                <a:sym typeface="Symbol" panose="05050102010706020507" pitchFamily="18" charset="2"/>
              </a:rPr>
              <a:t>letter </a:t>
            </a:r>
            <a:r>
              <a:rPr lang="en-US" sz="1800" dirty="0"/>
              <a:t>| </a:t>
            </a:r>
            <a:r>
              <a:rPr lang="en-US" sz="1800" dirty="0">
                <a:sym typeface="Symbol" panose="05050102010706020507" pitchFamily="18" charset="2"/>
              </a:rPr>
              <a:t>digit}*</a:t>
            </a:r>
          </a:p>
          <a:p>
            <a:pPr marL="914400" lvl="1" indent="0" algn="just">
              <a:buNone/>
            </a:pPr>
            <a:r>
              <a:rPr lang="en-US" sz="1800" dirty="0">
                <a:sym typeface="Symbol" panose="05050102010706020507" pitchFamily="18" charset="2"/>
              </a:rPr>
              <a:t>letter</a:t>
            </a:r>
            <a:r>
              <a:rPr lang="en-US" sz="1800" dirty="0"/>
              <a:t> ::= a | b | c | d | e | f | g | h | </a:t>
            </a:r>
            <a:r>
              <a:rPr lang="en-US" sz="1800" dirty="0" err="1"/>
              <a:t>i</a:t>
            </a:r>
            <a:r>
              <a:rPr lang="en-US" sz="1800" dirty="0"/>
              <a:t> | j | k | l | m | n | o | p | q | r | s | t | u | v | w | x | y | z</a:t>
            </a:r>
          </a:p>
          <a:p>
            <a:pPr marL="631825" lvl="1" indent="0" algn="just">
              <a:buNone/>
            </a:pPr>
            <a:r>
              <a:rPr lang="en-US" sz="1800" dirty="0">
                <a:sym typeface="Symbol" panose="05050102010706020507" pitchFamily="18" charset="2"/>
              </a:rPr>
              <a:t>	digit</a:t>
            </a:r>
            <a:r>
              <a:rPr lang="en-US" sz="1800" dirty="0"/>
              <a:t> ::= 0 | 1 | 2 | 3 | 4 | 5 | 6 | 7 | 8 | 9</a:t>
            </a:r>
          </a:p>
          <a:p>
            <a:pPr marL="917575" lvl="1" indent="-285750" algn="just">
              <a:buFont typeface="Wingdings" panose="05000000000000000000" pitchFamily="2" charset="2"/>
              <a:buChar char="§"/>
            </a:pPr>
            <a:r>
              <a:rPr lang="en-US" sz="1800" b="1" dirty="0">
                <a:sym typeface="Symbol" panose="05050102010706020507" pitchFamily="18" charset="2"/>
              </a:rPr>
              <a:t>Example 2:</a:t>
            </a:r>
            <a:r>
              <a:rPr lang="en-US" sz="1800" dirty="0">
                <a:sym typeface="Symbol" panose="05050102010706020507" pitchFamily="18" charset="2"/>
              </a:rPr>
              <a:t> T</a:t>
            </a:r>
            <a:r>
              <a:rPr lang="en-US" sz="1800" dirty="0"/>
              <a:t>he EBNF rules to describe signed integers.</a:t>
            </a:r>
            <a:endParaRPr lang="en-US" sz="1800" dirty="0">
              <a:sym typeface="Symbol" panose="05050102010706020507" pitchFamily="18" charset="2"/>
            </a:endParaRPr>
          </a:p>
          <a:p>
            <a:pPr marL="631825" lvl="1" indent="0" algn="just">
              <a:buNone/>
            </a:pPr>
            <a:r>
              <a:rPr lang="en-US" sz="1800" dirty="0">
                <a:sym typeface="Symbol" panose="05050102010706020507" pitchFamily="18" charset="2"/>
              </a:rPr>
              <a:t>	signed integer</a:t>
            </a:r>
            <a:r>
              <a:rPr lang="en-US" sz="1800" dirty="0"/>
              <a:t> ::= [</a:t>
            </a:r>
            <a:r>
              <a:rPr lang="en-US" sz="1800" dirty="0">
                <a:sym typeface="Symbol" panose="05050102010706020507" pitchFamily="18" charset="2"/>
              </a:rPr>
              <a:t>+ | -] digit {digit}*</a:t>
            </a:r>
          </a:p>
          <a:p>
            <a:pPr marL="631825" lvl="1" indent="0" algn="just">
              <a:buNone/>
            </a:pPr>
            <a:r>
              <a:rPr lang="en-US" sz="1800" dirty="0">
                <a:sym typeface="Symbol" panose="05050102010706020507" pitchFamily="18" charset="2"/>
              </a:rPr>
              <a:t>	digit</a:t>
            </a:r>
            <a:r>
              <a:rPr lang="en-US" sz="1800" dirty="0"/>
              <a:t> ::= 0 | 1 | 2 | 3 | 4 | 5 | 6 | 7 | 8 | 9</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27</a:t>
            </a:fld>
            <a:endParaRPr lang="en-US"/>
          </a:p>
        </p:txBody>
      </p:sp>
    </p:spTree>
    <p:extLst>
      <p:ext uri="{BB962C8B-B14F-4D97-AF65-F5344CB8AC3E}">
        <p14:creationId xmlns:p14="http://schemas.microsoft.com/office/powerpoint/2010/main" val="990257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106"/>
            <a:ext cx="8229600" cy="5714894"/>
          </a:xfrm>
        </p:spPr>
        <p:txBody>
          <a:bodyPr>
            <a:noAutofit/>
          </a:bodyPr>
          <a:lstStyle/>
          <a:p>
            <a:pPr lvl="1" algn="just">
              <a:buFont typeface="Courier New" panose="02070309020205020404" pitchFamily="49" charset="0"/>
              <a:buChar char="o"/>
            </a:pPr>
            <a:r>
              <a:rPr lang="en-US" sz="2200" b="1" dirty="0"/>
              <a:t>Syntax Chart:</a:t>
            </a:r>
          </a:p>
          <a:p>
            <a:pPr lvl="2" algn="just">
              <a:buFont typeface="Wingdings" panose="05000000000000000000" pitchFamily="2" charset="2"/>
              <a:buChar char="§"/>
            </a:pPr>
            <a:r>
              <a:rPr lang="en-US" sz="1800" dirty="0"/>
              <a:t>A syntax chart (also called a railroad diagram because it looks like the switching yard of a railroad) is a graphical way to express extended BNF rules.</a:t>
            </a:r>
          </a:p>
          <a:p>
            <a:pPr lvl="2" algn="just">
              <a:buFont typeface="Wingdings" panose="05000000000000000000" pitchFamily="2" charset="2"/>
              <a:buChar char="§"/>
            </a:pPr>
            <a:r>
              <a:rPr lang="en-US" sz="1800" dirty="0"/>
              <a:t>Each rule is represented by a path from the input on the left to the output on the right.</a:t>
            </a:r>
          </a:p>
          <a:p>
            <a:pPr lvl="2" algn="just">
              <a:buFont typeface="Wingdings" panose="05000000000000000000" pitchFamily="2" charset="2"/>
              <a:buChar char="§"/>
            </a:pPr>
            <a:r>
              <a:rPr lang="en-US" sz="1800" dirty="0"/>
              <a:t>Any valid path from input to output represents a string generated by that rule. </a:t>
            </a:r>
          </a:p>
          <a:p>
            <a:pPr lvl="2" algn="just">
              <a:buFont typeface="Wingdings" panose="05000000000000000000" pitchFamily="2" charset="2"/>
              <a:buChar char="§"/>
            </a:pPr>
            <a:r>
              <a:rPr lang="en-US" sz="1800" dirty="0"/>
              <a:t>Rectangles represent non terminal symbols and circles contain terminal symbols.</a:t>
            </a:r>
          </a:p>
          <a:p>
            <a:pPr lvl="2" algn="just">
              <a:buFont typeface="Wingdings" panose="05000000000000000000" pitchFamily="2" charset="2"/>
              <a:buChar char="§"/>
            </a:pPr>
            <a:r>
              <a:rPr lang="en-US" sz="1800" dirty="0"/>
              <a:t>EBNF for simple assignment statements and syntax charts are given below.</a:t>
            </a:r>
          </a:p>
          <a:p>
            <a:pPr marL="667512" lvl="2" indent="0" algn="just">
              <a:buNone/>
            </a:pPr>
            <a:r>
              <a:rPr lang="en-US" sz="1800" dirty="0"/>
              <a:t>	</a:t>
            </a:r>
            <a:r>
              <a:rPr lang="en-US" sz="1600" dirty="0">
                <a:sym typeface="Symbol" panose="05050102010706020507" pitchFamily="18" charset="2"/>
              </a:rPr>
              <a:t> </a:t>
            </a:r>
            <a:r>
              <a:rPr lang="en-US" sz="1600" dirty="0"/>
              <a:t>assignment statement</a:t>
            </a:r>
            <a:r>
              <a:rPr lang="en-US" sz="1600" dirty="0">
                <a:sym typeface="Symbol" panose="05050102010706020507" pitchFamily="18" charset="2"/>
              </a:rPr>
              <a:t></a:t>
            </a:r>
            <a:r>
              <a:rPr lang="en-US" sz="1600" dirty="0"/>
              <a:t> ::= </a:t>
            </a:r>
            <a:r>
              <a:rPr lang="en-US" sz="1600" dirty="0">
                <a:sym typeface="Symbol" panose="05050102010706020507" pitchFamily="18" charset="2"/>
              </a:rPr>
              <a:t></a:t>
            </a:r>
            <a:r>
              <a:rPr lang="en-US" sz="1600" dirty="0"/>
              <a:t>variable</a:t>
            </a:r>
            <a:r>
              <a:rPr lang="en-US" sz="1600" dirty="0">
                <a:sym typeface="Symbol" panose="05050102010706020507" pitchFamily="18" charset="2"/>
              </a:rPr>
              <a:t> </a:t>
            </a:r>
            <a:r>
              <a:rPr lang="en-US" sz="1600" dirty="0"/>
              <a:t>= </a:t>
            </a:r>
            <a:r>
              <a:rPr lang="en-US" sz="1600" dirty="0">
                <a:sym typeface="Symbol" panose="05050102010706020507" pitchFamily="18" charset="2"/>
              </a:rPr>
              <a:t></a:t>
            </a:r>
            <a:r>
              <a:rPr lang="en-US" sz="1600" dirty="0"/>
              <a:t>arithmetic expression</a:t>
            </a:r>
            <a:r>
              <a:rPr lang="en-US" sz="1600" dirty="0">
                <a:sym typeface="Symbol" panose="05050102010706020507" pitchFamily="18" charset="2"/>
              </a:rPr>
              <a:t></a:t>
            </a:r>
            <a:endParaRPr lang="en-US" sz="1600" dirty="0"/>
          </a:p>
          <a:p>
            <a:pPr marL="667512" lvl="2" indent="0" algn="just">
              <a:buNone/>
            </a:pPr>
            <a:r>
              <a:rPr lang="en-US" sz="1600" dirty="0"/>
              <a:t>	</a:t>
            </a:r>
            <a:r>
              <a:rPr lang="en-US" sz="1600" dirty="0">
                <a:sym typeface="Symbol" panose="05050102010706020507" pitchFamily="18" charset="2"/>
              </a:rPr>
              <a:t> </a:t>
            </a:r>
            <a:r>
              <a:rPr lang="en-US" sz="1600" dirty="0"/>
              <a:t>arithmetic expression</a:t>
            </a:r>
            <a:r>
              <a:rPr lang="en-US" sz="1600" dirty="0">
                <a:sym typeface="Symbol" panose="05050102010706020507" pitchFamily="18" charset="2"/>
              </a:rPr>
              <a:t></a:t>
            </a:r>
            <a:r>
              <a:rPr lang="en-US" sz="1600" dirty="0"/>
              <a:t> </a:t>
            </a:r>
            <a:r>
              <a:rPr lang="en-US" sz="1600"/>
              <a:t>::= </a:t>
            </a:r>
            <a:r>
              <a:rPr lang="en-US" sz="1600">
                <a:sym typeface="Symbol" panose="05050102010706020507" pitchFamily="18" charset="2"/>
              </a:rPr>
              <a:t></a:t>
            </a:r>
            <a:r>
              <a:rPr lang="en-US" sz="1600"/>
              <a:t>term</a:t>
            </a:r>
            <a:r>
              <a:rPr lang="en-US" sz="1600">
                <a:sym typeface="Symbol" panose="05050102010706020507" pitchFamily="18" charset="2"/>
              </a:rPr>
              <a:t> </a:t>
            </a:r>
            <a:r>
              <a:rPr lang="en-US" sz="1600" dirty="0"/>
              <a:t>{[+ | -] </a:t>
            </a:r>
            <a:r>
              <a:rPr lang="en-US" sz="1600" dirty="0">
                <a:sym typeface="Symbol" panose="05050102010706020507" pitchFamily="18" charset="2"/>
              </a:rPr>
              <a:t></a:t>
            </a:r>
            <a:r>
              <a:rPr lang="en-US" sz="1600" dirty="0"/>
              <a:t>term</a:t>
            </a:r>
            <a:r>
              <a:rPr lang="en-US" sz="1600" dirty="0">
                <a:sym typeface="Symbol" panose="05050102010706020507" pitchFamily="18" charset="2"/>
              </a:rPr>
              <a:t></a:t>
            </a:r>
            <a:r>
              <a:rPr lang="en-US" sz="1600" dirty="0"/>
              <a:t>}*</a:t>
            </a:r>
          </a:p>
          <a:p>
            <a:pPr marL="667512" lvl="2" indent="0" algn="just">
              <a:buNone/>
            </a:pPr>
            <a:r>
              <a:rPr lang="en-US" sz="1600" dirty="0"/>
              <a:t>	</a:t>
            </a:r>
            <a:r>
              <a:rPr lang="en-US" sz="1600" dirty="0">
                <a:sym typeface="Symbol" panose="05050102010706020507" pitchFamily="18" charset="2"/>
              </a:rPr>
              <a:t> </a:t>
            </a:r>
            <a:r>
              <a:rPr lang="en-US" sz="1600" dirty="0"/>
              <a:t>term</a:t>
            </a:r>
            <a:r>
              <a:rPr lang="en-US" sz="1600" dirty="0">
                <a:sym typeface="Symbol" panose="05050102010706020507" pitchFamily="18" charset="2"/>
              </a:rPr>
              <a:t></a:t>
            </a:r>
            <a:r>
              <a:rPr lang="en-US" sz="1600" dirty="0"/>
              <a:t> ::= </a:t>
            </a:r>
            <a:r>
              <a:rPr lang="en-US" sz="1600" dirty="0">
                <a:sym typeface="Symbol" panose="05050102010706020507" pitchFamily="18" charset="2"/>
              </a:rPr>
              <a:t></a:t>
            </a:r>
            <a:r>
              <a:rPr lang="en-US" sz="1600" dirty="0"/>
              <a:t>primary</a:t>
            </a:r>
            <a:r>
              <a:rPr lang="en-US" sz="1600" dirty="0">
                <a:sym typeface="Symbol" panose="05050102010706020507" pitchFamily="18" charset="2"/>
              </a:rPr>
              <a:t> </a:t>
            </a:r>
            <a:r>
              <a:rPr lang="en-US" sz="1600" dirty="0"/>
              <a:t>{[× | /] </a:t>
            </a:r>
            <a:r>
              <a:rPr lang="en-US" sz="1600" dirty="0">
                <a:sym typeface="Symbol" panose="05050102010706020507" pitchFamily="18" charset="2"/>
              </a:rPr>
              <a:t></a:t>
            </a:r>
            <a:r>
              <a:rPr lang="en-US" sz="1600" dirty="0"/>
              <a:t>primary</a:t>
            </a:r>
            <a:r>
              <a:rPr lang="en-US" sz="1600" dirty="0">
                <a:sym typeface="Symbol" panose="05050102010706020507" pitchFamily="18" charset="2"/>
              </a:rPr>
              <a:t></a:t>
            </a:r>
            <a:r>
              <a:rPr lang="en-US" sz="1600" dirty="0"/>
              <a:t>}*</a:t>
            </a:r>
          </a:p>
          <a:p>
            <a:pPr marL="667512" lvl="2" indent="0" algn="just">
              <a:buNone/>
            </a:pPr>
            <a:r>
              <a:rPr lang="en-US" sz="1600" dirty="0"/>
              <a:t>	</a:t>
            </a:r>
            <a:r>
              <a:rPr lang="en-US" sz="1600" dirty="0">
                <a:sym typeface="Symbol" panose="05050102010706020507" pitchFamily="18" charset="2"/>
              </a:rPr>
              <a:t> </a:t>
            </a:r>
            <a:r>
              <a:rPr lang="en-US" sz="1600" dirty="0"/>
              <a:t>primary</a:t>
            </a:r>
            <a:r>
              <a:rPr lang="en-US" sz="1600" dirty="0">
                <a:sym typeface="Symbol" panose="05050102010706020507" pitchFamily="18" charset="2"/>
              </a:rPr>
              <a:t> </a:t>
            </a:r>
            <a:r>
              <a:rPr lang="en-US" sz="1600" dirty="0"/>
              <a:t>::= </a:t>
            </a:r>
            <a:r>
              <a:rPr lang="en-US" sz="1600" dirty="0">
                <a:sym typeface="Symbol" panose="05050102010706020507" pitchFamily="18" charset="2"/>
              </a:rPr>
              <a:t></a:t>
            </a:r>
            <a:r>
              <a:rPr lang="en-US" sz="1600" dirty="0"/>
              <a:t>variable</a:t>
            </a:r>
            <a:r>
              <a:rPr lang="en-US" sz="1600" dirty="0">
                <a:sym typeface="Symbol" panose="05050102010706020507" pitchFamily="18" charset="2"/>
              </a:rPr>
              <a:t> </a:t>
            </a:r>
            <a:r>
              <a:rPr lang="en-US" sz="1600" dirty="0"/>
              <a:t>|</a:t>
            </a:r>
            <a:r>
              <a:rPr lang="en-US" sz="1600" dirty="0">
                <a:sym typeface="Symbol" panose="05050102010706020507" pitchFamily="18" charset="2"/>
              </a:rPr>
              <a:t> </a:t>
            </a:r>
            <a:r>
              <a:rPr lang="en-US" sz="1600" dirty="0"/>
              <a:t>number</a:t>
            </a:r>
            <a:r>
              <a:rPr lang="en-US" sz="1600" dirty="0">
                <a:sym typeface="Symbol" panose="05050102010706020507" pitchFamily="18" charset="2"/>
              </a:rPr>
              <a:t> </a:t>
            </a:r>
            <a:r>
              <a:rPr lang="en-US" sz="1600" dirty="0"/>
              <a:t>| (</a:t>
            </a:r>
            <a:r>
              <a:rPr lang="en-US" sz="1600" dirty="0">
                <a:sym typeface="Symbol" panose="05050102010706020507" pitchFamily="18" charset="2"/>
              </a:rPr>
              <a:t></a:t>
            </a:r>
            <a:r>
              <a:rPr lang="en-US" sz="1600" dirty="0"/>
              <a:t>arithmetic expression</a:t>
            </a:r>
            <a:r>
              <a:rPr lang="en-US" sz="1600" dirty="0">
                <a:sym typeface="Symbol" panose="05050102010706020507" pitchFamily="18" charset="2"/>
              </a:rPr>
              <a:t></a:t>
            </a:r>
            <a:r>
              <a:rPr lang="en-US" sz="1600" dirty="0"/>
              <a:t>)</a:t>
            </a:r>
          </a:p>
          <a:p>
            <a:pPr marL="667512" lvl="2" indent="0" algn="just">
              <a:buNone/>
            </a:pPr>
            <a:r>
              <a:rPr lang="en-US" sz="1600" dirty="0"/>
              <a:t>	</a:t>
            </a:r>
            <a:r>
              <a:rPr lang="en-US" sz="1600" dirty="0">
                <a:sym typeface="Symbol" panose="05050102010706020507" pitchFamily="18" charset="2"/>
              </a:rPr>
              <a:t> </a:t>
            </a:r>
            <a:r>
              <a:rPr lang="en-US" sz="1600" dirty="0"/>
              <a:t>variable</a:t>
            </a:r>
            <a:r>
              <a:rPr lang="en-US" sz="1600" dirty="0">
                <a:sym typeface="Symbol" panose="05050102010706020507" pitchFamily="18" charset="2"/>
              </a:rPr>
              <a:t></a:t>
            </a:r>
            <a:r>
              <a:rPr lang="en-US" sz="1600" dirty="0"/>
              <a:t> ::= </a:t>
            </a:r>
            <a:r>
              <a:rPr lang="en-US" sz="1600" dirty="0">
                <a:sym typeface="Symbol" panose="05050102010706020507" pitchFamily="18" charset="2"/>
              </a:rPr>
              <a:t></a:t>
            </a:r>
            <a:r>
              <a:rPr lang="en-US" sz="1600" dirty="0"/>
              <a:t>identifier</a:t>
            </a:r>
            <a:r>
              <a:rPr lang="en-US" sz="1600" dirty="0">
                <a:sym typeface="Symbol" panose="05050102010706020507" pitchFamily="18" charset="2"/>
              </a:rPr>
              <a:t></a:t>
            </a:r>
            <a:r>
              <a:rPr lang="en-US" sz="1600" dirty="0"/>
              <a:t> | </a:t>
            </a:r>
            <a:r>
              <a:rPr lang="en-US" sz="1600" dirty="0">
                <a:sym typeface="Symbol" panose="05050102010706020507" pitchFamily="18" charset="2"/>
              </a:rPr>
              <a:t></a:t>
            </a:r>
            <a:r>
              <a:rPr lang="en-US" sz="1600" dirty="0"/>
              <a:t>identifier</a:t>
            </a:r>
            <a:r>
              <a:rPr lang="en-US" sz="1600" dirty="0">
                <a:sym typeface="Symbol" panose="05050102010706020507" pitchFamily="18" charset="2"/>
              </a:rPr>
              <a:t></a:t>
            </a:r>
            <a:r>
              <a:rPr lang="en-US" sz="1600" dirty="0"/>
              <a:t>[</a:t>
            </a:r>
            <a:r>
              <a:rPr lang="en-US" sz="1600" dirty="0">
                <a:sym typeface="Symbol" panose="05050102010706020507" pitchFamily="18" charset="2"/>
              </a:rPr>
              <a:t></a:t>
            </a:r>
            <a:r>
              <a:rPr lang="en-US" sz="1600" dirty="0"/>
              <a:t>subscript list</a:t>
            </a:r>
            <a:r>
              <a:rPr lang="en-US" sz="1600" dirty="0">
                <a:sym typeface="Symbol" panose="05050102010706020507" pitchFamily="18" charset="2"/>
              </a:rPr>
              <a:t></a:t>
            </a:r>
            <a:r>
              <a:rPr lang="en-US" sz="1600" dirty="0"/>
              <a:t>]</a:t>
            </a:r>
          </a:p>
          <a:p>
            <a:pPr marL="667512" lvl="2" indent="0" algn="just">
              <a:buNone/>
            </a:pPr>
            <a:r>
              <a:rPr lang="en-US" sz="1600" dirty="0"/>
              <a:t>	</a:t>
            </a:r>
            <a:r>
              <a:rPr lang="en-US" sz="1600" dirty="0">
                <a:sym typeface="Symbol" panose="05050102010706020507" pitchFamily="18" charset="2"/>
              </a:rPr>
              <a:t> </a:t>
            </a:r>
            <a:r>
              <a:rPr lang="en-US" sz="1600" dirty="0"/>
              <a:t>subscript list</a:t>
            </a:r>
            <a:r>
              <a:rPr lang="en-US" sz="1600" dirty="0">
                <a:sym typeface="Symbol" panose="05050102010706020507" pitchFamily="18" charset="2"/>
              </a:rPr>
              <a:t></a:t>
            </a:r>
            <a:r>
              <a:rPr lang="en-US" sz="1600" dirty="0"/>
              <a:t> ::= </a:t>
            </a:r>
            <a:r>
              <a:rPr lang="en-US" sz="1600" dirty="0">
                <a:sym typeface="Symbol" panose="05050102010706020507" pitchFamily="18" charset="2"/>
              </a:rPr>
              <a:t></a:t>
            </a:r>
            <a:r>
              <a:rPr lang="en-US" sz="1600" dirty="0"/>
              <a:t>arithmetic expression</a:t>
            </a:r>
            <a:r>
              <a:rPr lang="en-US" sz="1600" dirty="0">
                <a:sym typeface="Symbol" panose="05050102010706020507" pitchFamily="18" charset="2"/>
              </a:rPr>
              <a:t></a:t>
            </a:r>
            <a:r>
              <a:rPr lang="en-US" sz="1600" dirty="0"/>
              <a:t> {,</a:t>
            </a:r>
            <a:r>
              <a:rPr lang="en-US" sz="1600" dirty="0">
                <a:sym typeface="Symbol" panose="05050102010706020507" pitchFamily="18" charset="2"/>
              </a:rPr>
              <a:t> </a:t>
            </a:r>
            <a:r>
              <a:rPr lang="en-US" sz="1600" dirty="0"/>
              <a:t>arithmetic expression</a:t>
            </a:r>
            <a:r>
              <a:rPr lang="en-US" sz="1600" dirty="0">
                <a:sym typeface="Symbol" panose="05050102010706020507" pitchFamily="18" charset="2"/>
              </a:rPr>
              <a:t></a:t>
            </a:r>
            <a:r>
              <a:rPr lang="en-US" sz="1600" dirty="0"/>
              <a:t>}*</a:t>
            </a:r>
          </a:p>
          <a:p>
            <a:pPr lvl="2" algn="just">
              <a:buFont typeface="Wingdings" panose="05000000000000000000" pitchFamily="2" charset="2"/>
              <a:buChar char="§"/>
            </a:pPr>
            <a:endParaRPr lang="en-US" sz="18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28</a:t>
            </a:fld>
            <a:endParaRPr lang="en-US"/>
          </a:p>
        </p:txBody>
      </p:sp>
    </p:spTree>
    <p:extLst>
      <p:ext uri="{BB962C8B-B14F-4D97-AF65-F5344CB8AC3E}">
        <p14:creationId xmlns:p14="http://schemas.microsoft.com/office/powerpoint/2010/main" val="2616921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29</a:t>
            </a:fld>
            <a:endParaRPr lang="en-US"/>
          </a:p>
        </p:txBody>
      </p:sp>
      <p:pic>
        <p:nvPicPr>
          <p:cNvPr id="5" name="Picture 4">
            <a:extLst>
              <a:ext uri="{FF2B5EF4-FFF2-40B4-BE49-F238E27FC236}">
                <a16:creationId xmlns:a16="http://schemas.microsoft.com/office/drawing/2014/main" id="{9CC93A94-356B-49C5-81B7-9973A534CB5C}"/>
              </a:ext>
            </a:extLst>
          </p:cNvPr>
          <p:cNvPicPr>
            <a:picLocks noChangeAspect="1"/>
          </p:cNvPicPr>
          <p:nvPr/>
        </p:nvPicPr>
        <p:blipFill>
          <a:blip r:embed="rId3"/>
          <a:stretch>
            <a:fillRect/>
          </a:stretch>
        </p:blipFill>
        <p:spPr>
          <a:xfrm>
            <a:off x="200025" y="838200"/>
            <a:ext cx="8743950" cy="5581650"/>
          </a:xfrm>
          <a:prstGeom prst="rect">
            <a:avLst/>
          </a:prstGeom>
        </p:spPr>
      </p:pic>
    </p:spTree>
    <p:extLst>
      <p:ext uri="{BB962C8B-B14F-4D97-AF65-F5344CB8AC3E}">
        <p14:creationId xmlns:p14="http://schemas.microsoft.com/office/powerpoint/2010/main" val="202815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For example, in the statement like X = 2.45 + 3.67, syntax cannot tell us whether Variable X was declared or declared as type real. Results of X = 5, X = 6, and X = 6.12 are all possible if X and + denote integers, X denote integer and + is real addition, and X and + denote real values respectively.</a:t>
            </a:r>
          </a:p>
          <a:p>
            <a:pPr algn="just"/>
            <a:r>
              <a:rPr lang="en-US" sz="2400" b="1" dirty="0"/>
              <a:t>General Syntactic Criteria:</a:t>
            </a:r>
          </a:p>
          <a:p>
            <a:pPr lvl="1" algn="just">
              <a:buFont typeface="Courier New" panose="02070309020205020404" pitchFamily="49" charset="0"/>
              <a:buChar char="o"/>
            </a:pPr>
            <a:r>
              <a:rPr lang="en-US" sz="2200" b="1" dirty="0"/>
              <a:t>Readability:</a:t>
            </a:r>
          </a:p>
          <a:p>
            <a:pPr lvl="2" algn="just">
              <a:buFont typeface="Wingdings" panose="05000000000000000000" pitchFamily="2" charset="2"/>
              <a:buChar char="§"/>
            </a:pPr>
            <a:r>
              <a:rPr lang="en-US" sz="1800" dirty="0"/>
              <a:t>A readable program has structure of the algorithm and data represented by the program apparent from an inspection. Readable program is often said to be self-documenting.</a:t>
            </a:r>
          </a:p>
          <a:p>
            <a:pPr lvl="2" algn="just">
              <a:buFont typeface="Wingdings" panose="05000000000000000000" pitchFamily="2" charset="2"/>
              <a:buChar char="§"/>
            </a:pPr>
            <a:r>
              <a:rPr lang="en-US" sz="1800" dirty="0"/>
              <a:t>Readability is enhanced by language features such as, </a:t>
            </a:r>
            <a:r>
              <a:rPr lang="en-US" sz="1800" i="1" dirty="0"/>
              <a:t>natural statement formats</a:t>
            </a:r>
            <a:r>
              <a:rPr lang="en-US" sz="1800" dirty="0"/>
              <a:t>, </a:t>
            </a:r>
            <a:r>
              <a:rPr lang="en-US" sz="1800" i="1" dirty="0"/>
              <a:t>structured statements</a:t>
            </a:r>
            <a:r>
              <a:rPr lang="en-US" sz="1800" dirty="0"/>
              <a:t>, </a:t>
            </a:r>
            <a:r>
              <a:rPr lang="en-US" sz="1800" i="1" dirty="0"/>
              <a:t>liberal use of keywords</a:t>
            </a:r>
            <a:r>
              <a:rPr lang="en-US" sz="1800" dirty="0"/>
              <a:t> and </a:t>
            </a:r>
            <a:r>
              <a:rPr lang="en-US" sz="1800" i="1" dirty="0"/>
              <a:t>noise words</a:t>
            </a:r>
            <a:r>
              <a:rPr lang="en-US" sz="1800" dirty="0"/>
              <a:t>, </a:t>
            </a:r>
            <a:r>
              <a:rPr lang="en-US" sz="1800" i="1" dirty="0"/>
              <a:t>provision for embedded comments</a:t>
            </a:r>
            <a:r>
              <a:rPr lang="en-US" sz="1800" dirty="0"/>
              <a:t>, </a:t>
            </a:r>
            <a:r>
              <a:rPr lang="en-US" sz="1800" i="1" dirty="0"/>
              <a:t>unrestricted length identifiers</a:t>
            </a:r>
            <a:r>
              <a:rPr lang="en-US" sz="1800" dirty="0"/>
              <a:t>, </a:t>
            </a:r>
            <a:r>
              <a:rPr lang="en-US" sz="1800" i="1" dirty="0"/>
              <a:t>mnemonic operator symbols</a:t>
            </a:r>
            <a:r>
              <a:rPr lang="en-US" sz="1800" dirty="0"/>
              <a:t>, </a:t>
            </a:r>
            <a:r>
              <a:rPr lang="en-US" sz="1800" i="1" dirty="0"/>
              <a:t>free-filed formats</a:t>
            </a:r>
            <a:r>
              <a:rPr lang="en-US" sz="1800" dirty="0"/>
              <a:t>, and </a:t>
            </a:r>
            <a:r>
              <a:rPr lang="en-US" sz="1800" i="1" dirty="0"/>
              <a:t>complete data declarations</a:t>
            </a:r>
            <a:r>
              <a:rPr lang="en-US" sz="1800" dirty="0"/>
              <a:t>.</a:t>
            </a:r>
          </a:p>
          <a:p>
            <a:pPr lvl="2" algn="just">
              <a:buFont typeface="Wingdings" panose="05000000000000000000" pitchFamily="2" charset="2"/>
              <a:buChar char="§"/>
            </a:pPr>
            <a:r>
              <a:rPr lang="en-US" sz="1800" dirty="0"/>
              <a:t>Languages that provide only a few different syntactic constructs in general lead to less readable programs.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a:t>
            </a:fld>
            <a:endParaRPr lang="en-US"/>
          </a:p>
        </p:txBody>
      </p:sp>
    </p:spTree>
    <p:extLst>
      <p:ext uri="{BB962C8B-B14F-4D97-AF65-F5344CB8AC3E}">
        <p14:creationId xmlns:p14="http://schemas.microsoft.com/office/powerpoint/2010/main" val="2432015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Finite State Automata:</a:t>
            </a:r>
          </a:p>
          <a:p>
            <a:pPr lvl="1" algn="just">
              <a:buFont typeface="Courier New" panose="02070309020205020404" pitchFamily="49" charset="0"/>
              <a:buChar char="o"/>
            </a:pPr>
            <a:r>
              <a:rPr lang="en-US" sz="2200" dirty="0"/>
              <a:t>The lexical analysis phase of the compiler breaks down the source program into a stream of tokens.</a:t>
            </a:r>
          </a:p>
          <a:p>
            <a:pPr lvl="1" algn="just">
              <a:buFont typeface="Courier New" panose="02070309020205020404" pitchFamily="49" charset="0"/>
              <a:buChar char="o"/>
            </a:pPr>
            <a:r>
              <a:rPr lang="en-US" sz="2200" dirty="0"/>
              <a:t>There is a simple model called a </a:t>
            </a:r>
            <a:r>
              <a:rPr lang="en-US" sz="2200" b="1" i="1" dirty="0"/>
              <a:t>finite-state automata</a:t>
            </a:r>
            <a:r>
              <a:rPr lang="en-US" sz="2200" dirty="0"/>
              <a:t> (FSA) or a </a:t>
            </a:r>
            <a:r>
              <a:rPr lang="en-US" sz="2200" b="1" i="1" dirty="0"/>
              <a:t>state machine</a:t>
            </a:r>
            <a:r>
              <a:rPr lang="en-US" sz="2200" dirty="0"/>
              <a:t> that recognizes such tokens.</a:t>
            </a:r>
          </a:p>
          <a:p>
            <a:pPr lvl="1" algn="just">
              <a:buFont typeface="Courier New" panose="02070309020205020404" pitchFamily="49" charset="0"/>
              <a:buChar char="o"/>
            </a:pPr>
            <a:r>
              <a:rPr lang="en-US" sz="2200" dirty="0"/>
              <a:t>As long as we know which state we are in, we can determine whether the input we have seen is part of the token for which we are looking.</a:t>
            </a:r>
          </a:p>
          <a:p>
            <a:pPr lvl="1" algn="just">
              <a:buFont typeface="Courier New" panose="02070309020205020404" pitchFamily="49" charset="0"/>
              <a:buChar char="o"/>
            </a:pPr>
            <a:r>
              <a:rPr lang="en-US" sz="2200" dirty="0"/>
              <a:t>Whenever we are in final state (double circle), the string up to the current symbol is valid and accepted by the machine.</a:t>
            </a:r>
          </a:p>
          <a:p>
            <a:pPr lvl="1" algn="just">
              <a:buFont typeface="Courier New" panose="02070309020205020404" pitchFamily="49" charset="0"/>
              <a:buChar char="o"/>
            </a:pPr>
            <a:r>
              <a:rPr lang="en-US" sz="2200" dirty="0"/>
              <a:t>In general, an FSA has a starting state, one or more final states, and a set of transitions (labeled arcs) from one state to another. Any string that takes the machine from the initial state to a final state through a series of transitions is accepted by the machine.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30</a:t>
            </a:fld>
            <a:endParaRPr lang="en-US"/>
          </a:p>
        </p:txBody>
      </p:sp>
    </p:spTree>
    <p:extLst>
      <p:ext uri="{BB962C8B-B14F-4D97-AF65-F5344CB8AC3E}">
        <p14:creationId xmlns:p14="http://schemas.microsoft.com/office/powerpoint/2010/main" val="3546050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31</a:t>
            </a:fld>
            <a:endParaRPr lang="en-US"/>
          </a:p>
        </p:txBody>
      </p:sp>
      <p:pic>
        <p:nvPicPr>
          <p:cNvPr id="5" name="Picture 4">
            <a:extLst>
              <a:ext uri="{FF2B5EF4-FFF2-40B4-BE49-F238E27FC236}">
                <a16:creationId xmlns:a16="http://schemas.microsoft.com/office/drawing/2014/main" id="{6D24C0FA-6896-4C09-B39B-55ABA30CFA01}"/>
              </a:ext>
            </a:extLst>
          </p:cNvPr>
          <p:cNvPicPr>
            <a:picLocks noChangeAspect="1"/>
          </p:cNvPicPr>
          <p:nvPr/>
        </p:nvPicPr>
        <p:blipFill>
          <a:blip r:embed="rId3"/>
          <a:stretch>
            <a:fillRect/>
          </a:stretch>
        </p:blipFill>
        <p:spPr>
          <a:xfrm>
            <a:off x="1114425" y="685800"/>
            <a:ext cx="6915150" cy="3157008"/>
          </a:xfrm>
          <a:prstGeom prst="rect">
            <a:avLst/>
          </a:prstGeom>
        </p:spPr>
      </p:pic>
      <p:pic>
        <p:nvPicPr>
          <p:cNvPr id="6" name="Picture 5">
            <a:extLst>
              <a:ext uri="{FF2B5EF4-FFF2-40B4-BE49-F238E27FC236}">
                <a16:creationId xmlns:a16="http://schemas.microsoft.com/office/drawing/2014/main" id="{A76C03D9-26DE-422B-B192-495BA1006CE1}"/>
              </a:ext>
            </a:extLst>
          </p:cNvPr>
          <p:cNvPicPr>
            <a:picLocks noChangeAspect="1"/>
          </p:cNvPicPr>
          <p:nvPr/>
        </p:nvPicPr>
        <p:blipFill>
          <a:blip r:embed="rId4"/>
          <a:stretch>
            <a:fillRect/>
          </a:stretch>
        </p:blipFill>
        <p:spPr>
          <a:xfrm>
            <a:off x="228600" y="3810001"/>
            <a:ext cx="8686800" cy="2743200"/>
          </a:xfrm>
          <a:prstGeom prst="rect">
            <a:avLst/>
          </a:prstGeom>
        </p:spPr>
      </p:pic>
    </p:spTree>
    <p:extLst>
      <p:ext uri="{BB962C8B-B14F-4D97-AF65-F5344CB8AC3E}">
        <p14:creationId xmlns:p14="http://schemas.microsoft.com/office/powerpoint/2010/main" val="2616761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dirty="0"/>
              <a:t>In </a:t>
            </a:r>
            <a:r>
              <a:rPr lang="en-US" sz="2200" b="1" dirty="0"/>
              <a:t>deterministic FSA</a:t>
            </a:r>
            <a:r>
              <a:rPr lang="en-US" sz="2200" dirty="0"/>
              <a:t>, there is unique transition to the same or different state. If there are n states and the input alphabet has k symbols, then the FSA will have n </a:t>
            </a:r>
            <a:r>
              <a:rPr lang="en-US" sz="2200" dirty="0">
                <a:sym typeface="Symbol" panose="05050102010706020507" pitchFamily="18" charset="2"/>
              </a:rPr>
              <a:t> k transitions (labeled arcs).</a:t>
            </a:r>
          </a:p>
          <a:p>
            <a:pPr lvl="1" algn="just">
              <a:buFont typeface="Courier New" panose="02070309020205020404" pitchFamily="49" charset="0"/>
              <a:buChar char="o"/>
            </a:pPr>
            <a:r>
              <a:rPr lang="en-US" sz="2200" dirty="0">
                <a:sym typeface="Symbol" panose="05050102010706020507" pitchFamily="18" charset="2"/>
              </a:rPr>
              <a:t>In </a:t>
            </a:r>
            <a:r>
              <a:rPr lang="en-US" sz="2200" b="1" dirty="0">
                <a:sym typeface="Symbol" panose="05050102010706020507" pitchFamily="18" charset="2"/>
              </a:rPr>
              <a:t>nondeterministic FSA</a:t>
            </a:r>
            <a:r>
              <a:rPr lang="en-US" sz="2200" dirty="0">
                <a:sym typeface="Symbol" panose="05050102010706020507" pitchFamily="18" charset="2"/>
              </a:rPr>
              <a:t>, there are multiple arcs from a state with the same label so that you have a choice as to which way to go. From any particular node, there may be any number of (or no) arcs going to other nodes, including multiple arcs with the same label. In this case, we say that a string is accepted by the nondeterministic FSA if there is some path from the start node to one of the final nodes, although there may be other paths that do not reach a final state.</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32</a:t>
            </a:fld>
            <a:endParaRPr lang="en-US"/>
          </a:p>
        </p:txBody>
      </p:sp>
    </p:spTree>
    <p:extLst>
      <p:ext uri="{BB962C8B-B14F-4D97-AF65-F5344CB8AC3E}">
        <p14:creationId xmlns:p14="http://schemas.microsoft.com/office/powerpoint/2010/main" val="3842486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33</a:t>
            </a:fld>
            <a:endParaRPr lang="en-US"/>
          </a:p>
        </p:txBody>
      </p:sp>
      <p:pic>
        <p:nvPicPr>
          <p:cNvPr id="5" name="Picture 4">
            <a:extLst>
              <a:ext uri="{FF2B5EF4-FFF2-40B4-BE49-F238E27FC236}">
                <a16:creationId xmlns:a16="http://schemas.microsoft.com/office/drawing/2014/main" id="{28DCB80A-40CB-419E-AD81-9146AED43F22}"/>
              </a:ext>
            </a:extLst>
          </p:cNvPr>
          <p:cNvPicPr>
            <a:picLocks noChangeAspect="1"/>
          </p:cNvPicPr>
          <p:nvPr/>
        </p:nvPicPr>
        <p:blipFill>
          <a:blip r:embed="rId3"/>
          <a:stretch>
            <a:fillRect/>
          </a:stretch>
        </p:blipFill>
        <p:spPr>
          <a:xfrm>
            <a:off x="1771650" y="1219200"/>
            <a:ext cx="5619750" cy="3638550"/>
          </a:xfrm>
          <a:prstGeom prst="rect">
            <a:avLst/>
          </a:prstGeom>
        </p:spPr>
      </p:pic>
    </p:spTree>
    <p:extLst>
      <p:ext uri="{BB962C8B-B14F-4D97-AF65-F5344CB8AC3E}">
        <p14:creationId xmlns:p14="http://schemas.microsoft.com/office/powerpoint/2010/main" val="2168980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Regular Grammars:</a:t>
            </a:r>
          </a:p>
          <a:p>
            <a:pPr lvl="1" algn="just">
              <a:buFont typeface="Courier New" panose="02070309020205020404" pitchFamily="49" charset="0"/>
              <a:buChar char="o"/>
            </a:pPr>
            <a:r>
              <a:rPr lang="en-US" sz="2000" dirty="0"/>
              <a:t>Regular grammars are special cases of BNF grammars that are equivalent to FSA.</a:t>
            </a:r>
          </a:p>
          <a:p>
            <a:pPr lvl="1" algn="just">
              <a:buFont typeface="Courier New" panose="02070309020205020404" pitchFamily="49" charset="0"/>
              <a:buChar char="o"/>
            </a:pPr>
            <a:r>
              <a:rPr lang="en-US" sz="2000" dirty="0"/>
              <a:t>Regular grammars have a single non-terminal on the left-hand side and a right-hand side consisting of a single terminal or single terminal followed by a non-terminal. </a:t>
            </a:r>
            <a:r>
              <a:rPr lang="en-US" sz="2000" dirty="0">
                <a:sym typeface="Symbol" panose="05050102010706020507" pitchFamily="18" charset="2"/>
              </a:rPr>
              <a:t>For example, the grammar below generates binary strings ending in 0</a:t>
            </a:r>
          </a:p>
          <a:p>
            <a:pPr marL="625475" lvl="1" indent="0" algn="just">
              <a:buNone/>
            </a:pPr>
            <a:r>
              <a:rPr lang="en-US" sz="2000" dirty="0">
                <a:sym typeface="Symbol" panose="05050102010706020507" pitchFamily="18" charset="2"/>
              </a:rPr>
              <a:t>A</a:t>
            </a:r>
            <a:r>
              <a:rPr lang="en-US" sz="2000" dirty="0"/>
              <a:t> </a:t>
            </a:r>
            <a:r>
              <a:rPr lang="en-US" sz="2000" dirty="0">
                <a:sym typeface="Symbol" panose="05050102010706020507" pitchFamily="18" charset="2"/>
              </a:rPr>
              <a:t></a:t>
            </a:r>
            <a:r>
              <a:rPr lang="en-US" sz="2000" dirty="0"/>
              <a:t> </a:t>
            </a:r>
            <a:r>
              <a:rPr lang="en-US" sz="2000" dirty="0">
                <a:sym typeface="Symbol" panose="05050102010706020507" pitchFamily="18" charset="2"/>
              </a:rPr>
              <a:t>0A </a:t>
            </a:r>
            <a:r>
              <a:rPr lang="en-US" sz="2000" dirty="0"/>
              <a:t>| 1</a:t>
            </a:r>
            <a:r>
              <a:rPr lang="en-US" sz="2000" dirty="0">
                <a:sym typeface="Symbol" panose="05050102010706020507" pitchFamily="18" charset="2"/>
              </a:rPr>
              <a:t>A </a:t>
            </a:r>
            <a:r>
              <a:rPr lang="en-US" sz="2000" dirty="0"/>
              <a:t>| 0</a:t>
            </a:r>
          </a:p>
          <a:p>
            <a:pPr algn="just"/>
            <a:r>
              <a:rPr lang="en-US" sz="2400" b="1" dirty="0"/>
              <a:t>Regular Expressions:</a:t>
            </a:r>
          </a:p>
          <a:p>
            <a:pPr lvl="1" algn="just">
              <a:buFont typeface="Courier New" panose="02070309020205020404" pitchFamily="49" charset="0"/>
              <a:buChar char="o"/>
            </a:pPr>
            <a:r>
              <a:rPr lang="en-US" sz="2200" dirty="0"/>
              <a:t>Regular expressions present a third form of language definition that is equivalent to the FSA and regular grammar.</a:t>
            </a:r>
          </a:p>
          <a:p>
            <a:pPr lvl="1" algn="just">
              <a:buFont typeface="Courier New" panose="02070309020205020404" pitchFamily="49" charset="0"/>
              <a:buChar char="o"/>
            </a:pPr>
            <a:r>
              <a:rPr lang="en-US" sz="2200" dirty="0"/>
              <a:t>We define a regular expression recursively as follows:</a:t>
            </a:r>
          </a:p>
          <a:p>
            <a:pPr marL="1124712" lvl="2" indent="-457200" algn="just">
              <a:buFont typeface="+mj-lt"/>
              <a:buAutoNum type="arabicPeriod"/>
            </a:pPr>
            <a:r>
              <a:rPr lang="en-US" sz="1900" dirty="0"/>
              <a:t>Individual terminal symbols are regular expressions.</a:t>
            </a:r>
          </a:p>
          <a:p>
            <a:pPr marL="1124712" lvl="2" indent="-457200" algn="just">
              <a:buFont typeface="+mj-lt"/>
              <a:buAutoNum type="arabicPeriod"/>
            </a:pPr>
            <a:r>
              <a:rPr lang="en-US" sz="1900" dirty="0"/>
              <a:t>If a and b are regular expressions, then so are: a </a:t>
            </a:r>
            <a:r>
              <a:rPr lang="en-US" sz="1900" dirty="0">
                <a:sym typeface="Symbol" panose="05050102010706020507" pitchFamily="18" charset="2"/>
              </a:rPr>
              <a:t> b, ab, (a), and a*.</a:t>
            </a:r>
          </a:p>
          <a:p>
            <a:pPr marL="1124712" lvl="2" indent="-457200" algn="just">
              <a:buFont typeface="+mj-lt"/>
              <a:buAutoNum type="arabicPeriod"/>
            </a:pPr>
            <a:r>
              <a:rPr lang="en-US" sz="1900" dirty="0">
                <a:sym typeface="Symbol" panose="05050102010706020507" pitchFamily="18" charset="2"/>
              </a:rPr>
              <a:t>Nothing else is a regular expression.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34</a:t>
            </a:fld>
            <a:endParaRPr lang="en-US"/>
          </a:p>
        </p:txBody>
      </p:sp>
    </p:spTree>
    <p:extLst>
      <p:ext uri="{BB962C8B-B14F-4D97-AF65-F5344CB8AC3E}">
        <p14:creationId xmlns:p14="http://schemas.microsoft.com/office/powerpoint/2010/main" val="2586880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dirty="0"/>
              <a:t>Here, </a:t>
            </a:r>
            <a:r>
              <a:rPr lang="en-US" sz="2200" b="1" dirty="0"/>
              <a:t>ab</a:t>
            </a:r>
            <a:r>
              <a:rPr lang="en-US" sz="2200" dirty="0"/>
              <a:t> represents concatenation or sequencing of regular expressions a and b, </a:t>
            </a:r>
            <a:r>
              <a:rPr lang="en-US" sz="2200" b="1" dirty="0"/>
              <a:t>a </a:t>
            </a:r>
            <a:r>
              <a:rPr lang="en-US" sz="2200" b="1" dirty="0">
                <a:sym typeface="Symbol" panose="05050102010706020507" pitchFamily="18" charset="2"/>
              </a:rPr>
              <a:t> b</a:t>
            </a:r>
            <a:r>
              <a:rPr lang="en-US" sz="2200" dirty="0">
                <a:sym typeface="Symbol" panose="05050102010706020507" pitchFamily="18" charset="2"/>
              </a:rPr>
              <a:t> represents the alteration of a or b, </a:t>
            </a:r>
            <a:r>
              <a:rPr lang="en-US" sz="2200" b="1" dirty="0">
                <a:sym typeface="Symbol" panose="05050102010706020507" pitchFamily="18" charset="2"/>
              </a:rPr>
              <a:t>a*</a:t>
            </a:r>
            <a:r>
              <a:rPr lang="en-US" sz="2200" dirty="0">
                <a:sym typeface="Symbol" panose="05050102010706020507" pitchFamily="18" charset="2"/>
              </a:rPr>
              <a:t> is called the Kleene closure of regular expression a and represents zero or more repetitions of a.</a:t>
            </a:r>
          </a:p>
          <a:p>
            <a:pPr lvl="1" algn="just">
              <a:buFont typeface="Courier New" panose="02070309020205020404" pitchFamily="49" charset="0"/>
              <a:buChar char="o"/>
            </a:pPr>
            <a:r>
              <a:rPr lang="en-US" sz="2200" dirty="0">
                <a:sym typeface="Symbol" panose="05050102010706020507" pitchFamily="18" charset="2"/>
              </a:rPr>
              <a:t>We can use regular expressions to represent any language defined by a regular grammar or FSA.</a:t>
            </a:r>
          </a:p>
          <a:p>
            <a:pPr lvl="1" algn="just">
              <a:buFont typeface="Courier New" panose="02070309020205020404" pitchFamily="49" charset="0"/>
              <a:buChar char="o"/>
            </a:pPr>
            <a:r>
              <a:rPr lang="en-US" sz="2200" dirty="0">
                <a:sym typeface="Symbol" panose="05050102010706020507" pitchFamily="18" charset="2"/>
              </a:rPr>
              <a:t>For example, letter(letter  digit)* is the regular expression for identifiers, (0  1)*0 is the regular expression for binary strings whose last symbol is 0, and (0  1)*01 (0  1)* is the regular expression for binary string containing 01.</a:t>
            </a:r>
          </a:p>
          <a:p>
            <a:pPr lvl="1" algn="just">
              <a:buFont typeface="Courier New" panose="02070309020205020404" pitchFamily="49" charset="0"/>
              <a:buChar char="o"/>
            </a:pPr>
            <a:r>
              <a:rPr lang="en-US" sz="2200" dirty="0">
                <a:sym typeface="Symbol" panose="05050102010706020507" pitchFamily="18" charset="2"/>
              </a:rPr>
              <a:t>Converting any regular expression to an FSA is fairly easy as shown in the figure on the next slide.</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35</a:t>
            </a:fld>
            <a:endParaRPr lang="en-US"/>
          </a:p>
        </p:txBody>
      </p:sp>
    </p:spTree>
    <p:extLst>
      <p:ext uri="{BB962C8B-B14F-4D97-AF65-F5344CB8AC3E}">
        <p14:creationId xmlns:p14="http://schemas.microsoft.com/office/powerpoint/2010/main" val="4255895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36</a:t>
            </a:fld>
            <a:endParaRPr lang="en-US"/>
          </a:p>
        </p:txBody>
      </p:sp>
      <p:pic>
        <p:nvPicPr>
          <p:cNvPr id="5" name="Picture 4">
            <a:extLst>
              <a:ext uri="{FF2B5EF4-FFF2-40B4-BE49-F238E27FC236}">
                <a16:creationId xmlns:a16="http://schemas.microsoft.com/office/drawing/2014/main" id="{1FC35195-C7E2-4D0C-B92D-466522D43C1A}"/>
              </a:ext>
            </a:extLst>
          </p:cNvPr>
          <p:cNvPicPr>
            <a:picLocks noChangeAspect="1"/>
          </p:cNvPicPr>
          <p:nvPr/>
        </p:nvPicPr>
        <p:blipFill>
          <a:blip r:embed="rId3"/>
          <a:stretch>
            <a:fillRect/>
          </a:stretch>
        </p:blipFill>
        <p:spPr>
          <a:xfrm>
            <a:off x="857250" y="1062037"/>
            <a:ext cx="7429500" cy="4733925"/>
          </a:xfrm>
          <a:prstGeom prst="rect">
            <a:avLst/>
          </a:prstGeom>
        </p:spPr>
      </p:pic>
    </p:spTree>
    <p:extLst>
      <p:ext uri="{BB962C8B-B14F-4D97-AF65-F5344CB8AC3E}">
        <p14:creationId xmlns:p14="http://schemas.microsoft.com/office/powerpoint/2010/main" val="3419787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Pushdown Automata:</a:t>
            </a:r>
          </a:p>
          <a:p>
            <a:pPr lvl="1" algn="just">
              <a:buFont typeface="Courier New" panose="02070309020205020404" pitchFamily="49" charset="0"/>
              <a:buChar char="o"/>
            </a:pPr>
            <a:r>
              <a:rPr lang="en-US" sz="2200" dirty="0"/>
              <a:t>Pushdown automata is equivalent to BNF grammars, that is, it can recognize strings generated by BNF grammars.</a:t>
            </a:r>
          </a:p>
          <a:p>
            <a:pPr lvl="1" algn="just">
              <a:buFont typeface="Courier New" panose="02070309020205020404" pitchFamily="49" charset="0"/>
              <a:buChar char="o"/>
            </a:pPr>
            <a:r>
              <a:rPr lang="en-US" sz="2200" dirty="0"/>
              <a:t>A pushdown automata is an abstract model machine similar to the FSA. It has a finite set of states. However, in addition, it has a pushdown stack. Moves of the PDA are as follows:</a:t>
            </a:r>
          </a:p>
          <a:p>
            <a:pPr marL="1124712" lvl="2" indent="-457200" algn="just">
              <a:buFont typeface="+mj-lt"/>
              <a:buAutoNum type="arabicPeriod"/>
            </a:pPr>
            <a:r>
              <a:rPr lang="en-US" sz="1800" dirty="0"/>
              <a:t>An input symbol is read and the top symbol on the stack is read.</a:t>
            </a:r>
          </a:p>
          <a:p>
            <a:pPr marL="1124712" lvl="2" indent="-457200" algn="just">
              <a:buFont typeface="+mj-lt"/>
              <a:buAutoNum type="arabicPeriod"/>
            </a:pPr>
            <a:r>
              <a:rPr lang="en-US" sz="1800" dirty="0"/>
              <a:t>Based on both inputs, the machine enters a new state and writes zero or more symbols onto the pushdown stack.</a:t>
            </a:r>
          </a:p>
          <a:p>
            <a:pPr marL="1124712" lvl="2" indent="-457200" algn="just">
              <a:buFont typeface="+mj-lt"/>
              <a:buAutoNum type="arabicPeriod"/>
            </a:pPr>
            <a:r>
              <a:rPr lang="en-US" sz="1800" dirty="0"/>
              <a:t>Acceptance of a string occurs if the stack is ever empty. (Alternatively, acceptance can be if the PDA is in a final state.)</a:t>
            </a:r>
          </a:p>
          <a:p>
            <a:pPr lvl="1" algn="just">
              <a:buFont typeface="Courier New" panose="02070309020205020404" pitchFamily="49" charset="0"/>
              <a:buChar char="o"/>
            </a:pPr>
            <a:r>
              <a:rPr lang="en-US" sz="2200" dirty="0"/>
              <a:t>PDAs are more powerful than FSA. For example, strings like </a:t>
            </a:r>
            <a:r>
              <a:rPr lang="en-US" sz="2200" dirty="0" err="1"/>
              <a:t>a</a:t>
            </a:r>
            <a:r>
              <a:rPr lang="en-US" sz="2200" baseline="30000" dirty="0" err="1"/>
              <a:t>n</a:t>
            </a:r>
            <a:r>
              <a:rPr lang="en-US" sz="2200" dirty="0" err="1"/>
              <a:t>b</a:t>
            </a:r>
            <a:r>
              <a:rPr lang="en-US" sz="2200" baseline="30000" dirty="0" err="1"/>
              <a:t>n</a:t>
            </a:r>
            <a:r>
              <a:rPr lang="en-US" sz="2200" dirty="0"/>
              <a:t>, n &gt; 0, which cannot be recognized by an FSA, can easily be recognized by the PDA.</a:t>
            </a:r>
            <a:endParaRPr lang="en-US" sz="18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37</a:t>
            </a:fld>
            <a:endParaRPr lang="en-US"/>
          </a:p>
        </p:txBody>
      </p:sp>
    </p:spTree>
    <p:extLst>
      <p:ext uri="{BB962C8B-B14F-4D97-AF65-F5344CB8AC3E}">
        <p14:creationId xmlns:p14="http://schemas.microsoft.com/office/powerpoint/2010/main" val="2709260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Parsing Algorithms:</a:t>
            </a:r>
          </a:p>
          <a:p>
            <a:pPr lvl="1" algn="just">
              <a:buFont typeface="Courier New" panose="02070309020205020404" pitchFamily="49" charset="0"/>
              <a:buChar char="o"/>
            </a:pPr>
            <a:r>
              <a:rPr lang="en-US" sz="2200" dirty="0"/>
              <a:t>Parsing algorithms are used to construct a parse tree for an input string.</a:t>
            </a:r>
          </a:p>
          <a:p>
            <a:pPr lvl="1" algn="just">
              <a:buFont typeface="Courier New" panose="02070309020205020404" pitchFamily="49" charset="0"/>
              <a:buChar char="o"/>
            </a:pPr>
            <a:r>
              <a:rPr lang="en-US" sz="2200" dirty="0"/>
              <a:t>There are three general types of parsers for grammars: </a:t>
            </a:r>
            <a:r>
              <a:rPr lang="en-US" sz="2200" b="1" dirty="0"/>
              <a:t>universal</a:t>
            </a:r>
            <a:r>
              <a:rPr lang="en-US" sz="2200" dirty="0"/>
              <a:t>, </a:t>
            </a:r>
            <a:r>
              <a:rPr lang="en-US" sz="2200" b="1" dirty="0"/>
              <a:t>top-down</a:t>
            </a:r>
            <a:r>
              <a:rPr lang="en-US" sz="2200" dirty="0"/>
              <a:t>, and </a:t>
            </a:r>
            <a:r>
              <a:rPr lang="en-US" sz="2200" b="1" dirty="0"/>
              <a:t>bottom-up</a:t>
            </a:r>
            <a:r>
              <a:rPr lang="en-US" sz="2200" dirty="0"/>
              <a:t>.</a:t>
            </a:r>
          </a:p>
          <a:p>
            <a:pPr lvl="1" algn="just">
              <a:buFont typeface="Courier New" panose="02070309020205020404" pitchFamily="49" charset="0"/>
              <a:buChar char="o"/>
            </a:pPr>
            <a:r>
              <a:rPr lang="en-US" sz="2200" b="1" dirty="0"/>
              <a:t>Universal parsing</a:t>
            </a:r>
            <a:r>
              <a:rPr lang="en-US" sz="2200" dirty="0"/>
              <a:t> methods can parse any grammar. These methods are too inefficient to use in production compilers.</a:t>
            </a:r>
          </a:p>
          <a:p>
            <a:pPr lvl="1" algn="just">
              <a:buFont typeface="Courier New" panose="02070309020205020404" pitchFamily="49" charset="0"/>
              <a:buChar char="o"/>
            </a:pPr>
            <a:r>
              <a:rPr lang="en-US" sz="2200" b="1" dirty="0"/>
              <a:t>Top-down methods</a:t>
            </a:r>
            <a:r>
              <a:rPr lang="en-US" sz="2200" dirty="0"/>
              <a:t> build parse trees from the top (root) to bottom (leaves). Most common top-down parsing methods are </a:t>
            </a:r>
            <a:r>
              <a:rPr lang="en-US" sz="2200" b="1" i="1" dirty="0"/>
              <a:t>recursive-descent</a:t>
            </a:r>
            <a:r>
              <a:rPr lang="en-US" sz="2200" dirty="0"/>
              <a:t> parsing and </a:t>
            </a:r>
            <a:r>
              <a:rPr lang="en-US" sz="2200" b="1" i="1" dirty="0"/>
              <a:t>predictive parsing</a:t>
            </a:r>
            <a:r>
              <a:rPr lang="en-US" sz="2200" dirty="0"/>
              <a:t>. </a:t>
            </a:r>
            <a:r>
              <a:rPr lang="en-US" sz="2200" i="1" dirty="0"/>
              <a:t>Recursive descent parsing</a:t>
            </a:r>
            <a:r>
              <a:rPr lang="en-US" sz="2200" dirty="0"/>
              <a:t> may require backtracking to find correct production to be applied. In </a:t>
            </a:r>
            <a:r>
              <a:rPr lang="en-US" sz="2200" i="1" dirty="0"/>
              <a:t>predictive parsing</a:t>
            </a:r>
            <a:r>
              <a:rPr lang="en-US" sz="2200" dirty="0"/>
              <a:t>, no backtracking is required.</a:t>
            </a:r>
          </a:p>
          <a:p>
            <a:pPr lvl="1" algn="just">
              <a:buFont typeface="Courier New" panose="02070309020205020404" pitchFamily="49" charset="0"/>
              <a:buChar char="o"/>
            </a:pPr>
            <a:r>
              <a:rPr lang="en-US" sz="2200" b="1" dirty="0"/>
              <a:t>Bottom-up methods</a:t>
            </a:r>
            <a:r>
              <a:rPr lang="en-US" sz="2200" dirty="0"/>
              <a:t> start form the leaves and work their way up to the root. A common bottom-up parsing method is </a:t>
            </a:r>
            <a:r>
              <a:rPr lang="en-US" sz="2200" b="1" i="1" dirty="0"/>
              <a:t>shift-reduce parsing</a:t>
            </a:r>
            <a:r>
              <a:rPr lang="en-US" sz="2200" dirty="0"/>
              <a:t>.</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38</a:t>
            </a:fld>
            <a:endParaRPr lang="en-US"/>
          </a:p>
        </p:txBody>
      </p:sp>
    </p:spTree>
    <p:extLst>
      <p:ext uri="{BB962C8B-B14F-4D97-AF65-F5344CB8AC3E}">
        <p14:creationId xmlns:p14="http://schemas.microsoft.com/office/powerpoint/2010/main" val="3364429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Attribute Grammars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Attribute grammars are used to define semantic model of a programming language. The idea is to associate a function with each node in the parse tree of a program giving the semantic content of that node.</a:t>
            </a:r>
          </a:p>
          <a:p>
            <a:pPr algn="just"/>
            <a:r>
              <a:rPr lang="en-US" sz="2400" dirty="0"/>
              <a:t> These grammars are used to pass semantic information around the syntax tree.</a:t>
            </a:r>
          </a:p>
          <a:p>
            <a:pPr algn="just"/>
            <a:r>
              <a:rPr lang="en-US" sz="2400" dirty="0"/>
              <a:t>Attribute grammars are created by adding functions (attributes) to each rule in a grammar.</a:t>
            </a:r>
          </a:p>
          <a:p>
            <a:pPr algn="just"/>
            <a:r>
              <a:rPr lang="en-US" sz="2400" dirty="0"/>
              <a:t>Attributes may be of two types – </a:t>
            </a:r>
            <a:r>
              <a:rPr lang="en-US" sz="2400" i="1" dirty="0"/>
              <a:t>inherited attribute</a:t>
            </a:r>
            <a:r>
              <a:rPr lang="en-US" sz="2400" dirty="0"/>
              <a:t> and </a:t>
            </a:r>
            <a:r>
              <a:rPr lang="en-US" sz="2400" i="1" dirty="0"/>
              <a:t>synthesized attribute</a:t>
            </a:r>
            <a:r>
              <a:rPr lang="en-US" sz="2400" dirty="0"/>
              <a:t>. An </a:t>
            </a:r>
            <a:r>
              <a:rPr lang="en-US" sz="2400" b="1" i="1" dirty="0"/>
              <a:t>inherited attribute</a:t>
            </a:r>
            <a:r>
              <a:rPr lang="en-US" sz="2400" dirty="0"/>
              <a:t> is a function that relates nonterminal values in a tree with nonterminal values higher up in the tree. In other words, the functional value for the </a:t>
            </a:r>
            <a:r>
              <a:rPr lang="en-US" sz="2400" dirty="0" err="1"/>
              <a:t>nonterminals</a:t>
            </a:r>
            <a:r>
              <a:rPr lang="en-US" sz="2400" dirty="0"/>
              <a:t> on the right of any rule are a function of the left-hand side nonterminal.</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39</a:t>
            </a:fld>
            <a:endParaRPr lang="en-US"/>
          </a:p>
        </p:txBody>
      </p:sp>
    </p:spTree>
    <p:extLst>
      <p:ext uri="{BB962C8B-B14F-4D97-AF65-F5344CB8AC3E}">
        <p14:creationId xmlns:p14="http://schemas.microsoft.com/office/powerpoint/2010/main" val="374900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Writability:</a:t>
            </a:r>
          </a:p>
          <a:p>
            <a:pPr lvl="2" algn="just">
              <a:buFont typeface="Wingdings" panose="05000000000000000000" pitchFamily="2" charset="2"/>
              <a:buChar char="§"/>
            </a:pPr>
            <a:r>
              <a:rPr lang="en-US" sz="1800" dirty="0"/>
              <a:t>Writability is enhanced by use of concise and regular syntactic structures, where as for readability a variety of more verbose constructs are helpful.</a:t>
            </a:r>
          </a:p>
          <a:p>
            <a:pPr lvl="2" algn="just">
              <a:buFont typeface="Wingdings" panose="05000000000000000000" pitchFamily="2" charset="2"/>
              <a:buChar char="§"/>
            </a:pPr>
            <a:r>
              <a:rPr lang="en-US" sz="1800" dirty="0"/>
              <a:t>The use of structured statements, simple natural statement formats, mnemonic operation symbols, and unrestricted identifiers usually make program writing easier.</a:t>
            </a:r>
          </a:p>
          <a:p>
            <a:pPr lvl="1" algn="just">
              <a:buFont typeface="Courier New" panose="02070309020205020404" pitchFamily="49" charset="0"/>
              <a:buChar char="o"/>
            </a:pPr>
            <a:r>
              <a:rPr lang="en-US" sz="2200" b="1" dirty="0"/>
              <a:t>Ease of Verifiability:</a:t>
            </a:r>
          </a:p>
          <a:p>
            <a:pPr lvl="2" algn="just">
              <a:buFont typeface="Wingdings" panose="05000000000000000000" pitchFamily="2" charset="2"/>
              <a:buChar char="§"/>
            </a:pPr>
            <a:r>
              <a:rPr lang="en-US" sz="1800" dirty="0"/>
              <a:t>Related to readability and writability is the concept of program correctness or program verification. The program should be easily verifiable to be mathematically proved correct.</a:t>
            </a:r>
          </a:p>
          <a:p>
            <a:pPr lvl="1" algn="just">
              <a:buFont typeface="Courier New" panose="02070309020205020404" pitchFamily="49" charset="0"/>
              <a:buChar char="o"/>
            </a:pPr>
            <a:r>
              <a:rPr lang="en-US" sz="2200" b="1" dirty="0"/>
              <a:t>Ease of Translation:</a:t>
            </a:r>
          </a:p>
          <a:p>
            <a:pPr lvl="2" algn="just">
              <a:buFont typeface="Wingdings" panose="05000000000000000000" pitchFamily="2" charset="2"/>
              <a:buChar char="§"/>
            </a:pPr>
            <a:r>
              <a:rPr lang="en-US" sz="1800" dirty="0"/>
              <a:t>A program should be easy to translate into executable form.</a:t>
            </a:r>
          </a:p>
          <a:p>
            <a:pPr lvl="2" algn="just">
              <a:buFont typeface="Wingdings" panose="05000000000000000000" pitchFamily="2" charset="2"/>
              <a:buChar char="§"/>
            </a:pPr>
            <a:r>
              <a:rPr lang="en-US" sz="1800" dirty="0"/>
              <a:t>Readability and writability are criteria directed to the needs of the human programmer. Ease of translation relates to the needs of the translator that processes the written program.</a:t>
            </a:r>
          </a:p>
          <a:p>
            <a:pPr lvl="2" algn="just">
              <a:buFont typeface="Wingdings" panose="05000000000000000000" pitchFamily="2" charset="2"/>
              <a:buChar char="§"/>
            </a:pPr>
            <a:r>
              <a:rPr lang="en-US" sz="1800" dirty="0"/>
              <a:t>Programs become harder to translate as the number of special syntactic constructs increase.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a:t>
            </a:fld>
            <a:endParaRPr lang="en-US"/>
          </a:p>
        </p:txBody>
      </p:sp>
    </p:spTree>
    <p:extLst>
      <p:ext uri="{BB962C8B-B14F-4D97-AF65-F5344CB8AC3E}">
        <p14:creationId xmlns:p14="http://schemas.microsoft.com/office/powerpoint/2010/main" val="1565448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Attribute Grammars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Synthesized attribute</a:t>
            </a:r>
            <a:r>
              <a:rPr lang="en-US" sz="2400" dirty="0"/>
              <a:t> is a function that relates left-hand side nonterminal to values of right-hand side </a:t>
            </a:r>
            <a:r>
              <a:rPr lang="en-US" sz="2400" dirty="0" err="1"/>
              <a:t>nonterminals</a:t>
            </a:r>
            <a:r>
              <a:rPr lang="en-US" sz="2400" dirty="0"/>
              <a:t>. These attribute pass information up the tree.</a:t>
            </a:r>
          </a:p>
          <a:p>
            <a:pPr algn="just"/>
            <a:r>
              <a:rPr lang="en-US" sz="2400" dirty="0"/>
              <a:t>Consider  the grammar given blow.</a:t>
            </a:r>
          </a:p>
          <a:p>
            <a:pPr marL="296863" indent="0" algn="just">
              <a:buNone/>
            </a:pPr>
            <a:r>
              <a:rPr lang="en-US" sz="2400" dirty="0">
                <a:sym typeface="Symbol" panose="05050102010706020507" pitchFamily="18" charset="2"/>
              </a:rPr>
              <a:t>E</a:t>
            </a:r>
            <a:r>
              <a:rPr lang="en-US" sz="2400" dirty="0"/>
              <a:t> </a:t>
            </a:r>
            <a:r>
              <a:rPr lang="en-US" sz="2400" dirty="0">
                <a:sym typeface="Symbol" panose="05050102010706020507" pitchFamily="18" charset="2"/>
              </a:rPr>
              <a:t></a:t>
            </a:r>
            <a:r>
              <a:rPr lang="en-US" sz="2400" dirty="0"/>
              <a:t> </a:t>
            </a:r>
            <a:r>
              <a:rPr lang="en-US" sz="2400" dirty="0">
                <a:sym typeface="Symbol" panose="05050102010706020507" pitchFamily="18" charset="2"/>
              </a:rPr>
              <a:t>T </a:t>
            </a:r>
            <a:r>
              <a:rPr lang="en-US" sz="2400" dirty="0"/>
              <a:t>| E + T</a:t>
            </a:r>
          </a:p>
          <a:p>
            <a:pPr marL="296863" indent="0" algn="just">
              <a:buNone/>
            </a:pPr>
            <a:r>
              <a:rPr lang="en-US" sz="2400" dirty="0">
                <a:sym typeface="Symbol" panose="05050102010706020507" pitchFamily="18" charset="2"/>
              </a:rPr>
              <a:t>T</a:t>
            </a:r>
            <a:r>
              <a:rPr lang="en-US" sz="2400" dirty="0"/>
              <a:t> </a:t>
            </a:r>
            <a:r>
              <a:rPr lang="en-US" sz="2400" dirty="0">
                <a:sym typeface="Symbol" panose="05050102010706020507" pitchFamily="18" charset="2"/>
              </a:rPr>
              <a:t></a:t>
            </a:r>
            <a:r>
              <a:rPr lang="en-US" sz="2400" dirty="0"/>
              <a:t> </a:t>
            </a:r>
            <a:r>
              <a:rPr lang="en-US" sz="2400" dirty="0">
                <a:sym typeface="Symbol" panose="05050102010706020507" pitchFamily="18" charset="2"/>
              </a:rPr>
              <a:t>P </a:t>
            </a:r>
            <a:r>
              <a:rPr lang="en-US" sz="2400" dirty="0"/>
              <a:t>| T </a:t>
            </a:r>
            <a:r>
              <a:rPr lang="en-US" sz="2400" dirty="0">
                <a:sym typeface="Symbol" panose="05050102010706020507" pitchFamily="18" charset="2"/>
              </a:rPr>
              <a:t></a:t>
            </a:r>
            <a:r>
              <a:rPr lang="en-US" sz="2400" dirty="0"/>
              <a:t> P</a:t>
            </a:r>
          </a:p>
          <a:p>
            <a:pPr marL="296863" indent="0" algn="just">
              <a:buNone/>
            </a:pPr>
            <a:r>
              <a:rPr lang="en-US" sz="2400" dirty="0">
                <a:sym typeface="Symbol" panose="05050102010706020507" pitchFamily="18" charset="2"/>
              </a:rPr>
              <a:t>P</a:t>
            </a:r>
            <a:r>
              <a:rPr lang="en-US" sz="2400" dirty="0"/>
              <a:t> </a:t>
            </a:r>
            <a:r>
              <a:rPr lang="en-US" sz="2400" dirty="0">
                <a:sym typeface="Symbol" panose="05050102010706020507" pitchFamily="18" charset="2"/>
              </a:rPr>
              <a:t></a:t>
            </a:r>
            <a:r>
              <a:rPr lang="en-US" sz="2400" dirty="0"/>
              <a:t> </a:t>
            </a:r>
            <a:r>
              <a:rPr lang="en-US" sz="2400" dirty="0">
                <a:sym typeface="Symbol" panose="05050102010706020507" pitchFamily="18" charset="2"/>
              </a:rPr>
              <a:t>I </a:t>
            </a:r>
            <a:r>
              <a:rPr lang="en-US" sz="2400" dirty="0"/>
              <a:t>| (E)</a:t>
            </a:r>
          </a:p>
          <a:p>
            <a:pPr marL="296863" indent="0" algn="just">
              <a:buNone/>
            </a:pPr>
            <a:r>
              <a:rPr lang="en-US" sz="2400" dirty="0"/>
              <a:t>We can define the semantics of this language by a set of relationships among the </a:t>
            </a:r>
            <a:r>
              <a:rPr lang="en-US" sz="2400" dirty="0" err="1"/>
              <a:t>nonterminals</a:t>
            </a:r>
            <a:r>
              <a:rPr lang="en-US" sz="2400" dirty="0"/>
              <a:t> of the grammar as,</a:t>
            </a:r>
          </a:p>
          <a:p>
            <a:pPr algn="just"/>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40</a:t>
            </a:fld>
            <a:endParaRPr lang="en-US"/>
          </a:p>
        </p:txBody>
      </p:sp>
      <p:pic>
        <p:nvPicPr>
          <p:cNvPr id="5" name="Picture 4">
            <a:extLst>
              <a:ext uri="{FF2B5EF4-FFF2-40B4-BE49-F238E27FC236}">
                <a16:creationId xmlns:a16="http://schemas.microsoft.com/office/drawing/2014/main" id="{D3514984-AB76-4D9C-A497-4DDC2629BC34}"/>
              </a:ext>
            </a:extLst>
          </p:cNvPr>
          <p:cNvPicPr>
            <a:picLocks noChangeAspect="1"/>
          </p:cNvPicPr>
          <p:nvPr/>
        </p:nvPicPr>
        <p:blipFill>
          <a:blip r:embed="rId3"/>
          <a:stretch>
            <a:fillRect/>
          </a:stretch>
        </p:blipFill>
        <p:spPr>
          <a:xfrm>
            <a:off x="2133600" y="4572000"/>
            <a:ext cx="4819650" cy="1847850"/>
          </a:xfrm>
          <a:prstGeom prst="rect">
            <a:avLst/>
          </a:prstGeom>
        </p:spPr>
      </p:pic>
    </p:spTree>
    <p:extLst>
      <p:ext uri="{BB962C8B-B14F-4D97-AF65-F5344CB8AC3E}">
        <p14:creationId xmlns:p14="http://schemas.microsoft.com/office/powerpoint/2010/main" val="3405263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Attribute Grammars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41</a:t>
            </a:fld>
            <a:endParaRPr lang="en-US"/>
          </a:p>
        </p:txBody>
      </p:sp>
      <p:pic>
        <p:nvPicPr>
          <p:cNvPr id="6" name="Picture 5">
            <a:extLst>
              <a:ext uri="{FF2B5EF4-FFF2-40B4-BE49-F238E27FC236}">
                <a16:creationId xmlns:a16="http://schemas.microsoft.com/office/drawing/2014/main" id="{8F1DA083-7582-4559-B115-1FAD3CB6EF04}"/>
              </a:ext>
            </a:extLst>
          </p:cNvPr>
          <p:cNvPicPr>
            <a:picLocks noChangeAspect="1"/>
          </p:cNvPicPr>
          <p:nvPr/>
        </p:nvPicPr>
        <p:blipFill>
          <a:blip r:embed="rId3"/>
          <a:stretch>
            <a:fillRect/>
          </a:stretch>
        </p:blipFill>
        <p:spPr>
          <a:xfrm>
            <a:off x="1447800" y="838200"/>
            <a:ext cx="6153150" cy="5400675"/>
          </a:xfrm>
          <a:prstGeom prst="rect">
            <a:avLst/>
          </a:prstGeom>
        </p:spPr>
      </p:pic>
    </p:spTree>
    <p:extLst>
      <p:ext uri="{BB962C8B-B14F-4D97-AF65-F5344CB8AC3E}">
        <p14:creationId xmlns:p14="http://schemas.microsoft.com/office/powerpoint/2010/main" val="1522180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Denotational Semantics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Denotational semantics is a formal method for expressing the semantic definition of a programming language.</a:t>
            </a:r>
          </a:p>
          <a:p>
            <a:pPr algn="just"/>
            <a:r>
              <a:rPr lang="en-US" sz="2400" dirty="0"/>
              <a:t>In denotational semantics, the idea is to map every syntactic entity in a programming language into some appropriate mathematical entity.</a:t>
            </a:r>
          </a:p>
          <a:p>
            <a:pPr algn="just"/>
            <a:r>
              <a:rPr lang="en-US" sz="2400" dirty="0"/>
              <a:t>Each denotational semantic definition consists of 5 parts: (1) syntactic categories, (2) BNF defining the structure of the syntactic categories, (3) value domains (the mathematical entities to be mapped), (4) semantic functions (signatures for mappings from syntax to semantic domains), and (5) semantic equations (the rules defining the semantic functions) mappings.</a:t>
            </a:r>
          </a:p>
          <a:p>
            <a:pPr algn="just"/>
            <a:r>
              <a:rPr lang="en-US" sz="2400" dirty="0"/>
              <a:t>In general, there will be one semantic function for each syntax category, and one semantic equation for every production in the syntax grammar.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42</a:t>
            </a:fld>
            <a:endParaRPr lang="en-US"/>
          </a:p>
        </p:txBody>
      </p:sp>
    </p:spTree>
    <p:extLst>
      <p:ext uri="{BB962C8B-B14F-4D97-AF65-F5344CB8AC3E}">
        <p14:creationId xmlns:p14="http://schemas.microsoft.com/office/powerpoint/2010/main" val="1449024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Denotational Semantics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43</a:t>
            </a:fld>
            <a:endParaRPr lang="en-US"/>
          </a:p>
        </p:txBody>
      </p:sp>
      <p:pic>
        <p:nvPicPr>
          <p:cNvPr id="5" name="Picture 4">
            <a:extLst>
              <a:ext uri="{FF2B5EF4-FFF2-40B4-BE49-F238E27FC236}">
                <a16:creationId xmlns:a16="http://schemas.microsoft.com/office/drawing/2014/main" id="{16D22B57-737E-4F3C-A2C3-280229D0363E}"/>
              </a:ext>
            </a:extLst>
          </p:cNvPr>
          <p:cNvPicPr>
            <a:picLocks noChangeAspect="1"/>
          </p:cNvPicPr>
          <p:nvPr/>
        </p:nvPicPr>
        <p:blipFill>
          <a:blip r:embed="rId3"/>
          <a:stretch>
            <a:fillRect/>
          </a:stretch>
        </p:blipFill>
        <p:spPr>
          <a:xfrm>
            <a:off x="481012" y="752475"/>
            <a:ext cx="8181975" cy="5648325"/>
          </a:xfrm>
          <a:prstGeom prst="rect">
            <a:avLst/>
          </a:prstGeom>
        </p:spPr>
      </p:pic>
    </p:spTree>
    <p:extLst>
      <p:ext uri="{BB962C8B-B14F-4D97-AF65-F5344CB8AC3E}">
        <p14:creationId xmlns:p14="http://schemas.microsoft.com/office/powerpoint/2010/main" val="98134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Lack of Ambiguity:</a:t>
            </a:r>
          </a:p>
          <a:p>
            <a:pPr lvl="2" algn="just">
              <a:buFont typeface="Wingdings" panose="05000000000000000000" pitchFamily="2" charset="2"/>
              <a:buChar char="§"/>
            </a:pPr>
            <a:r>
              <a:rPr lang="en-US" sz="1800" dirty="0"/>
              <a:t>Ambiguity is a central problem in every language design. A language definition ideally provides a unique meaning for every syntactic construct that a programmer may write.</a:t>
            </a:r>
          </a:p>
          <a:p>
            <a:pPr lvl="2" algn="just">
              <a:buFont typeface="Wingdings" panose="05000000000000000000" pitchFamily="2" charset="2"/>
              <a:buChar char="§"/>
            </a:pPr>
            <a:r>
              <a:rPr lang="en-US" sz="1800" dirty="0"/>
              <a:t>An ambiguous construction allows two or more different interpretations. The problem of ambiguity usually arise not in the structure of individual program elements but in the interplay between different structures.</a:t>
            </a:r>
          </a:p>
          <a:p>
            <a:pPr lvl="2" algn="just">
              <a:buFont typeface="Wingdings" panose="05000000000000000000" pitchFamily="2" charset="2"/>
              <a:buChar char="§"/>
            </a:pPr>
            <a:r>
              <a:rPr lang="en-US" sz="1800" dirty="0"/>
              <a:t>For example, consider two different forms of conditional statements as given below:</a:t>
            </a:r>
          </a:p>
          <a:p>
            <a:pPr marL="667512" lvl="2" indent="0" algn="just">
              <a:buNone/>
            </a:pPr>
            <a:r>
              <a:rPr lang="en-US" sz="1800" dirty="0"/>
              <a:t>	</a:t>
            </a:r>
            <a:r>
              <a:rPr lang="en-US" sz="1800" b="1" dirty="0"/>
              <a:t>if</a:t>
            </a:r>
            <a:r>
              <a:rPr lang="en-US" sz="1800" dirty="0"/>
              <a:t> </a:t>
            </a:r>
            <a:r>
              <a:rPr lang="en-US" sz="1800" i="1" dirty="0"/>
              <a:t>Boolean expression</a:t>
            </a:r>
            <a:r>
              <a:rPr lang="en-US" sz="1800" dirty="0"/>
              <a:t> </a:t>
            </a:r>
            <a:r>
              <a:rPr lang="en-US" sz="1800" b="1" dirty="0"/>
              <a:t>then</a:t>
            </a:r>
            <a:r>
              <a:rPr lang="en-US" sz="1800" dirty="0"/>
              <a:t> </a:t>
            </a:r>
            <a:r>
              <a:rPr lang="en-US" sz="1800" i="1" dirty="0"/>
              <a:t>statement</a:t>
            </a:r>
            <a:r>
              <a:rPr lang="en-US" sz="1800" i="1" baseline="-25000" dirty="0"/>
              <a:t>1</a:t>
            </a:r>
            <a:r>
              <a:rPr lang="en-US" sz="1800" dirty="0"/>
              <a:t> </a:t>
            </a:r>
            <a:r>
              <a:rPr lang="en-US" sz="1800" b="1" dirty="0"/>
              <a:t>else</a:t>
            </a:r>
            <a:r>
              <a:rPr lang="en-US" sz="1800" dirty="0"/>
              <a:t> </a:t>
            </a:r>
            <a:r>
              <a:rPr lang="en-US" sz="1800" i="1" dirty="0"/>
              <a:t>statement</a:t>
            </a:r>
            <a:r>
              <a:rPr lang="en-US" sz="1800" i="1" baseline="-25000" dirty="0"/>
              <a:t>2</a:t>
            </a:r>
          </a:p>
          <a:p>
            <a:pPr marL="667512" lvl="2" indent="0" algn="just">
              <a:buNone/>
            </a:pPr>
            <a:r>
              <a:rPr lang="en-US" sz="1800" dirty="0"/>
              <a:t>	</a:t>
            </a:r>
            <a:r>
              <a:rPr lang="en-US" sz="1800" b="1" dirty="0"/>
              <a:t>if</a:t>
            </a:r>
            <a:r>
              <a:rPr lang="en-US" sz="1800" dirty="0"/>
              <a:t> </a:t>
            </a:r>
            <a:r>
              <a:rPr lang="en-US" sz="1800" i="1" dirty="0"/>
              <a:t>Boolean expression</a:t>
            </a:r>
            <a:r>
              <a:rPr lang="en-US" sz="1800" dirty="0"/>
              <a:t> </a:t>
            </a:r>
            <a:r>
              <a:rPr lang="en-US" sz="1800" b="1" dirty="0"/>
              <a:t>then</a:t>
            </a:r>
            <a:r>
              <a:rPr lang="en-US" sz="1800" dirty="0"/>
              <a:t> </a:t>
            </a:r>
            <a:r>
              <a:rPr lang="en-US" sz="1800" i="1" dirty="0"/>
              <a:t>statement</a:t>
            </a:r>
            <a:r>
              <a:rPr lang="en-US" sz="1800" i="1" baseline="-25000" dirty="0"/>
              <a:t>1</a:t>
            </a:r>
          </a:p>
          <a:p>
            <a:pPr lvl="2" algn="just">
              <a:buFont typeface="Wingdings" panose="05000000000000000000" pitchFamily="2" charset="2"/>
              <a:buChar char="§"/>
            </a:pPr>
            <a:r>
              <a:rPr lang="en-US" sz="1800" dirty="0"/>
              <a:t>The interpretation to be given to each statement form is clearly defined. However, when the two forms are combined by allowing statement1 to be another conditional statement, then the structure</a:t>
            </a:r>
          </a:p>
          <a:p>
            <a:pPr lvl="2" indent="0" algn="just">
              <a:buNone/>
            </a:pPr>
            <a:r>
              <a:rPr lang="en-US" sz="1800" b="1" dirty="0"/>
              <a:t>if</a:t>
            </a:r>
            <a:r>
              <a:rPr lang="en-US" sz="1800" dirty="0"/>
              <a:t> </a:t>
            </a:r>
            <a:r>
              <a:rPr lang="en-US" sz="1800" i="1" dirty="0"/>
              <a:t>Boolean expression</a:t>
            </a:r>
            <a:r>
              <a:rPr lang="en-US" sz="1800" i="1" baseline="-25000" dirty="0"/>
              <a:t>1</a:t>
            </a:r>
            <a:r>
              <a:rPr lang="en-US" sz="1800" dirty="0"/>
              <a:t> </a:t>
            </a:r>
            <a:r>
              <a:rPr lang="en-US" sz="1800" b="1" dirty="0"/>
              <a:t>then</a:t>
            </a:r>
            <a:r>
              <a:rPr lang="en-US" sz="1800" dirty="0"/>
              <a:t> </a:t>
            </a:r>
            <a:r>
              <a:rPr lang="en-US" sz="1800" b="1" dirty="0"/>
              <a:t>if</a:t>
            </a:r>
            <a:r>
              <a:rPr lang="en-US" sz="1800" dirty="0"/>
              <a:t> </a:t>
            </a:r>
            <a:r>
              <a:rPr lang="en-US" sz="1800" i="1" dirty="0"/>
              <a:t>Boolean expressin</a:t>
            </a:r>
            <a:r>
              <a:rPr lang="en-US" sz="1800" i="1" baseline="-25000" dirty="0"/>
              <a:t>2</a:t>
            </a:r>
            <a:r>
              <a:rPr lang="en-US" sz="1800" dirty="0"/>
              <a:t> </a:t>
            </a:r>
            <a:r>
              <a:rPr lang="en-US" sz="1800" b="1" dirty="0"/>
              <a:t>then</a:t>
            </a:r>
            <a:r>
              <a:rPr lang="en-US" sz="1800" dirty="0"/>
              <a:t> </a:t>
            </a:r>
            <a:r>
              <a:rPr lang="en-US" sz="1800" i="1" dirty="0"/>
              <a:t>statement</a:t>
            </a:r>
            <a:r>
              <a:rPr lang="en-US" sz="1800" i="1" baseline="-25000" dirty="0"/>
              <a:t>1</a:t>
            </a:r>
            <a:r>
              <a:rPr lang="en-US" sz="1800" dirty="0"/>
              <a:t> </a:t>
            </a:r>
            <a:r>
              <a:rPr lang="en-US" sz="1800" b="1" dirty="0"/>
              <a:t>else</a:t>
            </a:r>
            <a:r>
              <a:rPr lang="en-US" sz="1800" dirty="0"/>
              <a:t> </a:t>
            </a:r>
            <a:r>
              <a:rPr lang="en-US" sz="1800" i="1" dirty="0"/>
              <a:t>statement</a:t>
            </a:r>
            <a:r>
              <a:rPr lang="en-US" sz="1800" i="1" baseline="-25000" dirty="0"/>
              <a:t>2</a:t>
            </a:r>
          </a:p>
          <a:p>
            <a:pPr lvl="2" indent="0" algn="just">
              <a:buNone/>
            </a:pPr>
            <a:r>
              <a:rPr lang="en-US" sz="1800" dirty="0"/>
              <a:t>termed a dangling else, is formed. This statement form is ambiguous, because it is not clear which of the two execution sequence is intended.</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5</a:t>
            </a:fld>
            <a:endParaRPr lang="en-US"/>
          </a:p>
        </p:txBody>
      </p:sp>
    </p:spTree>
    <p:extLst>
      <p:ext uri="{BB962C8B-B14F-4D97-AF65-F5344CB8AC3E}">
        <p14:creationId xmlns:p14="http://schemas.microsoft.com/office/powerpoint/2010/main" val="96077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6</a:t>
            </a:fld>
            <a:endParaRPr lang="en-US"/>
          </a:p>
        </p:txBody>
      </p:sp>
      <p:pic>
        <p:nvPicPr>
          <p:cNvPr id="5" name="Picture 4">
            <a:extLst>
              <a:ext uri="{FF2B5EF4-FFF2-40B4-BE49-F238E27FC236}">
                <a16:creationId xmlns:a16="http://schemas.microsoft.com/office/drawing/2014/main" id="{E6888981-7BAE-4C10-B942-3DECB93352ED}"/>
              </a:ext>
            </a:extLst>
          </p:cNvPr>
          <p:cNvPicPr>
            <a:picLocks noChangeAspect="1"/>
          </p:cNvPicPr>
          <p:nvPr/>
        </p:nvPicPr>
        <p:blipFill>
          <a:blip r:embed="rId3"/>
          <a:stretch>
            <a:fillRect/>
          </a:stretch>
        </p:blipFill>
        <p:spPr>
          <a:xfrm>
            <a:off x="47625" y="914400"/>
            <a:ext cx="9048750" cy="5495925"/>
          </a:xfrm>
          <a:prstGeom prst="rect">
            <a:avLst/>
          </a:prstGeom>
        </p:spPr>
      </p:pic>
    </p:spTree>
    <p:extLst>
      <p:ext uri="{BB962C8B-B14F-4D97-AF65-F5344CB8AC3E}">
        <p14:creationId xmlns:p14="http://schemas.microsoft.com/office/powerpoint/2010/main" val="123468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1800" dirty="0"/>
              <a:t>Different languages have resolved such ambiguities. For example, ALGOL uses </a:t>
            </a:r>
            <a:r>
              <a:rPr lang="en-US" sz="1800" b="1" dirty="0"/>
              <a:t>begin…end</a:t>
            </a:r>
            <a:r>
              <a:rPr lang="en-US" sz="1800" dirty="0"/>
              <a:t> delimiter pair around the embedded statement.</a:t>
            </a:r>
          </a:p>
          <a:p>
            <a:pPr lvl="2" indent="0" algn="just">
              <a:buNone/>
            </a:pPr>
            <a:r>
              <a:rPr lang="en-US" sz="1800" b="1" dirty="0"/>
              <a:t>if</a:t>
            </a:r>
            <a:r>
              <a:rPr lang="en-US" sz="1800" dirty="0"/>
              <a:t> </a:t>
            </a:r>
            <a:r>
              <a:rPr lang="en-US" sz="1800" i="1" dirty="0"/>
              <a:t>Boolean expression</a:t>
            </a:r>
            <a:r>
              <a:rPr lang="en-US" sz="1800" i="1" baseline="-25000" dirty="0"/>
              <a:t>1</a:t>
            </a:r>
            <a:r>
              <a:rPr lang="en-US" sz="1800" dirty="0"/>
              <a:t> </a:t>
            </a:r>
            <a:r>
              <a:rPr lang="en-US" sz="1800" b="1" dirty="0"/>
              <a:t>then begin</a:t>
            </a:r>
            <a:r>
              <a:rPr lang="en-US" sz="1800" dirty="0"/>
              <a:t> </a:t>
            </a:r>
            <a:r>
              <a:rPr lang="en-US" sz="1800" b="1" dirty="0"/>
              <a:t>if</a:t>
            </a:r>
            <a:r>
              <a:rPr lang="en-US" sz="1800" dirty="0"/>
              <a:t> </a:t>
            </a:r>
            <a:r>
              <a:rPr lang="en-US" sz="1800" i="1" dirty="0"/>
              <a:t>Boolean expressin</a:t>
            </a:r>
            <a:r>
              <a:rPr lang="en-US" sz="1800" i="1" baseline="-25000" dirty="0"/>
              <a:t>2</a:t>
            </a:r>
            <a:r>
              <a:rPr lang="en-US" sz="1800" dirty="0"/>
              <a:t> </a:t>
            </a:r>
            <a:r>
              <a:rPr lang="en-US" sz="1800" b="1" dirty="0"/>
              <a:t>then</a:t>
            </a:r>
            <a:r>
              <a:rPr lang="en-US" sz="1800" dirty="0"/>
              <a:t> </a:t>
            </a:r>
            <a:r>
              <a:rPr lang="en-US" sz="1800" i="1" dirty="0"/>
              <a:t>statement</a:t>
            </a:r>
            <a:r>
              <a:rPr lang="en-US" sz="1800" i="1" baseline="-25000" dirty="0"/>
              <a:t>1</a:t>
            </a:r>
            <a:r>
              <a:rPr lang="en-US" sz="1800" dirty="0"/>
              <a:t> </a:t>
            </a:r>
            <a:r>
              <a:rPr lang="en-US" sz="1800" b="1" dirty="0"/>
              <a:t>end</a:t>
            </a:r>
            <a:r>
              <a:rPr lang="en-US" sz="1800" dirty="0"/>
              <a:t> </a:t>
            </a:r>
            <a:r>
              <a:rPr lang="en-US" sz="1800" b="1" dirty="0"/>
              <a:t>else</a:t>
            </a:r>
            <a:r>
              <a:rPr lang="en-US" sz="1800" dirty="0"/>
              <a:t> </a:t>
            </a:r>
            <a:r>
              <a:rPr lang="en-US" sz="1800" i="1" dirty="0"/>
              <a:t>statement</a:t>
            </a:r>
            <a:r>
              <a:rPr lang="en-US" sz="1800" i="1" baseline="-25000" dirty="0"/>
              <a:t>2</a:t>
            </a:r>
          </a:p>
          <a:p>
            <a:pPr lvl="2" indent="0" algn="just">
              <a:buNone/>
            </a:pPr>
            <a:r>
              <a:rPr lang="en-US" sz="1800" b="1" dirty="0"/>
              <a:t>if</a:t>
            </a:r>
            <a:r>
              <a:rPr lang="en-US" sz="1800" dirty="0"/>
              <a:t> </a:t>
            </a:r>
            <a:r>
              <a:rPr lang="en-US" sz="1800" i="1" dirty="0"/>
              <a:t>Boolean expression</a:t>
            </a:r>
            <a:r>
              <a:rPr lang="en-US" sz="1800" i="1" baseline="-25000" dirty="0"/>
              <a:t>1</a:t>
            </a:r>
            <a:r>
              <a:rPr lang="en-US" sz="1800" dirty="0"/>
              <a:t> </a:t>
            </a:r>
            <a:r>
              <a:rPr lang="en-US" sz="1800" b="1" dirty="0"/>
              <a:t>then begin</a:t>
            </a:r>
            <a:r>
              <a:rPr lang="en-US" sz="1800" dirty="0"/>
              <a:t> </a:t>
            </a:r>
            <a:r>
              <a:rPr lang="en-US" sz="1800" b="1" dirty="0"/>
              <a:t>if</a:t>
            </a:r>
            <a:r>
              <a:rPr lang="en-US" sz="1800" dirty="0"/>
              <a:t> </a:t>
            </a:r>
            <a:r>
              <a:rPr lang="en-US" sz="1800" i="1" dirty="0"/>
              <a:t>Boolean expressin</a:t>
            </a:r>
            <a:r>
              <a:rPr lang="en-US" sz="1800" i="1" baseline="-25000" dirty="0"/>
              <a:t>2</a:t>
            </a:r>
            <a:r>
              <a:rPr lang="en-US" sz="1800" dirty="0"/>
              <a:t> </a:t>
            </a:r>
            <a:r>
              <a:rPr lang="en-US" sz="1800" b="1" dirty="0"/>
              <a:t>then</a:t>
            </a:r>
            <a:r>
              <a:rPr lang="en-US" sz="1800" dirty="0"/>
              <a:t> </a:t>
            </a:r>
            <a:r>
              <a:rPr lang="en-US" sz="1800" i="1" dirty="0"/>
              <a:t>statement</a:t>
            </a:r>
            <a:r>
              <a:rPr lang="en-US" sz="1800" i="1" baseline="-25000" dirty="0"/>
              <a:t>1 </a:t>
            </a:r>
            <a:r>
              <a:rPr lang="en-US" sz="1800" b="1" dirty="0"/>
              <a:t>else</a:t>
            </a:r>
            <a:r>
              <a:rPr lang="en-US" sz="1800" dirty="0"/>
              <a:t> </a:t>
            </a:r>
            <a:r>
              <a:rPr lang="en-US" sz="1800" i="1" dirty="0"/>
              <a:t>statement</a:t>
            </a:r>
            <a:r>
              <a:rPr lang="en-US" sz="1800" i="1" baseline="-25000" dirty="0"/>
              <a:t>2 </a:t>
            </a:r>
            <a:r>
              <a:rPr lang="en-US" sz="1800" b="1" dirty="0"/>
              <a:t>end</a:t>
            </a:r>
            <a:endParaRPr lang="en-US" sz="1800" i="1" baseline="-25000" dirty="0"/>
          </a:p>
          <a:p>
            <a:pPr lvl="2" algn="just">
              <a:buFont typeface="Wingdings" panose="05000000000000000000" pitchFamily="2" charset="2"/>
              <a:buChar char="§"/>
            </a:pPr>
            <a:r>
              <a:rPr lang="en-US" sz="1800" dirty="0"/>
              <a:t>Ada uses </a:t>
            </a:r>
            <a:r>
              <a:rPr lang="en-US" sz="1800" b="1" dirty="0"/>
              <a:t>end if</a:t>
            </a:r>
            <a:r>
              <a:rPr lang="en-US" sz="1800" dirty="0"/>
              <a:t> delimiter with each </a:t>
            </a:r>
            <a:r>
              <a:rPr lang="en-US" sz="1800" b="1" dirty="0"/>
              <a:t>if</a:t>
            </a:r>
            <a:r>
              <a:rPr lang="en-US" sz="1800" dirty="0"/>
              <a:t> statement. In C and Pascal pair final else with the nearest then.</a:t>
            </a:r>
          </a:p>
          <a:p>
            <a:pPr lvl="2" algn="just">
              <a:buFont typeface="Wingdings" panose="05000000000000000000" pitchFamily="2" charset="2"/>
              <a:buChar char="§"/>
            </a:pPr>
            <a:r>
              <a:rPr lang="en-US" sz="1800" dirty="0"/>
              <a:t>The ambiguity of FORTRAN function and array references is resolved by the rule: the construct A(I, J) is assumed to be function call if not declaration for an array A is given.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7</a:t>
            </a:fld>
            <a:endParaRPr lang="en-US"/>
          </a:p>
        </p:txBody>
      </p:sp>
    </p:spTree>
    <p:extLst>
      <p:ext uri="{BB962C8B-B14F-4D97-AF65-F5344CB8AC3E}">
        <p14:creationId xmlns:p14="http://schemas.microsoft.com/office/powerpoint/2010/main" val="365345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Syntactic Elements of a Language:</a:t>
            </a:r>
          </a:p>
          <a:p>
            <a:pPr lvl="1" algn="just">
              <a:buFont typeface="Courier New" panose="02070309020205020404" pitchFamily="49" charset="0"/>
              <a:buChar char="o"/>
            </a:pPr>
            <a:r>
              <a:rPr lang="en-US" sz="2200" dirty="0"/>
              <a:t>The general syntactic style of a language is set by the choice of various basic syntactic elements.</a:t>
            </a:r>
          </a:p>
          <a:p>
            <a:pPr lvl="1" algn="just">
              <a:buFont typeface="Courier New" panose="02070309020205020404" pitchFamily="49" charset="0"/>
              <a:buChar char="o"/>
            </a:pPr>
            <a:r>
              <a:rPr lang="en-US" sz="2200" b="1" dirty="0"/>
              <a:t>Character set.</a:t>
            </a:r>
            <a:r>
              <a:rPr lang="en-US" sz="2200" dirty="0"/>
              <a:t> Character set is the alphabet of the language. Several different character sets are used: ASCII, EBCIDIC, Unicode.</a:t>
            </a:r>
          </a:p>
          <a:p>
            <a:pPr lvl="1" algn="just">
              <a:buFont typeface="Courier New" panose="02070309020205020404" pitchFamily="49" charset="0"/>
              <a:buChar char="o"/>
            </a:pPr>
            <a:r>
              <a:rPr lang="en-US" sz="2200" b="1" dirty="0"/>
              <a:t>Identifiers.</a:t>
            </a:r>
            <a:r>
              <a:rPr lang="en-US" sz="2200" dirty="0"/>
              <a:t> Identifiers refer to name given to various program elements such as variables, functions, structures etc. The basic syntax for identifies – a string of letters and digits beginning with a letter – is widely accepted. Different languages have different length restrictions for identifiers.</a:t>
            </a:r>
          </a:p>
          <a:p>
            <a:pPr lvl="1" algn="just">
              <a:buFont typeface="Courier New" panose="02070309020205020404" pitchFamily="49" charset="0"/>
              <a:buChar char="o"/>
            </a:pPr>
            <a:r>
              <a:rPr lang="en-US" sz="2200" b="1" dirty="0"/>
              <a:t>Operator symbols.</a:t>
            </a:r>
            <a:r>
              <a:rPr lang="en-US" sz="2200" dirty="0"/>
              <a:t> Most languages use special characters (such as +, -, /, *, % etc.) to represent operations. Some languages use identifiers such as PLUS, TIMES and so on to represent operations.</a:t>
            </a:r>
            <a:endParaRPr lang="en-US" sz="2200" b="1"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8</a:t>
            </a:fld>
            <a:endParaRPr lang="en-US"/>
          </a:p>
        </p:txBody>
      </p:sp>
    </p:spTree>
    <p:extLst>
      <p:ext uri="{BB962C8B-B14F-4D97-AF65-F5344CB8AC3E}">
        <p14:creationId xmlns:p14="http://schemas.microsoft.com/office/powerpoint/2010/main" val="55863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Keywords or reserved words.</a:t>
            </a:r>
            <a:r>
              <a:rPr lang="en-US" sz="2200" dirty="0"/>
              <a:t> A keyword is an identifier used as a fixed part of the syntax of a statement. A keyword is a reserved word and cannot be used as a programmer-chosen identifier. Most languages used keywords such as if, for, while, int, float, and so on.</a:t>
            </a:r>
          </a:p>
          <a:p>
            <a:pPr lvl="1" algn="just">
              <a:buFont typeface="Courier New" panose="02070309020205020404" pitchFamily="49" charset="0"/>
              <a:buChar char="o"/>
            </a:pPr>
            <a:r>
              <a:rPr lang="en-US" sz="2200" b="1" dirty="0"/>
              <a:t>Noise words.</a:t>
            </a:r>
            <a:r>
              <a:rPr lang="en-US" sz="2200" dirty="0"/>
              <a:t> These are optional words that are inserted in statements to improve readability. For example, in CBOBL, the </a:t>
            </a:r>
            <a:r>
              <a:rPr lang="en-US" sz="2200" b="1" dirty="0" err="1"/>
              <a:t>goto</a:t>
            </a:r>
            <a:r>
              <a:rPr lang="en-US" sz="2200" dirty="0"/>
              <a:t> statement is written as </a:t>
            </a:r>
            <a:r>
              <a:rPr lang="en-US" sz="2200" i="1" dirty="0"/>
              <a:t>GO TO label</a:t>
            </a:r>
            <a:r>
              <a:rPr lang="en-US" sz="2200" dirty="0"/>
              <a:t> and the keyword GO is required, but TO is optional.</a:t>
            </a:r>
          </a:p>
          <a:p>
            <a:pPr lvl="1" algn="just">
              <a:buFont typeface="Courier New" panose="02070309020205020404" pitchFamily="49" charset="0"/>
              <a:buChar char="o"/>
            </a:pPr>
            <a:r>
              <a:rPr lang="en-US" sz="2200" b="1" dirty="0"/>
              <a:t>Comments.</a:t>
            </a:r>
            <a:r>
              <a:rPr lang="en-US" sz="2200" dirty="0"/>
              <a:t> Comments are used to improve readability and for documentation purposes. A language may allow comments in several ways, such as, single line and multiline.</a:t>
            </a:r>
          </a:p>
          <a:p>
            <a:pPr lvl="1" algn="just">
              <a:buFont typeface="Courier New" panose="02070309020205020404" pitchFamily="49" charset="0"/>
              <a:buChar char="o"/>
            </a:pPr>
            <a:r>
              <a:rPr lang="en-US" sz="2200" b="1" dirty="0"/>
              <a:t>Blanks (spaces). </a:t>
            </a:r>
            <a:r>
              <a:rPr lang="en-US" sz="2200" dirty="0"/>
              <a:t>Rules on the use of blanks vary widely between languages. In C, for example, blanks are not significant anywhere except in literal character-string data.</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9</a:t>
            </a:fld>
            <a:endParaRPr lang="en-US"/>
          </a:p>
        </p:txBody>
      </p:sp>
    </p:spTree>
    <p:extLst>
      <p:ext uri="{BB962C8B-B14F-4D97-AF65-F5344CB8AC3E}">
        <p14:creationId xmlns:p14="http://schemas.microsoft.com/office/powerpoint/2010/main" val="35106975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7030A0"/>
      </a:hlink>
      <a:folHlink>
        <a:srgbClr val="7030A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2">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8616</TotalTime>
  <Words>4226</Words>
  <Application>Microsoft Office PowerPoint</Application>
  <PresentationFormat>On-screen Show (4:3)</PresentationFormat>
  <Paragraphs>336</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Calibri</vt:lpstr>
      <vt:lpstr>Constantia</vt:lpstr>
      <vt:lpstr>Courier New</vt:lpstr>
      <vt:lpstr>Matura MT Script Capitals</vt:lpstr>
      <vt:lpstr>Times New Roman</vt:lpstr>
      <vt:lpstr>Wingdings</vt:lpstr>
      <vt:lpstr>Wingdings 2</vt:lpstr>
      <vt:lpstr>Flow</vt:lpstr>
      <vt:lpstr>PowerPoint Presentation</vt:lpstr>
      <vt:lpstr>Programming Language Syntax</vt:lpstr>
      <vt:lpstr>Programming Language Syntax</vt:lpstr>
      <vt:lpstr>Programming Language Syntax</vt:lpstr>
      <vt:lpstr>Programming Language Syntax</vt:lpstr>
      <vt:lpstr>Programming Language Syntax</vt:lpstr>
      <vt:lpstr>Programming Language Syntax</vt:lpstr>
      <vt:lpstr>Programming Language Syntax</vt:lpstr>
      <vt:lpstr>Programming Language Syntax</vt:lpstr>
      <vt:lpstr>Programming Language Syntax</vt:lpstr>
      <vt:lpstr>Programming Language Syntax</vt:lpstr>
      <vt:lpstr>Programming Language Syntax</vt:lpstr>
      <vt:lpstr>Stages in Translation</vt:lpstr>
      <vt:lpstr>Stages in Translation</vt:lpstr>
      <vt:lpstr>Stages in Translation</vt:lpstr>
      <vt:lpstr>Stages in Translation</vt:lpstr>
      <vt:lpstr>Stages in Translation</vt:lpstr>
      <vt:lpstr>Stages in Translation</vt:lpstr>
      <vt:lpstr>Stages in Translation</vt:lpstr>
      <vt:lpstr>Stages in Translation</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Attribute Grammars</vt:lpstr>
      <vt:lpstr>Attribute Grammars</vt:lpstr>
      <vt:lpstr>Attribute Grammars</vt:lpstr>
      <vt:lpstr>Denotational Semantics</vt:lpstr>
      <vt:lpstr>Denotational Semantics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Program ABC College</dc:title>
  <dc:creator>Nawaraj</dc:creator>
  <cp:lastModifiedBy>Nawaraj Paudel</cp:lastModifiedBy>
  <cp:revision>918</cp:revision>
  <dcterms:created xsi:type="dcterms:W3CDTF">2013-10-17T15:33:21Z</dcterms:created>
  <dcterms:modified xsi:type="dcterms:W3CDTF">2023-04-20T15:07:52Z</dcterms:modified>
</cp:coreProperties>
</file>