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88" r:id="rId22"/>
    <p:sldId id="289" r:id="rId23"/>
    <p:sldId id="290" r:id="rId24"/>
    <p:sldId id="291" r:id="rId25"/>
    <p:sldId id="292" r:id="rId26"/>
    <p:sldId id="293" r:id="rId27"/>
    <p:sldId id="294" r:id="rId28"/>
    <p:sldId id="295" r:id="rId29"/>
    <p:sldId id="2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57712-D6FB-4F4A-AB9D-3B9ED7A50111}" v="2" dt="2022-11-18T01:38:06.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nima Rana" userId="S::purnima.775504@cdcsit.tu.edu.np::64e20d83-a9a2-46f2-a3ca-05b4a6227daf" providerId="AD" clId="Web-{F6257712-D6FB-4F4A-AB9D-3B9ED7A50111}"/>
    <pc:docChg chg="modSld">
      <pc:chgData name="Purnima Rana" userId="S::purnima.775504@cdcsit.tu.edu.np::64e20d83-a9a2-46f2-a3ca-05b4a6227daf" providerId="AD" clId="Web-{F6257712-D6FB-4F4A-AB9D-3B9ED7A50111}" dt="2022-11-18T01:38:06.738" v="1"/>
      <pc:docMkLst>
        <pc:docMk/>
      </pc:docMkLst>
      <pc:sldChg chg="addSp delSp">
        <pc:chgData name="Purnima Rana" userId="S::purnima.775504@cdcsit.tu.edu.np::64e20d83-a9a2-46f2-a3ca-05b4a6227daf" providerId="AD" clId="Web-{F6257712-D6FB-4F4A-AB9D-3B9ED7A50111}" dt="2022-11-18T01:38:06.738" v="1"/>
        <pc:sldMkLst>
          <pc:docMk/>
          <pc:sldMk cId="3905406842" sldId="268"/>
        </pc:sldMkLst>
        <pc:picChg chg="add del">
          <ac:chgData name="Purnima Rana" userId="S::purnima.775504@cdcsit.tu.edu.np::64e20d83-a9a2-46f2-a3ca-05b4a6227daf" providerId="AD" clId="Web-{F6257712-D6FB-4F4A-AB9D-3B9ED7A50111}" dt="2022-11-18T01:38:06.738" v="1"/>
          <ac:picMkLst>
            <pc:docMk/>
            <pc:sldMk cId="3905406842" sldId="268"/>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11/17/2022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a:t>
            </a:fld>
            <a:endParaRPr lang="en-US"/>
          </a:p>
        </p:txBody>
      </p:sp>
    </p:spTree>
    <p:extLst>
      <p:ext uri="{BB962C8B-B14F-4D97-AF65-F5344CB8AC3E}">
        <p14:creationId xmlns:p14="http://schemas.microsoft.com/office/powerpoint/2010/main" val="21210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259476-0AB0-4738-AEBC-3815BEBD3B24}"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Introduction                  Prepared By: Arjun Saud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DEEC88-D0DA-4B5C-BBA9-40397BD3D903}"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Introduction                  Prepared By: Arjun Saud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1C5E0-5EF9-4DF3-B6C6-D0361A16EE27}"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Introduction                  Prepared By: Arjun Saud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532569-5827-4BC2-B1F6-6719F2F94379}"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Introduction                  Prepared By: Arjun Saud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B59FF-5396-4FA7-8074-3494C31845D6}"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Introduction                  Prepared By: Arjun Saud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8D38F-D625-404E-8452-C214F12D72F7}"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Introduction                  Prepared By: Arjun Saud       </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2FB806-13A6-476B-B223-437E49FA169A}" type="datetime1">
              <a:rPr lang="en-US" smtClean="0"/>
              <a:t>11/17/2022</a:t>
            </a:fld>
            <a:endParaRPr lang="en-US"/>
          </a:p>
        </p:txBody>
      </p:sp>
      <p:sp>
        <p:nvSpPr>
          <p:cNvPr id="8" name="Footer Placeholder 7"/>
          <p:cNvSpPr>
            <a:spLocks noGrp="1"/>
          </p:cNvSpPr>
          <p:nvPr>
            <p:ph type="ftr" sz="quarter" idx="11"/>
          </p:nvPr>
        </p:nvSpPr>
        <p:spPr/>
        <p:txBody>
          <a:bodyPr/>
          <a:lstStyle/>
          <a:p>
            <a:r>
              <a:rPr lang="en-US"/>
              <a:t>Machine Learning: Introduction                  Prepared By: Arjun Saud       </a:t>
            </a:r>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C77EC-E1EB-45EF-B499-9DDEE5066047}" type="datetime1">
              <a:rPr lang="en-US" smtClean="0"/>
              <a:t>11/17/2022</a:t>
            </a:fld>
            <a:endParaRPr lang="en-US"/>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3A62-A759-44FA-8670-B9C63B822B1C}" type="datetime1">
              <a:rPr lang="en-US" smtClean="0"/>
              <a:t>11/17/2022</a:t>
            </a:fld>
            <a:endParaRPr lang="en-US"/>
          </a:p>
        </p:txBody>
      </p:sp>
      <p:sp>
        <p:nvSpPr>
          <p:cNvPr id="3" name="Footer Placeholder 2"/>
          <p:cNvSpPr>
            <a:spLocks noGrp="1"/>
          </p:cNvSpPr>
          <p:nvPr>
            <p:ph type="ftr" sz="quarter" idx="11"/>
          </p:nvPr>
        </p:nvSpPr>
        <p:spPr/>
        <p:txBody>
          <a:bodyPr/>
          <a:lstStyle/>
          <a:p>
            <a:r>
              <a:rPr lang="en-US"/>
              <a:t>Machine Learning: Introduction                  Prepared By: Arjun Saud       </a:t>
            </a:r>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3E9B80-FC5F-4A57-A1DC-8161F7E7156D}"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Introduction                  Prepared By: Arjun Saud       </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131F9-4A58-4E9B-9CC9-6F2A3FA386F5}"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Introduction                  Prepared By: Arjun Saud       </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06A88-3C9E-434B-81B1-9C800BF0E093}" type="datetime1">
              <a:rPr lang="en-US" smtClean="0"/>
              <a:t>11/17/2022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Machine Learning: Introduction                  Prepared By: Arjun Saud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a:latin typeface="Book Antiqua" pitchFamily="18" charset="0"/>
            </a:endParaRPr>
          </a:p>
          <a:p>
            <a:pPr algn="ctr">
              <a:buNone/>
            </a:pPr>
            <a:r>
              <a:rPr lang="en-US" sz="3600" b="1">
                <a:latin typeface="Book Antiqua" pitchFamily="18" charset="0"/>
              </a:rPr>
              <a:t>Unit-1</a:t>
            </a:r>
          </a:p>
          <a:p>
            <a:pPr algn="ctr">
              <a:buNone/>
            </a:pPr>
            <a:r>
              <a:rPr lang="en-US" sz="3600" b="1" u="sng">
                <a:latin typeface="Book Antiqua" pitchFamily="18" charset="0"/>
              </a:rPr>
              <a:t>Introduction to ML</a:t>
            </a:r>
          </a:p>
          <a:p>
            <a:pPr algn="ctr">
              <a:buNone/>
            </a:pPr>
            <a:endParaRPr lang="en-US" sz="3600" b="1" u="sng">
              <a:latin typeface="Book Antiqua" pitchFamily="18" charset="0"/>
            </a:endParaRPr>
          </a:p>
          <a:p>
            <a:pPr algn="ctr">
              <a:buNone/>
            </a:pPr>
            <a:r>
              <a:rPr lang="en-US" sz="3600" b="1">
                <a:latin typeface="Book Antiqua" pitchFamily="18" charset="0"/>
              </a:rPr>
              <a:t>Prepared By: Arjun Sing Saud</a:t>
            </a:r>
          </a:p>
          <a:p>
            <a:pPr algn="ctr">
              <a:buNone/>
            </a:pPr>
            <a:r>
              <a:rPr lang="en-US" sz="3600" b="1">
                <a:latin typeface="Book Antiqua" pitchFamily="18" charset="0"/>
              </a:rPr>
              <a:t>Asst. Prof. CSCSIT, TU</a:t>
            </a:r>
          </a:p>
          <a:p>
            <a:pPr algn="ctr">
              <a:buNone/>
            </a:pPr>
            <a:endParaRPr lang="en-US" sz="3600" b="1">
              <a:latin typeface="Book Antiqua" pitchFamily="18" charset="0"/>
            </a:endParaRPr>
          </a:p>
          <a:p>
            <a:pPr algn="ctr">
              <a:buNone/>
            </a:pPr>
            <a:r>
              <a:rPr lang="en-US" sz="3600" b="1">
                <a:latin typeface="Book Antiqua" pitchFamily="18" charset="0"/>
              </a:rPr>
              <a:t>						   		</a:t>
            </a: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a:t>Machine Learning: Introduction                  Prepared By: Arjun Saud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Applications of ML</a:t>
            </a:r>
          </a:p>
        </p:txBody>
      </p:sp>
      <p:sp>
        <p:nvSpPr>
          <p:cNvPr id="5" name="Content Placeholder 4"/>
          <p:cNvSpPr>
            <a:spLocks noGrp="1"/>
          </p:cNvSpPr>
          <p:nvPr>
            <p:ph idx="1"/>
          </p:nvPr>
        </p:nvSpPr>
        <p:spPr>
          <a:xfrm>
            <a:off x="228600" y="1600200"/>
            <a:ext cx="8763000" cy="4525963"/>
          </a:xfrm>
        </p:spPr>
        <p:txBody>
          <a:bodyPr>
            <a:noAutofit/>
          </a:bodyPr>
          <a:lstStyle/>
          <a:p>
            <a:pPr marL="514350" indent="-514350" algn="just">
              <a:buFont typeface="+mj-lt"/>
              <a:buAutoNum type="arabicPeriod" startAt="8"/>
            </a:pPr>
            <a:r>
              <a:rPr lang="en-US" sz="2800" b="1">
                <a:latin typeface="Book Antiqua" panose="02040602050305030304" pitchFamily="18" charset="0"/>
              </a:rPr>
              <a:t>Stock Market Trading: </a:t>
            </a:r>
            <a:r>
              <a:rPr lang="en-US" sz="2800">
                <a:latin typeface="Book Antiqua" panose="02040602050305030304" pitchFamily="18" charset="0"/>
              </a:rPr>
              <a:t>Machine learning is widely used in stock market trading. Time series prediction ML models are used for the prediction of stock market trends. </a:t>
            </a:r>
          </a:p>
          <a:p>
            <a:pPr marL="514350" indent="-514350" algn="just">
              <a:buFont typeface="+mj-lt"/>
              <a:buAutoNum type="arabicPeriod" startAt="8"/>
            </a:pPr>
            <a:r>
              <a:rPr lang="en-US" sz="2800" b="1">
                <a:latin typeface="Book Antiqua" panose="02040602050305030304" pitchFamily="18" charset="0"/>
              </a:rPr>
              <a:t>Medical Diagnosis: </a:t>
            </a:r>
            <a:r>
              <a:rPr lang="en-US" sz="2800">
                <a:latin typeface="Book Antiqua" panose="02040602050305030304" pitchFamily="18" charset="0"/>
              </a:rPr>
              <a:t>In medical science, machine learning is used for diseases diagnoses.</a:t>
            </a:r>
          </a:p>
          <a:p>
            <a:pPr marL="514350" indent="-514350" algn="just">
              <a:buFont typeface="+mj-lt"/>
              <a:buAutoNum type="arabicPeriod" startAt="8"/>
            </a:pPr>
            <a:r>
              <a:rPr lang="en-US" sz="2800" b="1">
                <a:latin typeface="Book Antiqua" panose="02040602050305030304" pitchFamily="18" charset="0"/>
              </a:rPr>
              <a:t>Machine Translation: </a:t>
            </a:r>
            <a:r>
              <a:rPr lang="en-US" sz="2800">
                <a:latin typeface="Book Antiqua" panose="02040602050305030304" pitchFamily="18" charset="0"/>
              </a:rPr>
              <a:t>Machine Learning algorithms are helpful in  translating text from one language to another. The technology behind the automatic translation is a sequence to sequence learning algorithm.</a:t>
            </a:r>
          </a:p>
          <a:p>
            <a:pPr marL="0" indent="0" algn="just">
              <a:buNone/>
            </a:pPr>
            <a:r>
              <a:rPr lang="en-US" sz="2800">
                <a:latin typeface="Book Antiqua" panose="02040602050305030304" pitchFamily="18" charset="0"/>
              </a:rPr>
              <a:t> </a:t>
            </a:r>
          </a:p>
          <a:p>
            <a:endParaRPr lang="en-US" sz="280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10</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14515127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800">
                <a:latin typeface="Book Antiqua" pitchFamily="18" charset="0"/>
              </a:rPr>
              <a:t>Machine learning methods fall into three primary categories: </a:t>
            </a:r>
            <a:r>
              <a:rPr lang="en-US" sz="2800" i="1">
                <a:latin typeface="Book Antiqua" pitchFamily="18" charset="0"/>
              </a:rPr>
              <a:t>Supervised, Unsupervised, and Reinforcement</a:t>
            </a:r>
            <a:r>
              <a:rPr lang="en-US" sz="2800">
                <a:latin typeface="Book Antiqua" pitchFamily="18" charset="0"/>
              </a:rPr>
              <a:t>.</a:t>
            </a:r>
          </a:p>
          <a:p>
            <a:pPr marL="0" indent="0" algn="just">
              <a:buNone/>
            </a:pPr>
            <a:r>
              <a:rPr lang="en-US" sz="2800" b="1">
                <a:latin typeface="Book Antiqua" pitchFamily="18" charset="0"/>
              </a:rPr>
              <a:t>Supervised Learning</a:t>
            </a:r>
            <a:r>
              <a:rPr lang="en-US" sz="2800">
                <a:latin typeface="Book Antiqua" pitchFamily="18" charset="0"/>
              </a:rPr>
              <a:t>:</a:t>
            </a:r>
          </a:p>
          <a:p>
            <a:pPr algn="just"/>
            <a:r>
              <a:rPr lang="en-US" sz="2800">
                <a:latin typeface="Book Antiqua" pitchFamily="18" charset="0"/>
              </a:rPr>
              <a:t>In this learning paradigm, we present examples of correct input-output pairs to the ML algorithms during the training phase. </a:t>
            </a:r>
          </a:p>
          <a:p>
            <a:pPr algn="just"/>
            <a:r>
              <a:rPr lang="en-US" sz="2800">
                <a:latin typeface="Book Antiqua" pitchFamily="18" charset="0"/>
              </a:rPr>
              <a:t>This training set of examples is equivalent to the teacher for the ML algorithms.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11</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8179230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800">
                <a:latin typeface="Book Antiqua" pitchFamily="18" charset="0"/>
              </a:rPr>
              <a:t>During the training of ML algorithm under supervised learning, the it takes input vector and computes output vector. </a:t>
            </a:r>
          </a:p>
          <a:p>
            <a:pPr algn="just"/>
            <a:r>
              <a:rPr lang="en-US" sz="2800">
                <a:latin typeface="Book Antiqua" pitchFamily="18" charset="0"/>
              </a:rPr>
              <a:t>An error signal is generated, if there is a difference between the computed output and the desired output vector.</a:t>
            </a:r>
          </a:p>
          <a:p>
            <a:pPr algn="just"/>
            <a:r>
              <a:rPr lang="en-US" sz="2800">
                <a:latin typeface="Book Antiqua" pitchFamily="18" charset="0"/>
              </a:rPr>
              <a:t> On the basis of this error signal, the model parameters are adjusted until the actual output is matched with the desired output.</a:t>
            </a:r>
          </a:p>
          <a:p>
            <a:pPr algn="just"/>
            <a:endParaRPr lang="en-US" sz="2800">
              <a:latin typeface="Book Antiqua" pitchFamily="18" charset="0"/>
            </a:endParaRPr>
          </a:p>
          <a:p>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12</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39075961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5" name="Content Placeholder 4"/>
          <p:cNvSpPr>
            <a:spLocks noGrp="1"/>
          </p:cNvSpPr>
          <p:nvPr>
            <p:ph idx="1"/>
          </p:nvPr>
        </p:nvSpPr>
        <p:spPr>
          <a:xfrm>
            <a:off x="228600" y="1600200"/>
            <a:ext cx="8763000" cy="4525963"/>
          </a:xfrm>
        </p:spPr>
        <p:txBody>
          <a:bodyPr>
            <a:noAutofit/>
          </a:bodyPr>
          <a:lstStyle/>
          <a:p>
            <a:r>
              <a:rPr lang="en-US" sz="2800">
                <a:latin typeface="Book Antiqua" pitchFamily="18" charset="0"/>
              </a:rPr>
              <a:t>Supervised machine learning is used for performing tasks like: </a:t>
            </a:r>
            <a:r>
              <a:rPr lang="en-US" sz="2800" i="1">
                <a:latin typeface="Book Antiqua" pitchFamily="18" charset="0"/>
              </a:rPr>
              <a:t>Regression and Classification</a:t>
            </a:r>
            <a:r>
              <a:rPr lang="en-US" sz="2800">
                <a:latin typeface="Book Antiqua" pitchFamily="18" charset="0"/>
              </a:rPr>
              <a:t>. </a:t>
            </a:r>
          </a:p>
          <a:p>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13</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pic>
        <p:nvPicPr>
          <p:cNvPr id="2" name="Picture 1"/>
          <p:cNvPicPr>
            <a:picLocks noChangeAspect="1"/>
          </p:cNvPicPr>
          <p:nvPr/>
        </p:nvPicPr>
        <p:blipFill>
          <a:blip r:embed="rId2"/>
          <a:stretch>
            <a:fillRect/>
          </a:stretch>
        </p:blipFill>
        <p:spPr>
          <a:xfrm>
            <a:off x="1323974" y="2907506"/>
            <a:ext cx="6570731" cy="2807494"/>
          </a:xfrm>
          <a:prstGeom prst="rect">
            <a:avLst/>
          </a:prstGeom>
        </p:spPr>
      </p:pic>
    </p:spTree>
    <p:extLst>
      <p:ext uri="{BB962C8B-B14F-4D97-AF65-F5344CB8AC3E}">
        <p14:creationId xmlns:p14="http://schemas.microsoft.com/office/powerpoint/2010/main" val="39054068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5" name="Content Placeholder 4"/>
          <p:cNvSpPr>
            <a:spLocks noGrp="1"/>
          </p:cNvSpPr>
          <p:nvPr>
            <p:ph idx="1"/>
          </p:nvPr>
        </p:nvSpPr>
        <p:spPr>
          <a:xfrm>
            <a:off x="228600" y="1600200"/>
            <a:ext cx="8763000" cy="4525963"/>
          </a:xfrm>
        </p:spPr>
        <p:txBody>
          <a:bodyPr>
            <a:noAutofit/>
          </a:bodyPr>
          <a:lstStyle/>
          <a:p>
            <a:pPr marL="0" indent="0">
              <a:buNone/>
            </a:pPr>
            <a:r>
              <a:rPr lang="en-US" sz="2800" b="1">
                <a:latin typeface="Book Antiqua" pitchFamily="18" charset="0"/>
              </a:rPr>
              <a:t>Unsupervised Learning</a:t>
            </a:r>
          </a:p>
          <a:p>
            <a:pPr algn="just"/>
            <a:r>
              <a:rPr lang="en-US" sz="2800">
                <a:latin typeface="Book Antiqua" pitchFamily="18" charset="0"/>
              </a:rPr>
              <a:t>In unsupervised learning ML algorithm is provided with dataset without desired output.</a:t>
            </a:r>
          </a:p>
          <a:p>
            <a:pPr algn="just"/>
            <a:r>
              <a:rPr lang="en-US" sz="2800">
                <a:latin typeface="Book Antiqua" pitchFamily="18" charset="0"/>
              </a:rPr>
              <a:t>The ML algorithm then attempts to find structure in the data by extracting useful features and analyzing its structure.</a:t>
            </a:r>
          </a:p>
          <a:p>
            <a:r>
              <a:rPr lang="en-US" sz="2800">
                <a:latin typeface="Book Antiqua" pitchFamily="18" charset="0"/>
              </a:rPr>
              <a:t>Unsupervised learning algorithms are widely used for tasks like: </a:t>
            </a:r>
            <a:r>
              <a:rPr lang="en-US" sz="2800" i="1">
                <a:latin typeface="Book Antiqua" pitchFamily="18" charset="0"/>
              </a:rPr>
              <a:t>clustering, dimensionality reduction, association mining etc.</a:t>
            </a:r>
            <a:endParaRPr lang="en-US" sz="2800">
              <a:latin typeface="Book Antiqua" pitchFamily="18" charset="0"/>
            </a:endParaRPr>
          </a:p>
          <a:p>
            <a:endParaRPr lang="en-US" sz="2800">
              <a:latin typeface="Book Antiqua" pitchFamily="18" charset="0"/>
            </a:endParaRPr>
          </a:p>
          <a:p>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14</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29063821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5" name="Content Placeholder 4"/>
          <p:cNvSpPr>
            <a:spLocks noGrp="1"/>
          </p:cNvSpPr>
          <p:nvPr>
            <p:ph idx="1"/>
          </p:nvPr>
        </p:nvSpPr>
        <p:spPr>
          <a:xfrm>
            <a:off x="228600" y="1600200"/>
            <a:ext cx="8763000" cy="4525963"/>
          </a:xfrm>
        </p:spPr>
        <p:txBody>
          <a:bodyPr>
            <a:noAutofit/>
          </a:bodyPr>
          <a:lstStyle/>
          <a:p>
            <a:endParaRPr lang="en-US" sz="2800">
              <a:latin typeface="Book Antiqua" pitchFamily="18" charset="0"/>
            </a:endParaRPr>
          </a:p>
          <a:p>
            <a:endParaRPr lang="en-US" sz="2800">
              <a:latin typeface="Book Antiqua" pitchFamily="18" charset="0"/>
            </a:endParaRPr>
          </a:p>
          <a:p>
            <a:endParaRPr lang="en-US" sz="2800">
              <a:latin typeface="Book Antiqua" pitchFamily="18" charset="0"/>
            </a:endParaRPr>
          </a:p>
          <a:p>
            <a:pPr marL="0" indent="0">
              <a:buNone/>
            </a:pPr>
            <a:r>
              <a:rPr lang="en-US" sz="2800" b="1">
                <a:latin typeface="Book Antiqua" pitchFamily="18" charset="0"/>
              </a:rPr>
              <a:t>Reinforcement Learning</a:t>
            </a:r>
          </a:p>
          <a:p>
            <a:pPr algn="just"/>
            <a:r>
              <a:rPr lang="en-US" sz="2800">
                <a:latin typeface="Book Antiqua" pitchFamily="18" charset="0"/>
              </a:rPr>
              <a:t>In reinforcement learning, we do not provide the machine with examples of correct input-output pairs, but we do provide a method for the machine to quantify its performance in the form of a reward signal. </a:t>
            </a:r>
          </a:p>
          <a:p>
            <a:endParaRPr lang="en-US" sz="2800">
              <a:latin typeface="Book Antiqua" pitchFamily="18" charset="0"/>
            </a:endParaRPr>
          </a:p>
          <a:p>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15</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pic>
        <p:nvPicPr>
          <p:cNvPr id="2" name="Picture 1"/>
          <p:cNvPicPr>
            <a:picLocks noChangeAspect="1"/>
          </p:cNvPicPr>
          <p:nvPr/>
        </p:nvPicPr>
        <p:blipFill>
          <a:blip r:embed="rId2"/>
          <a:stretch>
            <a:fillRect/>
          </a:stretch>
        </p:blipFill>
        <p:spPr>
          <a:xfrm>
            <a:off x="1295400" y="1752600"/>
            <a:ext cx="4876800" cy="1076325"/>
          </a:xfrm>
          <a:prstGeom prst="rect">
            <a:avLst/>
          </a:prstGeom>
        </p:spPr>
      </p:pic>
    </p:spTree>
    <p:extLst>
      <p:ext uri="{BB962C8B-B14F-4D97-AF65-F5344CB8AC3E}">
        <p14:creationId xmlns:p14="http://schemas.microsoft.com/office/powerpoint/2010/main" val="30417755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800">
                <a:latin typeface="Book Antiqua" pitchFamily="18" charset="0"/>
              </a:rPr>
              <a:t>Reinforcement learning methods resemble how humans and animals learn: the machine tries a bunch of different things and is rewarded with performance signal.</a:t>
            </a:r>
          </a:p>
          <a:p>
            <a:r>
              <a:rPr lang="en-US" sz="2800">
                <a:latin typeface="Book Antiqua" pitchFamily="18" charset="0"/>
              </a:rPr>
              <a:t>Reinforcement learning algorithms are widely used for training agents interacting with its environment.</a:t>
            </a:r>
          </a:p>
          <a:p>
            <a:pPr marL="0" indent="0">
              <a:buNone/>
            </a:pPr>
            <a:endParaRPr lang="en-US" sz="2800">
              <a:latin typeface="Book Antiqua" pitchFamily="18" charset="0"/>
            </a:endParaRPr>
          </a:p>
          <a:p>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16</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3884409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Machine Learning Methods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17</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pic>
        <p:nvPicPr>
          <p:cNvPr id="2" name="Picture 1"/>
          <p:cNvPicPr>
            <a:picLocks noChangeAspect="1"/>
          </p:cNvPicPr>
          <p:nvPr/>
        </p:nvPicPr>
        <p:blipFill>
          <a:blip r:embed="rId2"/>
          <a:stretch>
            <a:fillRect/>
          </a:stretch>
        </p:blipFill>
        <p:spPr>
          <a:xfrm>
            <a:off x="1219200" y="2057400"/>
            <a:ext cx="6858000" cy="2676010"/>
          </a:xfrm>
          <a:prstGeom prst="rect">
            <a:avLst/>
          </a:prstGeom>
        </p:spPr>
      </p:pic>
    </p:spTree>
    <p:extLst>
      <p:ext uri="{BB962C8B-B14F-4D97-AF65-F5344CB8AC3E}">
        <p14:creationId xmlns:p14="http://schemas.microsoft.com/office/powerpoint/2010/main" val="30263089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a:bodyPr>
          <a:lstStyle/>
          <a:p>
            <a:pPr marL="0" indent="0" algn="just">
              <a:buNone/>
            </a:pPr>
            <a:r>
              <a:rPr lang="en-US" b="1" u="sng">
                <a:latin typeface="Book Antiqua" panose="02040602050305030304" pitchFamily="18" charset="0"/>
              </a:rPr>
              <a:t>Types of Attributes</a:t>
            </a:r>
          </a:p>
          <a:p>
            <a:pPr marL="0" indent="0" algn="just">
              <a:buNone/>
            </a:pPr>
            <a:r>
              <a:rPr lang="en-US">
                <a:latin typeface="Book Antiqua" panose="02040602050305030304" pitchFamily="18" charset="0"/>
              </a:rPr>
              <a:t>On the basis of  set of possible values attributes can be divided into following types</a:t>
            </a:r>
          </a:p>
          <a:p>
            <a:pPr lvl="1" algn="just"/>
            <a:r>
              <a:rPr lang="en-US">
                <a:latin typeface="Book Antiqua" panose="02040602050305030304" pitchFamily="18" charset="0"/>
              </a:rPr>
              <a:t>Nominal Attributes </a:t>
            </a:r>
          </a:p>
          <a:p>
            <a:pPr lvl="1" algn="just"/>
            <a:r>
              <a:rPr lang="en-US">
                <a:latin typeface="Book Antiqua" panose="02040602050305030304" pitchFamily="18" charset="0"/>
              </a:rPr>
              <a:t>Ordinal Attributes</a:t>
            </a:r>
          </a:p>
          <a:p>
            <a:pPr lvl="1" algn="just"/>
            <a:r>
              <a:rPr lang="en-US">
                <a:latin typeface="Book Antiqua" panose="02040602050305030304" pitchFamily="18" charset="0"/>
              </a:rPr>
              <a:t>Interval-scaled Attributes</a:t>
            </a:r>
          </a:p>
          <a:p>
            <a:pPr lvl="1" algn="just"/>
            <a:r>
              <a:rPr lang="en-US">
                <a:latin typeface="Book Antiqua" panose="02040602050305030304" pitchFamily="18" charset="0"/>
              </a:rPr>
              <a:t>Ratio-scaled Attributes</a:t>
            </a: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18</a:t>
            </a:fld>
            <a:endParaRPr lang="en-US"/>
          </a:p>
        </p:txBody>
      </p:sp>
    </p:spTree>
    <p:extLst>
      <p:ext uri="{BB962C8B-B14F-4D97-AF65-F5344CB8AC3E}">
        <p14:creationId xmlns:p14="http://schemas.microsoft.com/office/powerpoint/2010/main" val="29862360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lnSpcReduction="10000"/>
          </a:bodyPr>
          <a:lstStyle/>
          <a:p>
            <a:pPr marL="0" indent="0" algn="just">
              <a:buNone/>
            </a:pPr>
            <a:r>
              <a:rPr lang="en-US" sz="2800" b="1" u="sng">
                <a:latin typeface="Book Antiqua" panose="02040602050305030304" pitchFamily="18" charset="0"/>
              </a:rPr>
              <a:t>Nominal Attributes</a:t>
            </a:r>
          </a:p>
          <a:p>
            <a:pPr algn="just"/>
            <a:r>
              <a:rPr lang="en-US" sz="2800">
                <a:latin typeface="Book Antiqua" panose="02040602050305030304" pitchFamily="18" charset="0"/>
              </a:rPr>
              <a:t>The values of a </a:t>
            </a:r>
            <a:r>
              <a:rPr lang="en-US" sz="2800" b="1">
                <a:latin typeface="Book Antiqua" panose="02040602050305030304" pitchFamily="18" charset="0"/>
              </a:rPr>
              <a:t>nominal attribute </a:t>
            </a:r>
            <a:r>
              <a:rPr lang="en-US" sz="2800">
                <a:latin typeface="Book Antiqua" panose="02040602050305030304" pitchFamily="18" charset="0"/>
              </a:rPr>
              <a:t>are symbols or </a:t>
            </a:r>
            <a:r>
              <a:rPr lang="en-US" sz="2800" i="1">
                <a:latin typeface="Book Antiqua" panose="02040602050305030304" pitchFamily="18" charset="0"/>
              </a:rPr>
              <a:t>names of things</a:t>
            </a:r>
            <a:r>
              <a:rPr lang="en-US" sz="2800">
                <a:latin typeface="Book Antiqua" panose="02040602050305030304" pitchFamily="18" charset="0"/>
              </a:rPr>
              <a:t>. </a:t>
            </a:r>
          </a:p>
          <a:p>
            <a:pPr algn="just"/>
            <a:r>
              <a:rPr lang="en-US" sz="2800">
                <a:latin typeface="Book Antiqua" panose="02040602050305030304" pitchFamily="18" charset="0"/>
              </a:rPr>
              <a:t>Each value represents some kind of category, code, or state, and so nominal attributes are also referred to as </a:t>
            </a:r>
            <a:r>
              <a:rPr lang="en-US" sz="2800" b="1">
                <a:latin typeface="Book Antiqua" panose="02040602050305030304" pitchFamily="18" charset="0"/>
              </a:rPr>
              <a:t>categorical</a:t>
            </a:r>
            <a:r>
              <a:rPr lang="en-US" sz="2800">
                <a:latin typeface="Book Antiqua" panose="02040602050305030304" pitchFamily="18" charset="0"/>
              </a:rPr>
              <a:t>. The values do not have any meaningful order.</a:t>
            </a:r>
          </a:p>
          <a:p>
            <a:pPr algn="just"/>
            <a:r>
              <a:rPr lang="en-US">
                <a:latin typeface="Book Antiqua" panose="02040602050305030304" pitchFamily="18" charset="0"/>
              </a:rPr>
              <a:t>Examples of nominal attributes:</a:t>
            </a:r>
          </a:p>
          <a:p>
            <a:pPr lvl="1" algn="just">
              <a:buFont typeface="Wingdings" panose="05000000000000000000" pitchFamily="2" charset="2"/>
              <a:buChar char="ü"/>
            </a:pPr>
            <a:r>
              <a:rPr lang="en-US" err="1">
                <a:latin typeface="Book Antiqua" panose="02040602050305030304" pitchFamily="18" charset="0"/>
              </a:rPr>
              <a:t>Hair_color</a:t>
            </a:r>
            <a:r>
              <a:rPr lang="en-US">
                <a:latin typeface="Book Antiqua" panose="02040602050305030304" pitchFamily="18" charset="0"/>
              </a:rPr>
              <a:t>: possible values are: {black, brown, red, grey, white}</a:t>
            </a:r>
          </a:p>
          <a:p>
            <a:pPr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19</a:t>
            </a:fld>
            <a:endParaRPr lang="en-US"/>
          </a:p>
        </p:txBody>
      </p:sp>
    </p:spTree>
    <p:extLst>
      <p:ext uri="{BB962C8B-B14F-4D97-AF65-F5344CB8AC3E}">
        <p14:creationId xmlns:p14="http://schemas.microsoft.com/office/powerpoint/2010/main" val="7636536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latin typeface="Book Antiqua" pitchFamily="18" charset="0"/>
              </a:rPr>
              <a:t>What is Machine Learning?</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a:latin typeface="Book Antiqua" pitchFamily="18" charset="0"/>
              </a:rPr>
              <a:t>Machine learning is an application of AI that enables systems to learn and improve from experience without being explicitly programmed. </a:t>
            </a:r>
          </a:p>
          <a:p>
            <a:pPr algn="just"/>
            <a:r>
              <a:rPr lang="en-US" sz="2800">
                <a:latin typeface="Book Antiqua" pitchFamily="18" charset="0"/>
              </a:rPr>
              <a:t>Machine learning focuses on developing computer programs that can access data and use it to learn for themselves.</a:t>
            </a:r>
          </a:p>
          <a:p>
            <a:pPr algn="just"/>
            <a:r>
              <a:rPr lang="en-US" sz="2800">
                <a:latin typeface="Book Antiqua" pitchFamily="18" charset="0"/>
              </a:rPr>
              <a:t>The machine learning process begins with observations or data, such as examples, direct experience or instruction. </a:t>
            </a:r>
          </a:p>
          <a:p>
            <a:pPr algn="just"/>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u="sng">
                <a:latin typeface="Book Antiqua" panose="02040602050305030304" pitchFamily="18" charset="0"/>
              </a:rPr>
              <a:t>Nominal Attributes</a:t>
            </a:r>
          </a:p>
          <a:p>
            <a:pPr lvl="1" algn="just">
              <a:buFont typeface="Wingdings" panose="05000000000000000000" pitchFamily="2" charset="2"/>
              <a:buChar char="ü"/>
            </a:pPr>
            <a:r>
              <a:rPr lang="en-US" err="1">
                <a:latin typeface="Book Antiqua" panose="02040602050305030304" pitchFamily="18" charset="0"/>
              </a:rPr>
              <a:t>Marital_status</a:t>
            </a:r>
            <a:r>
              <a:rPr lang="en-US">
                <a:latin typeface="Book Antiqua" panose="02040602050305030304" pitchFamily="18" charset="0"/>
              </a:rPr>
              <a:t>: possible values are:{Married, Single, Divorced, Widowed}</a:t>
            </a:r>
          </a:p>
          <a:p>
            <a:pPr lvl="1" algn="just">
              <a:buFont typeface="Wingdings" panose="05000000000000000000" pitchFamily="2" charset="2"/>
              <a:buChar char="ü"/>
            </a:pPr>
            <a:r>
              <a:rPr lang="en-US" err="1">
                <a:latin typeface="Book Antiqua" panose="02040602050305030304" pitchFamily="18" charset="0"/>
              </a:rPr>
              <a:t>Customer_ID</a:t>
            </a:r>
            <a:r>
              <a:rPr lang="en-US">
                <a:latin typeface="Book Antiqua" panose="02040602050305030304" pitchFamily="18" charset="0"/>
              </a:rPr>
              <a:t>:  possible values are: Combination of numbers</a:t>
            </a:r>
          </a:p>
          <a:p>
            <a:pPr algn="just"/>
            <a:r>
              <a:rPr lang="en-US">
                <a:latin typeface="Book Antiqua" panose="02040602050305030304" pitchFamily="18" charset="0"/>
              </a:rPr>
              <a:t>It is possible to represent such symbols with numbers. With </a:t>
            </a:r>
            <a:r>
              <a:rPr lang="en-US" i="1">
                <a:latin typeface="Book Antiqua" panose="02040602050305030304" pitchFamily="18" charset="0"/>
              </a:rPr>
              <a:t>hair_color</a:t>
            </a:r>
            <a:r>
              <a:rPr lang="en-US">
                <a:latin typeface="Book Antiqua" panose="02040602050305030304" pitchFamily="18" charset="0"/>
              </a:rPr>
              <a:t>, for instance, we can assign a code of 0 for </a:t>
            </a:r>
            <a:r>
              <a:rPr lang="en-US" i="1">
                <a:latin typeface="Book Antiqua" panose="02040602050305030304" pitchFamily="18" charset="0"/>
              </a:rPr>
              <a:t>black</a:t>
            </a:r>
            <a:r>
              <a:rPr lang="en-US">
                <a:latin typeface="Book Antiqua" panose="02040602050305030304" pitchFamily="18" charset="0"/>
              </a:rPr>
              <a:t>, 1 for </a:t>
            </a:r>
            <a:r>
              <a:rPr lang="en-US" i="1">
                <a:latin typeface="Book Antiqua" panose="02040602050305030304" pitchFamily="18" charset="0"/>
              </a:rPr>
              <a:t>brown</a:t>
            </a:r>
            <a:r>
              <a:rPr lang="en-US">
                <a:latin typeface="Book Antiqua" panose="02040602050305030304" pitchFamily="18" charset="0"/>
              </a:rPr>
              <a:t>, and so on. However, in such cases, the numbers are not intended to be used quantitatively.</a:t>
            </a: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20</a:t>
            </a:fld>
            <a:endParaRPr lang="en-US"/>
          </a:p>
        </p:txBody>
      </p:sp>
    </p:spTree>
    <p:extLst>
      <p:ext uri="{BB962C8B-B14F-4D97-AF65-F5344CB8AC3E}">
        <p14:creationId xmlns:p14="http://schemas.microsoft.com/office/powerpoint/2010/main" val="39776824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Autofit/>
          </a:bodyPr>
          <a:lstStyle/>
          <a:p>
            <a:pPr marL="0" indent="0" algn="just">
              <a:buNone/>
            </a:pPr>
            <a:r>
              <a:rPr lang="en-US" sz="2800" b="1" u="sng">
                <a:latin typeface="Book Antiqua" panose="02040602050305030304" pitchFamily="18" charset="0"/>
              </a:rPr>
              <a:t>Ordinal Attributes</a:t>
            </a:r>
          </a:p>
          <a:p>
            <a:pPr algn="just"/>
            <a:r>
              <a:rPr lang="en-US" sz="2800">
                <a:latin typeface="Book Antiqua" panose="02040602050305030304" pitchFamily="18" charset="0"/>
              </a:rPr>
              <a:t>An </a:t>
            </a:r>
            <a:r>
              <a:rPr lang="en-US" sz="2800" b="1">
                <a:latin typeface="Book Antiqua" panose="02040602050305030304" pitchFamily="18" charset="0"/>
              </a:rPr>
              <a:t>ordinal attribute </a:t>
            </a:r>
            <a:r>
              <a:rPr lang="en-US" sz="2800">
                <a:latin typeface="Book Antiqua" panose="02040602050305030304" pitchFamily="18" charset="0"/>
              </a:rPr>
              <a:t>is an attribute with possible values that have a meaningful order or </a:t>
            </a:r>
            <a:r>
              <a:rPr lang="en-US" sz="2800" i="1">
                <a:latin typeface="Book Antiqua" panose="02040602050305030304" pitchFamily="18" charset="0"/>
              </a:rPr>
              <a:t>ranking </a:t>
            </a:r>
            <a:r>
              <a:rPr lang="en-US" sz="2800">
                <a:latin typeface="Book Antiqua" panose="02040602050305030304" pitchFamily="18" charset="0"/>
              </a:rPr>
              <a:t>among them, but the magnitude between successive values is not known.</a:t>
            </a:r>
          </a:p>
          <a:p>
            <a:pPr algn="just"/>
            <a:r>
              <a:rPr lang="en-US" sz="2800">
                <a:latin typeface="Book Antiqua" panose="02040602050305030304" pitchFamily="18" charset="0"/>
              </a:rPr>
              <a:t>Examples of ordinal attributes:</a:t>
            </a:r>
          </a:p>
          <a:p>
            <a:pPr lvl="1" algn="just">
              <a:buFont typeface="Wingdings" panose="05000000000000000000" pitchFamily="2" charset="2"/>
              <a:buChar char="ü"/>
            </a:pPr>
            <a:r>
              <a:rPr lang="en-US">
                <a:latin typeface="Book Antiqua" panose="02040602050305030304" pitchFamily="18" charset="0"/>
              </a:rPr>
              <a:t>Grades: possible values are: {A+, A, A-, B+, B, B- and so on}</a:t>
            </a:r>
          </a:p>
          <a:p>
            <a:pPr lvl="1" algn="just">
              <a:buFont typeface="Wingdings" panose="05000000000000000000" pitchFamily="2" charset="2"/>
              <a:buChar char="ü"/>
            </a:pPr>
            <a:r>
              <a:rPr lang="en-US">
                <a:latin typeface="Book Antiqua" panose="02040602050305030304" pitchFamily="18" charset="0"/>
              </a:rPr>
              <a:t>Height: possible values are:{Tall, Medium, Short}</a:t>
            </a: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21</a:t>
            </a:fld>
            <a:endParaRPr lang="en-US"/>
          </a:p>
        </p:txBody>
      </p:sp>
    </p:spTree>
    <p:extLst>
      <p:ext uri="{BB962C8B-B14F-4D97-AF65-F5344CB8AC3E}">
        <p14:creationId xmlns:p14="http://schemas.microsoft.com/office/powerpoint/2010/main" val="17134966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u="sng">
                <a:latin typeface="Book Antiqua" panose="02040602050305030304" pitchFamily="18" charset="0"/>
              </a:rPr>
              <a:t>Ordinal Attributes</a:t>
            </a:r>
          </a:p>
          <a:p>
            <a:pPr algn="just"/>
            <a:r>
              <a:rPr lang="en-US">
                <a:latin typeface="Book Antiqua" panose="02040602050305030304" pitchFamily="18" charset="0"/>
              </a:rPr>
              <a:t>The values have a meaningful sequence (which corresponds to increasing height ); however, we cannot tell from the values </a:t>
            </a:r>
            <a:r>
              <a:rPr lang="en-US" i="1">
                <a:latin typeface="Book Antiqua" panose="02040602050305030304" pitchFamily="18" charset="0"/>
              </a:rPr>
              <a:t>how much </a:t>
            </a:r>
            <a:r>
              <a:rPr lang="en-US">
                <a:latin typeface="Book Antiqua" panose="02040602050305030304" pitchFamily="18" charset="0"/>
              </a:rPr>
              <a:t>bigger, say, a medium is than a short.</a:t>
            </a:r>
          </a:p>
          <a:p>
            <a:pPr algn="just"/>
            <a:r>
              <a:rPr lang="en-US">
                <a:latin typeface="Book Antiqua" panose="02040602050305030304" pitchFamily="18" charset="0"/>
              </a:rPr>
              <a:t>Note that nominal, and ordinal attributes are </a:t>
            </a:r>
            <a:r>
              <a:rPr lang="en-US" i="1">
                <a:latin typeface="Book Antiqua" panose="02040602050305030304" pitchFamily="18" charset="0"/>
              </a:rPr>
              <a:t>qualitative</a:t>
            </a:r>
            <a:r>
              <a:rPr lang="en-US">
                <a:latin typeface="Book Antiqua" panose="02040602050305030304" pitchFamily="18" charset="0"/>
              </a:rPr>
              <a:t>. That is, they </a:t>
            </a:r>
            <a:r>
              <a:rPr lang="en-US" i="1">
                <a:latin typeface="Book Antiqua" panose="02040602050305030304" pitchFamily="18" charset="0"/>
              </a:rPr>
              <a:t>describe </a:t>
            </a:r>
            <a:r>
              <a:rPr lang="en-US">
                <a:latin typeface="Book Antiqua" panose="02040602050305030304" pitchFamily="18" charset="0"/>
              </a:rPr>
              <a:t>a feature of an object without giving an actual size or quantity.</a:t>
            </a:r>
          </a:p>
          <a:p>
            <a:pPr algn="just"/>
            <a:r>
              <a:rPr lang="en-US">
                <a:latin typeface="Book Antiqua" panose="02040602050305030304" pitchFamily="18" charset="0"/>
              </a:rPr>
              <a:t>We can compute median and mode of ordinal attributes. However, we cannot compute mean.</a:t>
            </a:r>
          </a:p>
          <a:p>
            <a:pPr algn="just"/>
            <a:r>
              <a:rPr lang="en-US">
                <a:latin typeface="Book Antiqua" panose="02040602050305030304" pitchFamily="18" charset="0"/>
              </a:rPr>
              <a:t>But, we can only compute mode of nominal attributes.</a:t>
            </a: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22</a:t>
            </a:fld>
            <a:endParaRPr lang="en-US"/>
          </a:p>
        </p:txBody>
      </p:sp>
    </p:spTree>
    <p:extLst>
      <p:ext uri="{BB962C8B-B14F-4D97-AF65-F5344CB8AC3E}">
        <p14:creationId xmlns:p14="http://schemas.microsoft.com/office/powerpoint/2010/main" val="27734301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u="sng">
                <a:latin typeface="Book Antiqua" panose="02040602050305030304" pitchFamily="18" charset="0"/>
              </a:rPr>
              <a:t>Interval-Scaled Attributes</a:t>
            </a:r>
          </a:p>
          <a:p>
            <a:pPr algn="just"/>
            <a:r>
              <a:rPr lang="en-US">
                <a:latin typeface="Book Antiqua" panose="02040602050305030304" pitchFamily="18" charset="0"/>
              </a:rPr>
              <a:t>Interval-scaled attributes are numeric attributes. A numeric attribute is </a:t>
            </a:r>
            <a:r>
              <a:rPr lang="en-US" i="1">
                <a:latin typeface="Book Antiqua" panose="02040602050305030304" pitchFamily="18" charset="0"/>
              </a:rPr>
              <a:t>quantitative</a:t>
            </a:r>
            <a:r>
              <a:rPr lang="en-US">
                <a:latin typeface="Book Antiqua" panose="02040602050305030304" pitchFamily="18" charset="0"/>
              </a:rPr>
              <a:t>; that is, it is a measurable quantity, represented in integer or real values. </a:t>
            </a:r>
          </a:p>
          <a:p>
            <a:pPr algn="just"/>
            <a:r>
              <a:rPr lang="en-US">
                <a:latin typeface="Book Antiqua" panose="02040602050305030304" pitchFamily="18" charset="0"/>
              </a:rPr>
              <a:t>The values of interval-scaled attributes have order and can be positive, 0, or negative. Thus, in addition to providing a ranking of values, such attributes allow us to compare and quantify the </a:t>
            </a:r>
            <a:r>
              <a:rPr lang="en-US" i="1">
                <a:latin typeface="Book Antiqua" panose="02040602050305030304" pitchFamily="18" charset="0"/>
              </a:rPr>
              <a:t>difference </a:t>
            </a:r>
            <a:r>
              <a:rPr lang="en-US">
                <a:latin typeface="Book Antiqua" panose="02040602050305030304" pitchFamily="18" charset="0"/>
              </a:rPr>
              <a:t>between values.</a:t>
            </a:r>
          </a:p>
          <a:p>
            <a:pPr algn="just"/>
            <a:r>
              <a:rPr lang="en-US">
                <a:latin typeface="Book Antiqua" panose="02040602050305030304" pitchFamily="18" charset="0"/>
              </a:rPr>
              <a:t>Because interval-scaled attributes are numeric, we can compute their mean value, in addition to the median and mode measures of central tendency.</a:t>
            </a:r>
          </a:p>
          <a:p>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23</a:t>
            </a:fld>
            <a:endParaRPr lang="en-US"/>
          </a:p>
        </p:txBody>
      </p:sp>
    </p:spTree>
    <p:extLst>
      <p:ext uri="{BB962C8B-B14F-4D97-AF65-F5344CB8AC3E}">
        <p14:creationId xmlns:p14="http://schemas.microsoft.com/office/powerpoint/2010/main" val="21878472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u="sng">
                <a:latin typeface="Book Antiqua" panose="02040602050305030304" pitchFamily="18" charset="0"/>
              </a:rPr>
              <a:t>Interval-Scaled Attributes</a:t>
            </a:r>
          </a:p>
          <a:p>
            <a:pPr algn="just"/>
            <a:r>
              <a:rPr lang="en-US">
                <a:latin typeface="Book Antiqua" panose="02040602050305030304" pitchFamily="18" charset="0"/>
              </a:rPr>
              <a:t>A </a:t>
            </a:r>
            <a:r>
              <a:rPr lang="en-US" i="1">
                <a:latin typeface="Book Antiqua" panose="02040602050305030304" pitchFamily="18" charset="0"/>
              </a:rPr>
              <a:t>temperature </a:t>
            </a:r>
            <a:r>
              <a:rPr lang="en-US">
                <a:latin typeface="Book Antiqua" panose="02040602050305030304" pitchFamily="18" charset="0"/>
              </a:rPr>
              <a:t>attribute is interval-scaled. Suppose that we have the outdoor </a:t>
            </a:r>
            <a:r>
              <a:rPr lang="en-US" i="1">
                <a:latin typeface="Book Antiqua" panose="02040602050305030304" pitchFamily="18" charset="0"/>
              </a:rPr>
              <a:t>temperature </a:t>
            </a:r>
            <a:r>
              <a:rPr lang="en-US">
                <a:latin typeface="Book Antiqua" panose="02040602050305030304" pitchFamily="18" charset="0"/>
              </a:rPr>
              <a:t>value for a number of different days, where each day is an object. By ordering the values, we obtain a ranking of the objects with respect to </a:t>
            </a:r>
            <a:r>
              <a:rPr lang="en-US" i="1">
                <a:latin typeface="Book Antiqua" panose="02040602050305030304" pitchFamily="18" charset="0"/>
              </a:rPr>
              <a:t>temperature</a:t>
            </a:r>
            <a:r>
              <a:rPr lang="en-US">
                <a:latin typeface="Book Antiqua" panose="02040602050305030304" pitchFamily="18" charset="0"/>
              </a:rPr>
              <a:t>. </a:t>
            </a:r>
          </a:p>
          <a:p>
            <a:pPr algn="just"/>
            <a:r>
              <a:rPr lang="en-US">
                <a:latin typeface="Book Antiqua" panose="02040602050305030304" pitchFamily="18" charset="0"/>
              </a:rPr>
              <a:t>In addition, we can quantify the difference between values. For example, a temperature of 20</a:t>
            </a:r>
            <a:r>
              <a:rPr lang="en-US" sz="1350" baseline="50000">
                <a:latin typeface="Book Antiqua" panose="02040602050305030304" pitchFamily="18" charset="0"/>
              </a:rPr>
              <a:t>0</a:t>
            </a:r>
            <a:r>
              <a:rPr lang="en-US">
                <a:latin typeface="Book Antiqua" panose="02040602050305030304" pitchFamily="18" charset="0"/>
              </a:rPr>
              <a:t>C is five degrees higher than a temperature of 15</a:t>
            </a:r>
            <a:r>
              <a:rPr lang="en-US" sz="1350" baseline="50000">
                <a:latin typeface="Book Antiqua" panose="02040602050305030304" pitchFamily="18" charset="0"/>
              </a:rPr>
              <a:t>0</a:t>
            </a:r>
            <a:r>
              <a:rPr lang="en-US">
                <a:latin typeface="Book Antiqua" panose="02040602050305030304" pitchFamily="18" charset="0"/>
              </a:rPr>
              <a:t>C. </a:t>
            </a:r>
          </a:p>
          <a:p>
            <a:pPr algn="just"/>
            <a:r>
              <a:rPr lang="en-US">
                <a:latin typeface="Book Antiqua" panose="02040602050305030304" pitchFamily="18" charset="0"/>
              </a:rPr>
              <a:t>Calendar dates are another example. For instance, the years 2002 and 2010 are eight years apart.</a:t>
            </a:r>
          </a:p>
          <a:p>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24</a:t>
            </a:fld>
            <a:endParaRPr lang="en-US"/>
          </a:p>
        </p:txBody>
      </p:sp>
    </p:spTree>
    <p:extLst>
      <p:ext uri="{BB962C8B-B14F-4D97-AF65-F5344CB8AC3E}">
        <p14:creationId xmlns:p14="http://schemas.microsoft.com/office/powerpoint/2010/main" val="281872765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u="sng">
                <a:latin typeface="Book Antiqua" panose="02040602050305030304" pitchFamily="18" charset="0"/>
              </a:rPr>
              <a:t>Interval-Scaled Attributes</a:t>
            </a:r>
          </a:p>
          <a:p>
            <a:pPr algn="just"/>
            <a:r>
              <a:rPr lang="en-US">
                <a:latin typeface="Book Antiqua" panose="02040602050305030304" pitchFamily="18" charset="0"/>
              </a:rPr>
              <a:t>Temperatures in Celsius and Fahrenheit do not have a true zero-point, that is, neither 0</a:t>
            </a:r>
            <a:r>
              <a:rPr lang="en-US" sz="1575" baseline="50000">
                <a:latin typeface="Book Antiqua" panose="02040602050305030304" pitchFamily="18" charset="0"/>
              </a:rPr>
              <a:t>0</a:t>
            </a:r>
            <a:r>
              <a:rPr lang="en-US">
                <a:latin typeface="Book Antiqua" panose="02040602050305030304" pitchFamily="18" charset="0"/>
              </a:rPr>
              <a:t>C nor 0</a:t>
            </a:r>
            <a:r>
              <a:rPr lang="en-US" sz="1575" baseline="50000">
                <a:latin typeface="Book Antiqua" panose="02040602050305030304" pitchFamily="18" charset="0"/>
              </a:rPr>
              <a:t>0</a:t>
            </a:r>
            <a:r>
              <a:rPr lang="en-US">
                <a:latin typeface="Book Antiqua" panose="02040602050305030304" pitchFamily="18" charset="0"/>
              </a:rPr>
              <a:t>F  indicates “no temperature.” </a:t>
            </a:r>
          </a:p>
          <a:p>
            <a:pPr algn="just"/>
            <a:r>
              <a:rPr lang="en-US">
                <a:latin typeface="Book Antiqua" panose="02040602050305030304" pitchFamily="18" charset="0"/>
              </a:rPr>
              <a:t>Although we can compute the </a:t>
            </a:r>
            <a:r>
              <a:rPr lang="en-US" i="1">
                <a:latin typeface="Book Antiqua" panose="02040602050305030304" pitchFamily="18" charset="0"/>
              </a:rPr>
              <a:t>difference </a:t>
            </a:r>
            <a:r>
              <a:rPr lang="en-US">
                <a:latin typeface="Book Antiqua" panose="02040602050305030304" pitchFamily="18" charset="0"/>
              </a:rPr>
              <a:t>between temperature values, we cannot talk of one temperature value as being a </a:t>
            </a:r>
            <a:r>
              <a:rPr lang="en-US" i="1">
                <a:latin typeface="Book Antiqua" panose="02040602050305030304" pitchFamily="18" charset="0"/>
              </a:rPr>
              <a:t>multiple </a:t>
            </a:r>
            <a:r>
              <a:rPr lang="en-US">
                <a:latin typeface="Book Antiqua" panose="02040602050305030304" pitchFamily="18" charset="0"/>
              </a:rPr>
              <a:t>of another.</a:t>
            </a:r>
          </a:p>
          <a:p>
            <a:pPr algn="just"/>
            <a:r>
              <a:rPr lang="en-US">
                <a:latin typeface="Book Antiqua" panose="02040602050305030304" pitchFamily="18" charset="0"/>
              </a:rPr>
              <a:t>Without a true zero, we cannot say, for instance, that 10</a:t>
            </a:r>
            <a:r>
              <a:rPr lang="en-US" sz="1575" baseline="50000">
                <a:latin typeface="Book Antiqua" panose="02040602050305030304" pitchFamily="18" charset="0"/>
              </a:rPr>
              <a:t>0</a:t>
            </a:r>
            <a:r>
              <a:rPr lang="en-US">
                <a:latin typeface="Book Antiqua" panose="02040602050305030304" pitchFamily="18" charset="0"/>
              </a:rPr>
              <a:t>C is twice as warm as 5</a:t>
            </a:r>
            <a:r>
              <a:rPr lang="en-US" sz="1575" baseline="50000">
                <a:latin typeface="Book Antiqua" panose="02040602050305030304" pitchFamily="18" charset="0"/>
              </a:rPr>
              <a:t>0</a:t>
            </a:r>
            <a:r>
              <a:rPr lang="en-US">
                <a:latin typeface="Book Antiqua" panose="02040602050305030304" pitchFamily="18" charset="0"/>
              </a:rPr>
              <a:t>C. That is, we cannot speak of the values in terms of ratios. Similarly, there is no true zero-point for calendar dates. </a:t>
            </a:r>
          </a:p>
          <a:p>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25</a:t>
            </a:fld>
            <a:endParaRPr lang="en-US"/>
          </a:p>
        </p:txBody>
      </p:sp>
    </p:spTree>
    <p:extLst>
      <p:ext uri="{BB962C8B-B14F-4D97-AF65-F5344CB8AC3E}">
        <p14:creationId xmlns:p14="http://schemas.microsoft.com/office/powerpoint/2010/main" val="42715089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Data Objects and Attribute Types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u="sng">
                <a:latin typeface="Book Antiqua" panose="02040602050305030304" pitchFamily="18" charset="0"/>
              </a:rPr>
              <a:t>Ratio-Scaled Attributes</a:t>
            </a:r>
          </a:p>
          <a:p>
            <a:pPr algn="just"/>
            <a:r>
              <a:rPr lang="en-US">
                <a:latin typeface="Book Antiqua" panose="02040602050305030304" pitchFamily="18" charset="0"/>
              </a:rPr>
              <a:t>A </a:t>
            </a:r>
            <a:r>
              <a:rPr lang="en-US" b="1">
                <a:latin typeface="Book Antiqua" panose="02040602050305030304" pitchFamily="18" charset="0"/>
              </a:rPr>
              <a:t>ratio-scaled attribute </a:t>
            </a:r>
            <a:r>
              <a:rPr lang="en-US">
                <a:latin typeface="Book Antiqua" panose="02040602050305030304" pitchFamily="18" charset="0"/>
              </a:rPr>
              <a:t>is a numeric attribute with an inherent zero-point. </a:t>
            </a:r>
          </a:p>
          <a:p>
            <a:pPr algn="just"/>
            <a:r>
              <a:rPr lang="en-US">
                <a:latin typeface="Book Antiqua" panose="02040602050305030304" pitchFamily="18" charset="0"/>
              </a:rPr>
              <a:t>That is, if a measurement is ratio-scaled, we can speak of a value as being a multiple (or ratio) of another value. </a:t>
            </a:r>
          </a:p>
          <a:p>
            <a:pPr algn="just"/>
            <a:r>
              <a:rPr lang="en-US">
                <a:latin typeface="Book Antiqua" panose="02040602050305030304" pitchFamily="18" charset="0"/>
              </a:rPr>
              <a:t>In addition, the values are ordered, and we can also compute the difference between values, as well as the mean, median, and mode. </a:t>
            </a:r>
          </a:p>
          <a:p>
            <a:pPr algn="just"/>
            <a:r>
              <a:rPr lang="en-US">
                <a:latin typeface="Book Antiqua" panose="02040602050305030304" pitchFamily="18" charset="0"/>
              </a:rPr>
              <a:t>Temperature in Kelvin, length, counts, elapsed time, etc. are examples of ratio scaled attributes </a:t>
            </a:r>
          </a:p>
          <a:p>
            <a:pPr algn="just"/>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Machine Learning: Introduction                  Prepared By: Arjun Saud       </a:t>
            </a:r>
          </a:p>
        </p:txBody>
      </p:sp>
      <p:sp>
        <p:nvSpPr>
          <p:cNvPr id="5" name="Slide Number Placeholder 4"/>
          <p:cNvSpPr>
            <a:spLocks noGrp="1"/>
          </p:cNvSpPr>
          <p:nvPr>
            <p:ph type="sldNum" sz="quarter" idx="12"/>
          </p:nvPr>
        </p:nvSpPr>
        <p:spPr/>
        <p:txBody>
          <a:bodyPr/>
          <a:lstStyle/>
          <a:p>
            <a:fld id="{3F22444B-AD59-459C-8316-D24326876BE4}" type="slidenum">
              <a:rPr lang="en-US" smtClean="0"/>
              <a:pPr/>
              <a:t>26</a:t>
            </a:fld>
            <a:endParaRPr lang="en-US"/>
          </a:p>
        </p:txBody>
      </p:sp>
    </p:spTree>
    <p:extLst>
      <p:ext uri="{BB962C8B-B14F-4D97-AF65-F5344CB8AC3E}">
        <p14:creationId xmlns:p14="http://schemas.microsoft.com/office/powerpoint/2010/main" val="28764478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latin typeface="Book Antiqua" pitchFamily="18" charset="0"/>
              </a:rPr>
              <a:t>What is Machine Learning?</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a:latin typeface="Book Antiqua" pitchFamily="18" charset="0"/>
              </a:rPr>
              <a:t>It looks for patterns in data so it can later make inferences based on the examples provided. </a:t>
            </a:r>
          </a:p>
          <a:p>
            <a:pPr algn="just"/>
            <a:r>
              <a:rPr lang="en-US" sz="2400">
                <a:latin typeface="Book Antiqua" pitchFamily="18" charset="0"/>
              </a:rPr>
              <a:t>The primary aim of ML is to allow computers to learn autonomously without human intervention or assistance and adjust actions accordingly.</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16945375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a:latin typeface="Book Antiqua" pitchFamily="18" charset="0"/>
              </a:rPr>
              <a:t>How Machine Learning Works?</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800">
                <a:latin typeface="Book Antiqua" panose="02040602050305030304" pitchFamily="18" charset="0"/>
              </a:rPr>
              <a:t>Learning system of a machine learning algorithm into three main parts.</a:t>
            </a:r>
          </a:p>
          <a:p>
            <a:pPr algn="just" fontAlgn="base"/>
            <a:r>
              <a:rPr lang="en-US" sz="2800" b="1">
                <a:latin typeface="Book Antiqua" panose="02040602050305030304" pitchFamily="18" charset="0"/>
              </a:rPr>
              <a:t>A Decision Process</a:t>
            </a:r>
            <a:r>
              <a:rPr lang="en-US" sz="2800">
                <a:latin typeface="Book Antiqua" panose="02040602050305030304" pitchFamily="18" charset="0"/>
              </a:rPr>
              <a:t>: In general, machine learning algorithms are used to make a prediction or classification. Based on some input data, which can be labelled or unlabeled, your algorithm will produce an estimate about a pattern in the data.</a:t>
            </a:r>
          </a:p>
          <a:p>
            <a:pPr algn="just"/>
            <a:endParaRPr lang="en-US" sz="280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37279027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a:latin typeface="Book Antiqua" pitchFamily="18" charset="0"/>
              </a:rPr>
              <a:t>How Machine Learning Works?</a:t>
            </a:r>
          </a:p>
        </p:txBody>
      </p:sp>
      <p:sp>
        <p:nvSpPr>
          <p:cNvPr id="5" name="Content Placeholder 4"/>
          <p:cNvSpPr>
            <a:spLocks noGrp="1"/>
          </p:cNvSpPr>
          <p:nvPr>
            <p:ph idx="1"/>
          </p:nvPr>
        </p:nvSpPr>
        <p:spPr>
          <a:xfrm>
            <a:off x="228600" y="1600200"/>
            <a:ext cx="8763000" cy="4525963"/>
          </a:xfrm>
        </p:spPr>
        <p:txBody>
          <a:bodyPr>
            <a:noAutofit/>
          </a:bodyPr>
          <a:lstStyle/>
          <a:p>
            <a:pPr algn="just" fontAlgn="base"/>
            <a:r>
              <a:rPr lang="en-US" sz="2800" b="1">
                <a:latin typeface="Book Antiqua" panose="02040602050305030304" pitchFamily="18" charset="0"/>
              </a:rPr>
              <a:t>An Error Function</a:t>
            </a:r>
            <a:r>
              <a:rPr lang="en-US" sz="2800">
                <a:latin typeface="Book Antiqua" panose="02040602050305030304" pitchFamily="18" charset="0"/>
              </a:rPr>
              <a:t>: An error function serves to evaluate the prediction of the model. If there are known examples, an error function can make a comparison to assess the accuracy of the model.</a:t>
            </a:r>
          </a:p>
          <a:p>
            <a:pPr algn="just" fontAlgn="base"/>
            <a:r>
              <a:rPr lang="en-US" sz="2800" b="1">
                <a:latin typeface="Book Antiqua" panose="02040602050305030304" pitchFamily="18" charset="0"/>
              </a:rPr>
              <a:t>An Model Optimization Process</a:t>
            </a:r>
            <a:r>
              <a:rPr lang="en-US" sz="2800">
                <a:latin typeface="Book Antiqua" panose="02040602050305030304" pitchFamily="18" charset="0"/>
              </a:rPr>
              <a:t>: If the model can fit better to the data points in the training set, then parameters are adjusted to reduce the discrepancy between the known example and the model estimate. The algorithm will repeat this evaluate and optimize process, until a threshold of accuracy has been met.  </a:t>
            </a:r>
          </a:p>
          <a:p>
            <a:pPr algn="just"/>
            <a:endParaRPr lang="en-US" sz="280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2540531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Applications of ML</a:t>
            </a: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800">
                <a:latin typeface="Book Antiqua" pitchFamily="18" charset="0"/>
              </a:rPr>
              <a:t>We are using machine learning in our daily life even without knowing it such as Google Maps, Google assistant, Alexa, etc. Below are some most trending real-world applications of Machine Learning:</a:t>
            </a:r>
          </a:p>
          <a:p>
            <a:pPr marL="514350" indent="-514350" algn="just">
              <a:buFont typeface="+mj-lt"/>
              <a:buAutoNum type="arabicPeriod"/>
            </a:pPr>
            <a:r>
              <a:rPr lang="en-US" sz="2800" b="1">
                <a:latin typeface="Book Antiqua" panose="02040602050305030304" pitchFamily="18" charset="0"/>
              </a:rPr>
              <a:t>Image Recognition: </a:t>
            </a:r>
            <a:r>
              <a:rPr lang="en-US" sz="2800">
                <a:latin typeface="Book Antiqua" panose="02040602050305030304" pitchFamily="18" charset="0"/>
              </a:rPr>
              <a:t>It is used to identify objects, persons, places, digital images, etc. The popular use case of image recognition and face detection is, </a:t>
            </a:r>
            <a:r>
              <a:rPr lang="en-US" sz="2800" i="1">
                <a:latin typeface="Book Antiqua" panose="02040602050305030304" pitchFamily="18" charset="0"/>
              </a:rPr>
              <a:t>Automatic friend tagging suggestion</a:t>
            </a:r>
            <a:r>
              <a:rPr lang="en-US" sz="2800">
                <a:latin typeface="Book Antiqua" panose="02040602050305030304" pitchFamily="18" charset="0"/>
              </a:rPr>
              <a:t>.</a:t>
            </a:r>
          </a:p>
          <a:p>
            <a:pPr algn="just"/>
            <a:endParaRPr lang="en-US" sz="280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6</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17807500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Applications of ML</a:t>
            </a:r>
          </a:p>
        </p:txBody>
      </p:sp>
      <p:sp>
        <p:nvSpPr>
          <p:cNvPr id="5" name="Content Placeholder 4"/>
          <p:cNvSpPr>
            <a:spLocks noGrp="1"/>
          </p:cNvSpPr>
          <p:nvPr>
            <p:ph idx="1"/>
          </p:nvPr>
        </p:nvSpPr>
        <p:spPr>
          <a:xfrm>
            <a:off x="228600" y="1600200"/>
            <a:ext cx="8763000" cy="4525963"/>
          </a:xfrm>
        </p:spPr>
        <p:txBody>
          <a:bodyPr>
            <a:noAutofit/>
          </a:bodyPr>
          <a:lstStyle/>
          <a:p>
            <a:pPr marL="514350" indent="-514350" algn="just">
              <a:buFont typeface="+mj-lt"/>
              <a:buAutoNum type="arabicPeriod" startAt="2"/>
            </a:pPr>
            <a:r>
              <a:rPr lang="en-US" sz="2800" b="1">
                <a:latin typeface="Book Antiqua" pitchFamily="18" charset="0"/>
              </a:rPr>
              <a:t>Speech Recognition: </a:t>
            </a:r>
            <a:r>
              <a:rPr lang="en-US" sz="2800">
                <a:latin typeface="Book Antiqua" pitchFamily="18" charset="0"/>
              </a:rPr>
              <a:t>Speech recognition is a process of converting voice instructions into text, and it is also known as </a:t>
            </a:r>
            <a:r>
              <a:rPr lang="en-US" sz="2800" i="1">
                <a:latin typeface="Book Antiqua" pitchFamily="18" charset="0"/>
              </a:rPr>
              <a:t>Speech to text</a:t>
            </a:r>
            <a:r>
              <a:rPr lang="en-US" sz="2800">
                <a:latin typeface="Book Antiqua" pitchFamily="18" charset="0"/>
              </a:rPr>
              <a:t>, or </a:t>
            </a:r>
            <a:r>
              <a:rPr lang="en-US" sz="2800" i="1">
                <a:latin typeface="Book Antiqua" pitchFamily="18" charset="0"/>
              </a:rPr>
              <a:t>Computer speech recognition</a:t>
            </a:r>
            <a:r>
              <a:rPr lang="en-US" sz="2800">
                <a:latin typeface="Book Antiqua" pitchFamily="18" charset="0"/>
              </a:rPr>
              <a:t>. Google assistant, Siri, and Alexa are using speech recognition technology to follow the voice instructions.</a:t>
            </a:r>
          </a:p>
          <a:p>
            <a:pPr marL="514350" indent="-514350" algn="just">
              <a:buFont typeface="+mj-lt"/>
              <a:buAutoNum type="arabicPeriod" startAt="2"/>
            </a:pPr>
            <a:r>
              <a:rPr lang="en-US" sz="2800" b="1">
                <a:latin typeface="Book Antiqua" pitchFamily="18" charset="0"/>
              </a:rPr>
              <a:t>Traffic Prediction: </a:t>
            </a:r>
            <a:r>
              <a:rPr lang="en-US" sz="2800">
                <a:latin typeface="Book Antiqua" pitchFamily="18" charset="0"/>
              </a:rPr>
              <a:t>If we want to visit a new place, we take help of Google Maps, which shows us the correct path with the shortest route and predicts the traffic conditions. </a:t>
            </a:r>
          </a:p>
          <a:p>
            <a:pPr marL="514350" indent="-514350" algn="just">
              <a:buFont typeface="+mj-lt"/>
              <a:buAutoNum type="arabicPeriod" startAt="2"/>
            </a:pPr>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7</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29116461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Applications of ML</a:t>
            </a:r>
          </a:p>
        </p:txBody>
      </p:sp>
      <p:sp>
        <p:nvSpPr>
          <p:cNvPr id="5" name="Content Placeholder 4"/>
          <p:cNvSpPr>
            <a:spLocks noGrp="1"/>
          </p:cNvSpPr>
          <p:nvPr>
            <p:ph idx="1"/>
          </p:nvPr>
        </p:nvSpPr>
        <p:spPr>
          <a:xfrm>
            <a:off x="228600" y="1600200"/>
            <a:ext cx="8763000" cy="4525963"/>
          </a:xfrm>
        </p:spPr>
        <p:txBody>
          <a:bodyPr>
            <a:noAutofit/>
          </a:bodyPr>
          <a:lstStyle/>
          <a:p>
            <a:pPr marL="514350" indent="-514350" algn="just">
              <a:buFont typeface="+mj-lt"/>
              <a:buAutoNum type="arabicPeriod" startAt="4"/>
            </a:pPr>
            <a:r>
              <a:rPr lang="en-US" sz="2800" b="1">
                <a:latin typeface="Book Antiqua" pitchFamily="18" charset="0"/>
              </a:rPr>
              <a:t>Product Recommendations: </a:t>
            </a:r>
            <a:r>
              <a:rPr lang="en-US" sz="2800">
                <a:latin typeface="Book Antiqua" panose="02040602050305030304" pitchFamily="18" charset="0"/>
              </a:rPr>
              <a:t>Machine learning is widely used by various e-commerce and entertainment companies such as </a:t>
            </a:r>
            <a:r>
              <a:rPr lang="en-US" sz="2800" i="1">
                <a:latin typeface="Book Antiqua" panose="02040602050305030304" pitchFamily="18" charset="0"/>
              </a:rPr>
              <a:t>Amazon, Netflix, etc., </a:t>
            </a:r>
            <a:r>
              <a:rPr lang="en-US" sz="2800">
                <a:latin typeface="Book Antiqua" panose="02040602050305030304" pitchFamily="18" charset="0"/>
              </a:rPr>
              <a:t>for product recommendation to the user. </a:t>
            </a:r>
          </a:p>
          <a:p>
            <a:pPr marL="514350" indent="-514350" algn="just">
              <a:buFont typeface="+mj-lt"/>
              <a:buAutoNum type="arabicPeriod" startAt="4"/>
            </a:pPr>
            <a:r>
              <a:rPr lang="en-US" sz="2800" b="1">
                <a:latin typeface="Book Antiqua" panose="02040602050305030304" pitchFamily="18" charset="0"/>
              </a:rPr>
              <a:t>Self-driving Cars: </a:t>
            </a:r>
            <a:r>
              <a:rPr lang="en-US" sz="2800">
                <a:latin typeface="Book Antiqua" panose="02040602050305030304" pitchFamily="18" charset="0"/>
              </a:rPr>
              <a:t>Machine learning plays a significant role in self-driving cars. Tesla, the most popular car manufacturing company is working on self-driving car.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8</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31054724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Applications of ML</a:t>
            </a:r>
          </a:p>
        </p:txBody>
      </p:sp>
      <p:sp>
        <p:nvSpPr>
          <p:cNvPr id="5" name="Content Placeholder 4"/>
          <p:cNvSpPr>
            <a:spLocks noGrp="1"/>
          </p:cNvSpPr>
          <p:nvPr>
            <p:ph idx="1"/>
          </p:nvPr>
        </p:nvSpPr>
        <p:spPr>
          <a:xfrm>
            <a:off x="228600" y="1600200"/>
            <a:ext cx="8763000" cy="4525963"/>
          </a:xfrm>
        </p:spPr>
        <p:txBody>
          <a:bodyPr>
            <a:noAutofit/>
          </a:bodyPr>
          <a:lstStyle/>
          <a:p>
            <a:pPr marL="514350" indent="-514350" algn="just">
              <a:buFont typeface="+mj-lt"/>
              <a:buAutoNum type="arabicPeriod" startAt="6"/>
            </a:pPr>
            <a:r>
              <a:rPr lang="en-US" sz="2800" b="1">
                <a:latin typeface="Book Antiqua" panose="02040602050305030304" pitchFamily="18" charset="0"/>
              </a:rPr>
              <a:t>Email Spam and Malware Filtering: </a:t>
            </a:r>
            <a:r>
              <a:rPr lang="en-US" sz="2800">
                <a:latin typeface="Book Antiqua" panose="02040602050305030304" pitchFamily="18" charset="0"/>
              </a:rPr>
              <a:t>Whenever we receive a new email, it is filtered automatically as important, normal, and spam. The technology behind this is Machine learning. </a:t>
            </a:r>
          </a:p>
          <a:p>
            <a:pPr marL="514350" indent="-514350" algn="just">
              <a:buFont typeface="+mj-lt"/>
              <a:buAutoNum type="arabicPeriod" startAt="6"/>
            </a:pPr>
            <a:r>
              <a:rPr lang="en-US" sz="2800" b="1">
                <a:latin typeface="Book Antiqua" pitchFamily="18" charset="0"/>
              </a:rPr>
              <a:t>Online Fraud Detection: </a:t>
            </a:r>
            <a:r>
              <a:rPr lang="en-US" sz="2800">
                <a:latin typeface="Book Antiqua" pitchFamily="18" charset="0"/>
              </a:rPr>
              <a:t>Machine learning is making our online transaction safe and secure by detecting fraud transaction. Outlier detection approach is primarily used in fraud detection.</a:t>
            </a:r>
          </a:p>
          <a:p>
            <a:pPr marL="514350" indent="-514350" algn="just">
              <a:buFont typeface="+mj-lt"/>
              <a:buAutoNum type="arabicPeriod" startAt="6"/>
            </a:pPr>
            <a:endParaRPr lang="en-US" sz="280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9</a:t>
            </a:fld>
            <a:endParaRPr lang="en-US"/>
          </a:p>
        </p:txBody>
      </p:sp>
      <p:sp>
        <p:nvSpPr>
          <p:cNvPr id="7" name="Footer Placeholder 6"/>
          <p:cNvSpPr>
            <a:spLocks noGrp="1"/>
          </p:cNvSpPr>
          <p:nvPr>
            <p:ph type="ftr" sz="quarter" idx="11"/>
          </p:nvPr>
        </p:nvSpPr>
        <p:spPr/>
        <p:txBody>
          <a:bodyPr/>
          <a:lstStyle/>
          <a:p>
            <a:r>
              <a:rPr lang="en-US"/>
              <a:t>Machine Learning: Introduction                  Prepared By: Arjun Saud       </a:t>
            </a:r>
          </a:p>
        </p:txBody>
      </p:sp>
    </p:spTree>
    <p:extLst>
      <p:ext uri="{BB962C8B-B14F-4D97-AF65-F5344CB8AC3E}">
        <p14:creationId xmlns:p14="http://schemas.microsoft.com/office/powerpoint/2010/main" val="349514541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7" ma:contentTypeDescription="Create a new document." ma:contentTypeScope="" ma:versionID="c17c7875205504b15a2f4bcdcc8e3036">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6a572281b690cc2c0a04b1e32ff4eb8f"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FCE752-F258-4ED1-A491-A97757205D25}">
  <ds:schemaRefs>
    <ds:schemaRef ds:uri="12a254c4-d793-440d-a8ee-ecc0216e79a1"/>
    <ds:schemaRef ds:uri="bf2eeb6b-d5bb-4b4f-b72f-6e9b39a436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DADFFB3-6366-4577-9BB2-FD94569FD908}">
  <ds:schemaRefs>
    <ds:schemaRef ds:uri="http://schemas.microsoft.com/sharepoint/v3/contenttype/forms"/>
  </ds:schemaRefs>
</ds:datastoreItem>
</file>

<file path=customXml/itemProps3.xml><?xml version="1.0" encoding="utf-8"?>
<ds:datastoreItem xmlns:ds="http://schemas.openxmlformats.org/officeDocument/2006/customXml" ds:itemID="{F7442BEA-69D6-4710-9452-B9DBA95C4A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What is Machine Learning?</vt:lpstr>
      <vt:lpstr>What is Machine Learning?</vt:lpstr>
      <vt:lpstr>How Machine Learning Works?</vt:lpstr>
      <vt:lpstr>How Machine Learning Works?</vt:lpstr>
      <vt:lpstr>Applications of ML</vt:lpstr>
      <vt:lpstr>Applications of ML</vt:lpstr>
      <vt:lpstr>Applications of ML</vt:lpstr>
      <vt:lpstr>Applications of ML</vt:lpstr>
      <vt:lpstr>Applications of ML</vt:lpstr>
      <vt:lpstr>Machine Learning Methods</vt:lpstr>
      <vt:lpstr>Machine Learning Methods</vt:lpstr>
      <vt:lpstr>Machine Learning Methods</vt:lpstr>
      <vt:lpstr>Machine Learning Methods</vt:lpstr>
      <vt:lpstr>Machine Learning Methods</vt:lpstr>
      <vt:lpstr>Machine Learning Methods</vt:lpstr>
      <vt:lpstr>Machine Learning Methods</vt:lpstr>
      <vt:lpstr>Data Objects and Attribute Types</vt:lpstr>
      <vt:lpstr>Data Objects and Attribute Types</vt:lpstr>
      <vt:lpstr>Data Objects and Attribute Types</vt:lpstr>
      <vt:lpstr>Data Objects and Attribute Types</vt:lpstr>
      <vt:lpstr>Data Objects and Attribute Types</vt:lpstr>
      <vt:lpstr>Data Objects and Attribute Types</vt:lpstr>
      <vt:lpstr>Data Objects and Attribute Types</vt:lpstr>
      <vt:lpstr>Data Objects and Attribute Types</vt:lpstr>
      <vt:lpstr>Data Objects and Attribute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revision>1</cp:revision>
  <dcterms:created xsi:type="dcterms:W3CDTF">2018-12-09T05:19:45Z</dcterms:created>
  <dcterms:modified xsi:type="dcterms:W3CDTF">2022-11-18T01:38:40Z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