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6"/>
  </p:notesMasterIdLst>
  <p:sldIdLst>
    <p:sldId id="256" r:id="rId5"/>
    <p:sldId id="257" r:id="rId6"/>
    <p:sldId id="258" r:id="rId7"/>
    <p:sldId id="259" r:id="rId8"/>
    <p:sldId id="277" r:id="rId9"/>
    <p:sldId id="260" r:id="rId10"/>
    <p:sldId id="261" r:id="rId11"/>
    <p:sldId id="262" r:id="rId12"/>
    <p:sldId id="307" r:id="rId13"/>
    <p:sldId id="264" r:id="rId14"/>
    <p:sldId id="263" r:id="rId15"/>
    <p:sldId id="265" r:id="rId16"/>
    <p:sldId id="266" r:id="rId17"/>
    <p:sldId id="357" r:id="rId18"/>
    <p:sldId id="358" r:id="rId19"/>
    <p:sldId id="269" r:id="rId20"/>
    <p:sldId id="270" r:id="rId21"/>
    <p:sldId id="271" r:id="rId22"/>
    <p:sldId id="272" r:id="rId23"/>
    <p:sldId id="273" r:id="rId24"/>
    <p:sldId id="274" r:id="rId25"/>
    <p:sldId id="309" r:id="rId26"/>
    <p:sldId id="359" r:id="rId27"/>
    <p:sldId id="310" r:id="rId28"/>
    <p:sldId id="360" r:id="rId29"/>
    <p:sldId id="361" r:id="rId30"/>
    <p:sldId id="362" r:id="rId31"/>
    <p:sldId id="316" r:id="rId32"/>
    <p:sldId id="317" r:id="rId33"/>
    <p:sldId id="318" r:id="rId34"/>
    <p:sldId id="319" r:id="rId35"/>
    <p:sldId id="320" r:id="rId36"/>
    <p:sldId id="321" r:id="rId37"/>
    <p:sldId id="363" r:id="rId38"/>
    <p:sldId id="365" r:id="rId39"/>
    <p:sldId id="364" r:id="rId40"/>
    <p:sldId id="366" r:id="rId41"/>
    <p:sldId id="324" r:id="rId42"/>
    <p:sldId id="368" r:id="rId43"/>
    <p:sldId id="369" r:id="rId44"/>
    <p:sldId id="370" r:id="rId45"/>
    <p:sldId id="371" r:id="rId46"/>
    <p:sldId id="372" r:id="rId47"/>
    <p:sldId id="373" r:id="rId48"/>
    <p:sldId id="374" r:id="rId49"/>
    <p:sldId id="367" r:id="rId50"/>
    <p:sldId id="330" r:id="rId51"/>
    <p:sldId id="325" r:id="rId52"/>
    <p:sldId id="326" r:id="rId53"/>
    <p:sldId id="327" r:id="rId54"/>
    <p:sldId id="328" r:id="rId55"/>
    <p:sldId id="329" r:id="rId56"/>
    <p:sldId id="331" r:id="rId57"/>
    <p:sldId id="332" r:id="rId58"/>
    <p:sldId id="333" r:id="rId59"/>
    <p:sldId id="334" r:id="rId60"/>
    <p:sldId id="335" r:id="rId61"/>
    <p:sldId id="336" r:id="rId62"/>
    <p:sldId id="337" r:id="rId63"/>
    <p:sldId id="338" r:id="rId64"/>
    <p:sldId id="339" r:id="rId65"/>
    <p:sldId id="340" r:id="rId66"/>
    <p:sldId id="341" r:id="rId67"/>
    <p:sldId id="343" r:id="rId68"/>
    <p:sldId id="342" r:id="rId69"/>
    <p:sldId id="344" r:id="rId70"/>
    <p:sldId id="345" r:id="rId71"/>
    <p:sldId id="375" r:id="rId72"/>
    <p:sldId id="347" r:id="rId73"/>
    <p:sldId id="346" r:id="rId74"/>
    <p:sldId id="348" r:id="rId75"/>
    <p:sldId id="349" r:id="rId76"/>
    <p:sldId id="377" r:id="rId77"/>
    <p:sldId id="378" r:id="rId78"/>
    <p:sldId id="379" r:id="rId79"/>
    <p:sldId id="380" r:id="rId80"/>
    <p:sldId id="381" r:id="rId81"/>
    <p:sldId id="382" r:id="rId82"/>
    <p:sldId id="383" r:id="rId83"/>
    <p:sldId id="384" r:id="rId84"/>
    <p:sldId id="376" r:id="rId85"/>
    <p:sldId id="386" r:id="rId86"/>
    <p:sldId id="387" r:id="rId87"/>
    <p:sldId id="389" r:id="rId88"/>
    <p:sldId id="390" r:id="rId89"/>
    <p:sldId id="393" r:id="rId90"/>
    <p:sldId id="394" r:id="rId91"/>
    <p:sldId id="395" r:id="rId92"/>
    <p:sldId id="396" r:id="rId93"/>
    <p:sldId id="397" r:id="rId94"/>
    <p:sldId id="385"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E272B2-6CC6-4BC8-9B26-94F0F7FAA807}" v="4" dt="2022-11-22T12:47:48.748"/>
    <p1510:client id="{776541E5-83F7-4D3E-962E-385B945178F5}" v="1" dt="2022-11-19T07:00:59.812"/>
    <p1510:client id="{8456D9BE-E9D7-419E-AE94-822AD55EB5BB}" v="20" dt="2022-11-19T07:23:02.4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434" autoAdjust="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microsoft.com/office/2015/10/relationships/revisionInfo" Target="revisionInfo.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theme" Target="theme/theme1.xml"/><Relationship Id="rId10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viewProps" Target="viewProp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tsav Baral" userId="S::utsav.775504@cdcsit.tu.edu.np::17fba313-0963-435f-adff-07fa54ff3bf3" providerId="AD" clId="Web-{8456D9BE-E9D7-419E-AE94-822AD55EB5BB}"/>
    <pc:docChg chg="addSld delSld">
      <pc:chgData name="Utsav Baral" userId="S::utsav.775504@cdcsit.tu.edu.np::17fba313-0963-435f-adff-07fa54ff3bf3" providerId="AD" clId="Web-{8456D9BE-E9D7-419E-AE94-822AD55EB5BB}" dt="2022-11-19T07:23:02.494" v="19"/>
      <pc:docMkLst>
        <pc:docMk/>
      </pc:docMkLst>
      <pc:sldChg chg="new del">
        <pc:chgData name="Utsav Baral" userId="S::utsav.775504@cdcsit.tu.edu.np::17fba313-0963-435f-adff-07fa54ff3bf3" providerId="AD" clId="Web-{8456D9BE-E9D7-419E-AE94-822AD55EB5BB}" dt="2022-11-19T07:23:02.494" v="19"/>
        <pc:sldMkLst>
          <pc:docMk/>
          <pc:sldMk cId="3856010112" sldId="398"/>
        </pc:sldMkLst>
      </pc:sldChg>
      <pc:sldChg chg="new del">
        <pc:chgData name="Utsav Baral" userId="S::utsav.775504@cdcsit.tu.edu.np::17fba313-0963-435f-adff-07fa54ff3bf3" providerId="AD" clId="Web-{8456D9BE-E9D7-419E-AE94-822AD55EB5BB}" dt="2022-11-19T07:22:59.947" v="18"/>
        <pc:sldMkLst>
          <pc:docMk/>
          <pc:sldMk cId="3516242647" sldId="399"/>
        </pc:sldMkLst>
      </pc:sldChg>
      <pc:sldChg chg="new del">
        <pc:chgData name="Utsav Baral" userId="S::utsav.775504@cdcsit.tu.edu.np::17fba313-0963-435f-adff-07fa54ff3bf3" providerId="AD" clId="Web-{8456D9BE-E9D7-419E-AE94-822AD55EB5BB}" dt="2022-11-19T07:22:57.260" v="17"/>
        <pc:sldMkLst>
          <pc:docMk/>
          <pc:sldMk cId="2810856347" sldId="400"/>
        </pc:sldMkLst>
      </pc:sldChg>
      <pc:sldChg chg="new del">
        <pc:chgData name="Utsav Baral" userId="S::utsav.775504@cdcsit.tu.edu.np::17fba313-0963-435f-adff-07fa54ff3bf3" providerId="AD" clId="Web-{8456D9BE-E9D7-419E-AE94-822AD55EB5BB}" dt="2022-11-19T07:22:54.322" v="16"/>
        <pc:sldMkLst>
          <pc:docMk/>
          <pc:sldMk cId="4272590884" sldId="401"/>
        </pc:sldMkLst>
      </pc:sldChg>
      <pc:sldChg chg="new del">
        <pc:chgData name="Utsav Baral" userId="S::utsav.775504@cdcsit.tu.edu.np::17fba313-0963-435f-adff-07fa54ff3bf3" providerId="AD" clId="Web-{8456D9BE-E9D7-419E-AE94-822AD55EB5BB}" dt="2022-11-19T07:22:51.463" v="15"/>
        <pc:sldMkLst>
          <pc:docMk/>
          <pc:sldMk cId="134834229" sldId="402"/>
        </pc:sldMkLst>
      </pc:sldChg>
      <pc:sldChg chg="new del">
        <pc:chgData name="Utsav Baral" userId="S::utsav.775504@cdcsit.tu.edu.np::17fba313-0963-435f-adff-07fa54ff3bf3" providerId="AD" clId="Web-{8456D9BE-E9D7-419E-AE94-822AD55EB5BB}" dt="2022-11-19T07:22:50.603" v="14"/>
        <pc:sldMkLst>
          <pc:docMk/>
          <pc:sldMk cId="2030253080" sldId="403"/>
        </pc:sldMkLst>
      </pc:sldChg>
      <pc:sldChg chg="new del">
        <pc:chgData name="Utsav Baral" userId="S::utsav.775504@cdcsit.tu.edu.np::17fba313-0963-435f-adff-07fa54ff3bf3" providerId="AD" clId="Web-{8456D9BE-E9D7-419E-AE94-822AD55EB5BB}" dt="2022-11-19T07:22:47.884" v="13"/>
        <pc:sldMkLst>
          <pc:docMk/>
          <pc:sldMk cId="716719849" sldId="404"/>
        </pc:sldMkLst>
      </pc:sldChg>
      <pc:sldChg chg="new del">
        <pc:chgData name="Utsav Baral" userId="S::utsav.775504@cdcsit.tu.edu.np::17fba313-0963-435f-adff-07fa54ff3bf3" providerId="AD" clId="Web-{8456D9BE-E9D7-419E-AE94-822AD55EB5BB}" dt="2022-11-19T07:22:45.931" v="12"/>
        <pc:sldMkLst>
          <pc:docMk/>
          <pc:sldMk cId="1378326068" sldId="405"/>
        </pc:sldMkLst>
      </pc:sldChg>
      <pc:sldChg chg="new del">
        <pc:chgData name="Utsav Baral" userId="S::utsav.775504@cdcsit.tu.edu.np::17fba313-0963-435f-adff-07fa54ff3bf3" providerId="AD" clId="Web-{8456D9BE-E9D7-419E-AE94-822AD55EB5BB}" dt="2022-11-19T07:22:43.994" v="11"/>
        <pc:sldMkLst>
          <pc:docMk/>
          <pc:sldMk cId="2781873897" sldId="406"/>
        </pc:sldMkLst>
      </pc:sldChg>
      <pc:sldChg chg="new del">
        <pc:chgData name="Utsav Baral" userId="S::utsav.775504@cdcsit.tu.edu.np::17fba313-0963-435f-adff-07fa54ff3bf3" providerId="AD" clId="Web-{8456D9BE-E9D7-419E-AE94-822AD55EB5BB}" dt="2022-11-19T07:22:43.244" v="10"/>
        <pc:sldMkLst>
          <pc:docMk/>
          <pc:sldMk cId="1591395969" sldId="407"/>
        </pc:sldMkLst>
      </pc:sldChg>
    </pc:docChg>
  </pc:docChgLst>
  <pc:docChgLst>
    <pc:chgData name="Utsav Baral" userId="S::utsav.775504@cdcsit.tu.edu.np::17fba313-0963-435f-adff-07fa54ff3bf3" providerId="AD" clId="Web-{776541E5-83F7-4D3E-962E-385B945178F5}"/>
    <pc:docChg chg="modSld">
      <pc:chgData name="Utsav Baral" userId="S::utsav.775504@cdcsit.tu.edu.np::17fba313-0963-435f-adff-07fa54ff3bf3" providerId="AD" clId="Web-{776541E5-83F7-4D3E-962E-385B945178F5}" dt="2022-11-19T07:00:59.812" v="0" actId="20577"/>
      <pc:docMkLst>
        <pc:docMk/>
      </pc:docMkLst>
      <pc:sldChg chg="modSp">
        <pc:chgData name="Utsav Baral" userId="S::utsav.775504@cdcsit.tu.edu.np::17fba313-0963-435f-adff-07fa54ff3bf3" providerId="AD" clId="Web-{776541E5-83F7-4D3E-962E-385B945178F5}" dt="2022-11-19T07:00:59.812" v="0" actId="20577"/>
        <pc:sldMkLst>
          <pc:docMk/>
          <pc:sldMk cId="2300808617" sldId="264"/>
        </pc:sldMkLst>
        <pc:spChg chg="mod">
          <ac:chgData name="Utsav Baral" userId="S::utsav.775504@cdcsit.tu.edu.np::17fba313-0963-435f-adff-07fa54ff3bf3" providerId="AD" clId="Web-{776541E5-83F7-4D3E-962E-385B945178F5}" dt="2022-11-19T07:00:59.812" v="0" actId="20577"/>
          <ac:spMkLst>
            <pc:docMk/>
            <pc:sldMk cId="2300808617" sldId="264"/>
            <ac:spMk id="3" creationId="{00000000-0000-0000-0000-000000000000}"/>
          </ac:spMkLst>
        </pc:spChg>
      </pc:sldChg>
    </pc:docChg>
  </pc:docChgLst>
  <pc:docChgLst>
    <pc:chgData name="Utsav Baral" userId="S::utsav.775504@cdcsit.tu.edu.np::17fba313-0963-435f-adff-07fa54ff3bf3" providerId="AD" clId="Web-{27E272B2-6CC6-4BC8-9B26-94F0F7FAA807}"/>
    <pc:docChg chg="addSld delSld">
      <pc:chgData name="Utsav Baral" userId="S::utsav.775504@cdcsit.tu.edu.np::17fba313-0963-435f-adff-07fa54ff3bf3" providerId="AD" clId="Web-{27E272B2-6CC6-4BC8-9B26-94F0F7FAA807}" dt="2022-11-22T12:47:48.748" v="3"/>
      <pc:docMkLst>
        <pc:docMk/>
      </pc:docMkLst>
      <pc:sldChg chg="new del">
        <pc:chgData name="Utsav Baral" userId="S::utsav.775504@cdcsit.tu.edu.np::17fba313-0963-435f-adff-07fa54ff3bf3" providerId="AD" clId="Web-{27E272B2-6CC6-4BC8-9B26-94F0F7FAA807}" dt="2022-11-22T12:47:48.748" v="3"/>
        <pc:sldMkLst>
          <pc:docMk/>
          <pc:sldMk cId="1425834252" sldId="398"/>
        </pc:sldMkLst>
      </pc:sldChg>
      <pc:sldChg chg="new del">
        <pc:chgData name="Utsav Baral" userId="S::utsav.775504@cdcsit.tu.edu.np::17fba313-0963-435f-adff-07fa54ff3bf3" providerId="AD" clId="Web-{27E272B2-6CC6-4BC8-9B26-94F0F7FAA807}" dt="2022-11-22T06:03:42.479" v="1"/>
        <pc:sldMkLst>
          <pc:docMk/>
          <pc:sldMk cId="3910463435" sldId="39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74C88F-1564-4C1A-B108-886A85B094D8}" type="datetimeFigureOut">
              <a:rPr lang="en-US" smtClean="0"/>
              <a:t>11/22/2022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C92C28-528E-470F-A771-D5979FBCF0BF}" type="slidenum">
              <a:rPr lang="en-US" smtClean="0"/>
              <a:t>‹#›</a:t>
            </a:fld>
            <a:endParaRPr lang="en-US"/>
          </a:p>
        </p:txBody>
      </p:sp>
    </p:spTree>
    <p:extLst>
      <p:ext uri="{BB962C8B-B14F-4D97-AF65-F5344CB8AC3E}">
        <p14:creationId xmlns:p14="http://schemas.microsoft.com/office/powerpoint/2010/main" val="4001119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C92C28-528E-470F-A771-D5979FBCF0BF}" type="slidenum">
              <a:rPr lang="en-US" smtClean="0"/>
              <a:t>5</a:t>
            </a:fld>
            <a:endParaRPr lang="en-US"/>
          </a:p>
        </p:txBody>
      </p:sp>
    </p:spTree>
    <p:extLst>
      <p:ext uri="{BB962C8B-B14F-4D97-AF65-F5344CB8AC3E}">
        <p14:creationId xmlns:p14="http://schemas.microsoft.com/office/powerpoint/2010/main" val="1998400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1878A6-16F0-4474-AFDB-35856A9C4F72}" type="datetime1">
              <a:rPr lang="en-US" smtClean="0"/>
              <a:t>11/22/2022</a:t>
            </a:fld>
            <a:endParaRPr lang="en-US"/>
          </a:p>
        </p:txBody>
      </p:sp>
      <p:sp>
        <p:nvSpPr>
          <p:cNvPr id="5" name="Footer Placeholder 4"/>
          <p:cNvSpPr>
            <a:spLocks noGrp="1"/>
          </p:cNvSpPr>
          <p:nvPr>
            <p:ph type="ftr" sz="quarter" idx="11"/>
          </p:nvPr>
        </p:nvSpPr>
        <p:spPr/>
        <p:txBody>
          <a:bodyPr/>
          <a:lstStyle/>
          <a:p>
            <a:r>
              <a:rPr lang="en-US"/>
              <a:t>Applied ML                                       Prepared BY: Arjun Saud</a:t>
            </a:r>
          </a:p>
        </p:txBody>
      </p:sp>
      <p:sp>
        <p:nvSpPr>
          <p:cNvPr id="6" name="Slide Number Placeholder 5"/>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360504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EBA963-7245-4BAD-A01C-C01CC45C0C80}" type="datetime1">
              <a:rPr lang="en-US" smtClean="0"/>
              <a:t>11/22/2022</a:t>
            </a:fld>
            <a:endParaRPr lang="en-US"/>
          </a:p>
        </p:txBody>
      </p:sp>
      <p:sp>
        <p:nvSpPr>
          <p:cNvPr id="5" name="Footer Placeholder 4"/>
          <p:cNvSpPr>
            <a:spLocks noGrp="1"/>
          </p:cNvSpPr>
          <p:nvPr>
            <p:ph type="ftr" sz="quarter" idx="11"/>
          </p:nvPr>
        </p:nvSpPr>
        <p:spPr/>
        <p:txBody>
          <a:bodyPr/>
          <a:lstStyle/>
          <a:p>
            <a:r>
              <a:rPr lang="en-US"/>
              <a:t>Applied ML                                       Prepared BY: Arjun Saud</a:t>
            </a:r>
          </a:p>
        </p:txBody>
      </p:sp>
      <p:sp>
        <p:nvSpPr>
          <p:cNvPr id="6" name="Slide Number Placeholder 5"/>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4186098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C8EAC4-EDED-42ED-AAF4-73FE80915F70}" type="datetime1">
              <a:rPr lang="en-US" smtClean="0"/>
              <a:t>11/22/2022</a:t>
            </a:fld>
            <a:endParaRPr lang="en-US"/>
          </a:p>
        </p:txBody>
      </p:sp>
      <p:sp>
        <p:nvSpPr>
          <p:cNvPr id="5" name="Footer Placeholder 4"/>
          <p:cNvSpPr>
            <a:spLocks noGrp="1"/>
          </p:cNvSpPr>
          <p:nvPr>
            <p:ph type="ftr" sz="quarter" idx="11"/>
          </p:nvPr>
        </p:nvSpPr>
        <p:spPr/>
        <p:txBody>
          <a:bodyPr/>
          <a:lstStyle/>
          <a:p>
            <a:r>
              <a:rPr lang="en-US"/>
              <a:t>Applied ML                                       Prepared BY: Arjun Saud</a:t>
            </a:r>
          </a:p>
        </p:txBody>
      </p:sp>
      <p:sp>
        <p:nvSpPr>
          <p:cNvPr id="6" name="Slide Number Placeholder 5"/>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163732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F8308B-42A8-465B-A8E7-FE9EEA557A7F}" type="datetime1">
              <a:rPr lang="en-US" smtClean="0"/>
              <a:t>11/22/2022</a:t>
            </a:fld>
            <a:endParaRPr lang="en-US"/>
          </a:p>
        </p:txBody>
      </p:sp>
      <p:sp>
        <p:nvSpPr>
          <p:cNvPr id="5" name="Footer Placeholder 4"/>
          <p:cNvSpPr>
            <a:spLocks noGrp="1"/>
          </p:cNvSpPr>
          <p:nvPr>
            <p:ph type="ftr" sz="quarter" idx="11"/>
          </p:nvPr>
        </p:nvSpPr>
        <p:spPr/>
        <p:txBody>
          <a:bodyPr/>
          <a:lstStyle/>
          <a:p>
            <a:r>
              <a:rPr lang="en-US"/>
              <a:t>Applied ML                                       Prepared BY: Arjun Saud</a:t>
            </a:r>
          </a:p>
        </p:txBody>
      </p:sp>
      <p:sp>
        <p:nvSpPr>
          <p:cNvPr id="6" name="Slide Number Placeholder 5"/>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3736427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8396DA-D24A-4F45-9D6C-5B1514130A7C}" type="datetime1">
              <a:rPr lang="en-US" smtClean="0"/>
              <a:t>11/22/2022</a:t>
            </a:fld>
            <a:endParaRPr lang="en-US"/>
          </a:p>
        </p:txBody>
      </p:sp>
      <p:sp>
        <p:nvSpPr>
          <p:cNvPr id="5" name="Footer Placeholder 4"/>
          <p:cNvSpPr>
            <a:spLocks noGrp="1"/>
          </p:cNvSpPr>
          <p:nvPr>
            <p:ph type="ftr" sz="quarter" idx="11"/>
          </p:nvPr>
        </p:nvSpPr>
        <p:spPr/>
        <p:txBody>
          <a:bodyPr/>
          <a:lstStyle/>
          <a:p>
            <a:r>
              <a:rPr lang="en-US"/>
              <a:t>Applied ML                                       Prepared BY: Arjun Saud</a:t>
            </a:r>
          </a:p>
        </p:txBody>
      </p:sp>
      <p:sp>
        <p:nvSpPr>
          <p:cNvPr id="6" name="Slide Number Placeholder 5"/>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2073455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D64B6C-20F3-402E-972C-DE129EB169EA}" type="datetime1">
              <a:rPr lang="en-US" smtClean="0"/>
              <a:t>11/22/2022</a:t>
            </a:fld>
            <a:endParaRPr lang="en-US"/>
          </a:p>
        </p:txBody>
      </p:sp>
      <p:sp>
        <p:nvSpPr>
          <p:cNvPr id="6" name="Footer Placeholder 5"/>
          <p:cNvSpPr>
            <a:spLocks noGrp="1"/>
          </p:cNvSpPr>
          <p:nvPr>
            <p:ph type="ftr" sz="quarter" idx="11"/>
          </p:nvPr>
        </p:nvSpPr>
        <p:spPr/>
        <p:txBody>
          <a:bodyPr/>
          <a:lstStyle/>
          <a:p>
            <a:r>
              <a:rPr lang="en-US"/>
              <a:t>Applied ML                                       Prepared BY: Arjun Saud</a:t>
            </a:r>
          </a:p>
        </p:txBody>
      </p:sp>
      <p:sp>
        <p:nvSpPr>
          <p:cNvPr id="7" name="Slide Number Placeholder 6"/>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2713046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2631833-4616-47E6-B62D-E744A12FF08E}" type="datetime1">
              <a:rPr lang="en-US" smtClean="0"/>
              <a:t>11/22/2022</a:t>
            </a:fld>
            <a:endParaRPr lang="en-US"/>
          </a:p>
        </p:txBody>
      </p:sp>
      <p:sp>
        <p:nvSpPr>
          <p:cNvPr id="8" name="Footer Placeholder 7"/>
          <p:cNvSpPr>
            <a:spLocks noGrp="1"/>
          </p:cNvSpPr>
          <p:nvPr>
            <p:ph type="ftr" sz="quarter" idx="11"/>
          </p:nvPr>
        </p:nvSpPr>
        <p:spPr/>
        <p:txBody>
          <a:bodyPr/>
          <a:lstStyle/>
          <a:p>
            <a:r>
              <a:rPr lang="en-US"/>
              <a:t>Applied ML                                       Prepared BY: Arjun Saud</a:t>
            </a:r>
          </a:p>
        </p:txBody>
      </p:sp>
      <p:sp>
        <p:nvSpPr>
          <p:cNvPr id="9" name="Slide Number Placeholder 8"/>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2487537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AF70C6-292D-489E-BEDD-3D87777E7ADD}" type="datetime1">
              <a:rPr lang="en-US" smtClean="0"/>
              <a:t>11/22/2022</a:t>
            </a:fld>
            <a:endParaRPr lang="en-US"/>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Slide Number Placeholder 4"/>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2125366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418617-8DBB-4193-90B1-7935B4FB7F95}" type="datetime1">
              <a:rPr lang="en-US" smtClean="0"/>
              <a:t>11/22/2022</a:t>
            </a:fld>
            <a:endParaRPr lang="en-US"/>
          </a:p>
        </p:txBody>
      </p:sp>
      <p:sp>
        <p:nvSpPr>
          <p:cNvPr id="3" name="Footer Placeholder 2"/>
          <p:cNvSpPr>
            <a:spLocks noGrp="1"/>
          </p:cNvSpPr>
          <p:nvPr>
            <p:ph type="ftr" sz="quarter" idx="11"/>
          </p:nvPr>
        </p:nvSpPr>
        <p:spPr/>
        <p:txBody>
          <a:bodyPr/>
          <a:lstStyle/>
          <a:p>
            <a:r>
              <a:rPr lang="en-US"/>
              <a:t>Applied ML                                       Prepared BY: Arjun Saud</a:t>
            </a:r>
          </a:p>
        </p:txBody>
      </p:sp>
      <p:sp>
        <p:nvSpPr>
          <p:cNvPr id="4" name="Slide Number Placeholder 3"/>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2500297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AE2C0B-A16C-4286-8E08-4AB6A40BEAF6}" type="datetime1">
              <a:rPr lang="en-US" smtClean="0"/>
              <a:t>11/22/2022</a:t>
            </a:fld>
            <a:endParaRPr lang="en-US"/>
          </a:p>
        </p:txBody>
      </p:sp>
      <p:sp>
        <p:nvSpPr>
          <p:cNvPr id="6" name="Footer Placeholder 5"/>
          <p:cNvSpPr>
            <a:spLocks noGrp="1"/>
          </p:cNvSpPr>
          <p:nvPr>
            <p:ph type="ftr" sz="quarter" idx="11"/>
          </p:nvPr>
        </p:nvSpPr>
        <p:spPr/>
        <p:txBody>
          <a:bodyPr/>
          <a:lstStyle/>
          <a:p>
            <a:r>
              <a:rPr lang="en-US"/>
              <a:t>Applied ML                                       Prepared BY: Arjun Saud</a:t>
            </a:r>
          </a:p>
        </p:txBody>
      </p:sp>
      <p:sp>
        <p:nvSpPr>
          <p:cNvPr id="7" name="Slide Number Placeholder 6"/>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2276277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21411D-6B97-4451-AC53-1418EA2CFE48}" type="datetime1">
              <a:rPr lang="en-US" smtClean="0"/>
              <a:t>11/22/2022</a:t>
            </a:fld>
            <a:endParaRPr lang="en-US"/>
          </a:p>
        </p:txBody>
      </p:sp>
      <p:sp>
        <p:nvSpPr>
          <p:cNvPr id="6" name="Footer Placeholder 5"/>
          <p:cNvSpPr>
            <a:spLocks noGrp="1"/>
          </p:cNvSpPr>
          <p:nvPr>
            <p:ph type="ftr" sz="quarter" idx="11"/>
          </p:nvPr>
        </p:nvSpPr>
        <p:spPr/>
        <p:txBody>
          <a:bodyPr/>
          <a:lstStyle/>
          <a:p>
            <a:r>
              <a:rPr lang="en-US"/>
              <a:t>Applied ML                                       Prepared BY: Arjun Saud</a:t>
            </a:r>
          </a:p>
        </p:txBody>
      </p:sp>
      <p:sp>
        <p:nvSpPr>
          <p:cNvPr id="7" name="Slide Number Placeholder 6"/>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2463185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C9DE4-71D6-4326-A104-F32FA496C919}" type="datetime1">
              <a:rPr lang="en-US" smtClean="0"/>
              <a:t>11/22/2022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Applied ML                                       Prepared BY: Arjun Saud</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14D77-5B36-4651-9B6A-2D4DEB1BE99D}" type="slidenum">
              <a:rPr lang="en-US" smtClean="0"/>
              <a:t>‹#›</a:t>
            </a:fld>
            <a:endParaRPr lang="en-US"/>
          </a:p>
        </p:txBody>
      </p:sp>
    </p:spTree>
    <p:extLst>
      <p:ext uri="{BB962C8B-B14F-4D97-AF65-F5344CB8AC3E}">
        <p14:creationId xmlns:p14="http://schemas.microsoft.com/office/powerpoint/2010/main" val="2888110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wmf"/><Relationship Id="rId1" Type="http://schemas.openxmlformats.org/officeDocument/2006/relationships/slideLayout" Target="../slideLayouts/slideLayout2.xml"/><Relationship Id="rId6" Type="http://schemas.openxmlformats.org/officeDocument/2006/relationships/oleObject" Target="../embeddings/oleObject8.bin"/><Relationship Id="rId5" Type="http://schemas.openxmlformats.org/officeDocument/2006/relationships/image" Target="../media/image11.wmf"/><Relationship Id="rId4" Type="http://schemas.openxmlformats.org/officeDocument/2006/relationships/oleObject" Target="../embeddings/oleObject7.bin"/></Relationships>
</file>

<file path=ppt/slides/_rels/slide31.x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5.wmf"/><Relationship Id="rId2" Type="http://schemas.openxmlformats.org/officeDocument/2006/relationships/oleObject" Target="../embeddings/oleObject9.bin"/><Relationship Id="rId1" Type="http://schemas.openxmlformats.org/officeDocument/2006/relationships/slideLayout" Target="../slideLayouts/slideLayout2.xml"/><Relationship Id="rId6" Type="http://schemas.openxmlformats.org/officeDocument/2006/relationships/oleObject" Target="../embeddings/oleObject11.bin"/><Relationship Id="rId5" Type="http://schemas.openxmlformats.org/officeDocument/2006/relationships/image" Target="../media/image14.wmf"/><Relationship Id="rId4" Type="http://schemas.openxmlformats.org/officeDocument/2006/relationships/oleObject" Target="../embeddings/oleObject10.bin"/></Relationships>
</file>

<file path=ppt/slides/_rels/slide3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3.bin"/><Relationship Id="rId1" Type="http://schemas.openxmlformats.org/officeDocument/2006/relationships/slideLayout" Target="../slideLayouts/slideLayout2.xml"/><Relationship Id="rId5"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2.wmf"/><Relationship Id="rId1" Type="http://schemas.openxmlformats.org/officeDocument/2006/relationships/slideLayout" Target="../slideLayouts/slideLayout2.xml"/><Relationship Id="rId6" Type="http://schemas.openxmlformats.org/officeDocument/2006/relationships/oleObject" Target="../embeddings/oleObject16.bin"/><Relationship Id="rId5" Type="http://schemas.openxmlformats.org/officeDocument/2006/relationships/image" Target="../media/image11.wmf"/><Relationship Id="rId4" Type="http://schemas.openxmlformats.org/officeDocument/2006/relationships/oleObject" Target="../embeddings/oleObject15.bin"/></Relationships>
</file>

<file path=ppt/slides/_rels/slide36.x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9.wmf"/><Relationship Id="rId2" Type="http://schemas.openxmlformats.org/officeDocument/2006/relationships/oleObject" Target="../embeddings/oleObject17.bin"/><Relationship Id="rId1" Type="http://schemas.openxmlformats.org/officeDocument/2006/relationships/slideLayout" Target="../slideLayouts/slideLayout2.xml"/><Relationship Id="rId6" Type="http://schemas.openxmlformats.org/officeDocument/2006/relationships/oleObject" Target="../embeddings/oleObject19.bin"/><Relationship Id="rId5" Type="http://schemas.openxmlformats.org/officeDocument/2006/relationships/image" Target="../media/image14.wmf"/><Relationship Id="rId4" Type="http://schemas.openxmlformats.org/officeDocument/2006/relationships/oleObject" Target="../embeddings/oleObject18.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20.bin"/><Relationship Id="rId1" Type="http://schemas.openxmlformats.org/officeDocument/2006/relationships/slideLayout" Target="../slideLayouts/slideLayout2.xml"/><Relationship Id="rId5" Type="http://schemas.openxmlformats.org/officeDocument/2006/relationships/image" Target="../media/image21.wmf"/><Relationship Id="rId4" Type="http://schemas.openxmlformats.org/officeDocument/2006/relationships/oleObject" Target="../embeddings/oleObject21.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22.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50.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23.bin"/><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24.bin"/><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25.bin"/><Relationship Id="rId1" Type="http://schemas.openxmlformats.org/officeDocument/2006/relationships/slideLayout" Target="../slideLayouts/slideLayout2.xml"/><Relationship Id="rId5" Type="http://schemas.openxmlformats.org/officeDocument/2006/relationships/image" Target="../media/image26.wmf"/><Relationship Id="rId4" Type="http://schemas.openxmlformats.org/officeDocument/2006/relationships/oleObject" Target="../embeddings/oleObject26.bin"/></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27.bin"/><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28.bin"/><Relationship Id="rId1" Type="http://schemas.openxmlformats.org/officeDocument/2006/relationships/slideLayout" Target="../slideLayouts/slideLayout2.xml"/><Relationship Id="rId5" Type="http://schemas.openxmlformats.org/officeDocument/2006/relationships/image" Target="../media/image29.wmf"/><Relationship Id="rId4" Type="http://schemas.openxmlformats.org/officeDocument/2006/relationships/oleObject" Target="../embeddings/oleObject29.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30.bin"/><Relationship Id="rId1" Type="http://schemas.openxmlformats.org/officeDocument/2006/relationships/slideLayout" Target="../slideLayouts/slideLayout2.xml"/><Relationship Id="rId5" Type="http://schemas.openxmlformats.org/officeDocument/2006/relationships/image" Target="../media/image31.wmf"/><Relationship Id="rId4" Type="http://schemas.openxmlformats.org/officeDocument/2006/relationships/oleObject" Target="../embeddings/oleObject31.bin"/></Relationships>
</file>

<file path=ppt/slides/_rels/slide61.xml.rels><?xml version="1.0" encoding="UTF-8" standalone="yes"?>
<Relationships xmlns="http://schemas.openxmlformats.org/package/2006/relationships"><Relationship Id="rId3" Type="http://schemas.openxmlformats.org/officeDocument/2006/relationships/image" Target="../media/image32.wmf"/><Relationship Id="rId7" Type="http://schemas.openxmlformats.org/officeDocument/2006/relationships/image" Target="../media/image34.wmf"/><Relationship Id="rId2" Type="http://schemas.openxmlformats.org/officeDocument/2006/relationships/oleObject" Target="../embeddings/oleObject32.bin"/><Relationship Id="rId1" Type="http://schemas.openxmlformats.org/officeDocument/2006/relationships/slideLayout" Target="../slideLayouts/slideLayout2.xml"/><Relationship Id="rId6" Type="http://schemas.openxmlformats.org/officeDocument/2006/relationships/oleObject" Target="../embeddings/oleObject34.bin"/><Relationship Id="rId5" Type="http://schemas.openxmlformats.org/officeDocument/2006/relationships/image" Target="../media/image33.wmf"/><Relationship Id="rId4" Type="http://schemas.openxmlformats.org/officeDocument/2006/relationships/oleObject" Target="../embeddings/oleObject33.bin"/></Relationships>
</file>

<file path=ppt/slides/_rels/slide62.xml.rels><?xml version="1.0" encoding="UTF-8" standalone="yes"?>
<Relationships xmlns="http://schemas.openxmlformats.org/package/2006/relationships"><Relationship Id="rId3" Type="http://schemas.openxmlformats.org/officeDocument/2006/relationships/image" Target="../media/image35.wmf"/><Relationship Id="rId7" Type="http://schemas.openxmlformats.org/officeDocument/2006/relationships/image" Target="../media/image37.wmf"/><Relationship Id="rId2" Type="http://schemas.openxmlformats.org/officeDocument/2006/relationships/oleObject" Target="../embeddings/oleObject35.bin"/><Relationship Id="rId1" Type="http://schemas.openxmlformats.org/officeDocument/2006/relationships/slideLayout" Target="../slideLayouts/slideLayout2.xml"/><Relationship Id="rId6" Type="http://schemas.openxmlformats.org/officeDocument/2006/relationships/oleObject" Target="../embeddings/oleObject37.bin"/><Relationship Id="rId5" Type="http://schemas.openxmlformats.org/officeDocument/2006/relationships/image" Target="../media/image36.wmf"/><Relationship Id="rId4" Type="http://schemas.openxmlformats.org/officeDocument/2006/relationships/oleObject" Target="../embeddings/oleObject36.bin"/></Relationships>
</file>

<file path=ppt/slides/_rels/slide63.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38.bin"/><Relationship Id="rId1" Type="http://schemas.openxmlformats.org/officeDocument/2006/relationships/slideLayout" Target="../slideLayouts/slideLayout2.xml"/><Relationship Id="rId5" Type="http://schemas.openxmlformats.org/officeDocument/2006/relationships/image" Target="../media/image39.wmf"/><Relationship Id="rId4" Type="http://schemas.openxmlformats.org/officeDocument/2006/relationships/oleObject" Target="../embeddings/oleObject39.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0.wmf"/><Relationship Id="rId4" Type="http://schemas.openxmlformats.org/officeDocument/2006/relationships/oleObject" Target="../embeddings/oleObject40.bin"/></Relationships>
</file>

<file path=ppt/slides/_rels/slide6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image" Target="../media/image41.wmf"/><Relationship Id="rId7" Type="http://schemas.openxmlformats.org/officeDocument/2006/relationships/image" Target="../media/image43.wmf"/><Relationship Id="rId2" Type="http://schemas.openxmlformats.org/officeDocument/2006/relationships/oleObject" Target="../embeddings/oleObject41.bin"/><Relationship Id="rId1" Type="http://schemas.openxmlformats.org/officeDocument/2006/relationships/slideLayout" Target="../slideLayouts/slideLayout2.xml"/><Relationship Id="rId6" Type="http://schemas.openxmlformats.org/officeDocument/2006/relationships/oleObject" Target="../embeddings/oleObject43.bin"/><Relationship Id="rId5" Type="http://schemas.openxmlformats.org/officeDocument/2006/relationships/image" Target="../media/image42.wmf"/><Relationship Id="rId4" Type="http://schemas.openxmlformats.org/officeDocument/2006/relationships/oleObject" Target="../embeddings/oleObject42.bin"/><Relationship Id="rId9" Type="http://schemas.openxmlformats.org/officeDocument/2006/relationships/image" Target="../media/image4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5.wmf"/><Relationship Id="rId7" Type="http://schemas.openxmlformats.org/officeDocument/2006/relationships/image" Target="../media/image47.wmf"/><Relationship Id="rId2" Type="http://schemas.openxmlformats.org/officeDocument/2006/relationships/oleObject" Target="../embeddings/oleObject45.bin"/><Relationship Id="rId1" Type="http://schemas.openxmlformats.org/officeDocument/2006/relationships/slideLayout" Target="../slideLayouts/slideLayout2.xml"/><Relationship Id="rId6" Type="http://schemas.openxmlformats.org/officeDocument/2006/relationships/oleObject" Target="../embeddings/oleObject47.bin"/><Relationship Id="rId5" Type="http://schemas.openxmlformats.org/officeDocument/2006/relationships/image" Target="../media/image46.wmf"/><Relationship Id="rId4" Type="http://schemas.openxmlformats.org/officeDocument/2006/relationships/oleObject" Target="../embeddings/oleObject46.bin"/></Relationships>
</file>

<file path=ppt/slides/_rels/slide71.xml.rels><?xml version="1.0" encoding="UTF-8" standalone="yes"?>
<Relationships xmlns="http://schemas.openxmlformats.org/package/2006/relationships"><Relationship Id="rId3" Type="http://schemas.openxmlformats.org/officeDocument/2006/relationships/image" Target="../media/image48.wmf"/><Relationship Id="rId7" Type="http://schemas.openxmlformats.org/officeDocument/2006/relationships/image" Target="../media/image50.wmf"/><Relationship Id="rId2" Type="http://schemas.openxmlformats.org/officeDocument/2006/relationships/oleObject" Target="../embeddings/oleObject48.bin"/><Relationship Id="rId1" Type="http://schemas.openxmlformats.org/officeDocument/2006/relationships/slideLayout" Target="../slideLayouts/slideLayout2.xml"/><Relationship Id="rId6" Type="http://schemas.openxmlformats.org/officeDocument/2006/relationships/oleObject" Target="../embeddings/oleObject50.bin"/><Relationship Id="rId5" Type="http://schemas.openxmlformats.org/officeDocument/2006/relationships/image" Target="../media/image49.wmf"/><Relationship Id="rId4" Type="http://schemas.openxmlformats.org/officeDocument/2006/relationships/oleObject" Target="../embeddings/oleObject49.bin"/></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oleObject" Target="../embeddings/oleObject51.bin"/><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oleObject" Target="../embeddings/oleObject52.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lgn="ctr">
              <a:buNone/>
            </a:pPr>
            <a:endParaRPr lang="en-US" dirty="0"/>
          </a:p>
          <a:p>
            <a:pPr marL="0" indent="0" algn="ctr">
              <a:buNone/>
            </a:pPr>
            <a:r>
              <a:rPr lang="en-US" sz="3200" b="1" dirty="0">
                <a:latin typeface="Book Antiqua" panose="02040602050305030304" pitchFamily="18" charset="0"/>
              </a:rPr>
              <a:t>Unit 4</a:t>
            </a:r>
          </a:p>
          <a:p>
            <a:pPr marL="0" indent="0" algn="ctr">
              <a:buNone/>
            </a:pPr>
            <a:r>
              <a:rPr lang="en-US" sz="3200" b="1" dirty="0">
                <a:latin typeface="Book Antiqua" panose="02040602050305030304" pitchFamily="18" charset="0"/>
              </a:rPr>
              <a:t>Unsupervised Learning</a:t>
            </a:r>
          </a:p>
          <a:p>
            <a:pPr marL="0" indent="0">
              <a:buNone/>
            </a:pPr>
            <a:endParaRPr lang="en-US" sz="3200" b="1" dirty="0">
              <a:latin typeface="Book Antiqua" panose="02040602050305030304" pitchFamily="18" charset="0"/>
            </a:endParaRPr>
          </a:p>
          <a:p>
            <a:pPr marL="0" indent="0">
              <a:buNone/>
            </a:pPr>
            <a:r>
              <a:rPr lang="en-US" b="1" u="sng" dirty="0">
                <a:latin typeface="Book Antiqua" panose="02040602050305030304" pitchFamily="18" charset="0"/>
              </a:rPr>
              <a:t>Prepared By </a:t>
            </a:r>
          </a:p>
          <a:p>
            <a:pPr marL="0" indent="0">
              <a:buNone/>
            </a:pPr>
            <a:r>
              <a:rPr lang="en-US" b="1" dirty="0">
                <a:latin typeface="Book Antiqua" panose="02040602050305030304" pitchFamily="18" charset="0"/>
              </a:rPr>
              <a:t>Arjun Singh Saud, Asst. Prof. CDCSIT</a:t>
            </a:r>
          </a:p>
          <a:p>
            <a:pPr marL="0" indent="0" algn="ctr">
              <a:buNone/>
            </a:pPr>
            <a:endParaRPr lang="en-US" sz="3200" b="1" dirty="0">
              <a:latin typeface="Book Antiqua" panose="02040602050305030304" pitchFamily="18" charset="0"/>
            </a:endParaRPr>
          </a:p>
        </p:txBody>
      </p:sp>
      <p:sp>
        <p:nvSpPr>
          <p:cNvPr id="2" name="Footer Placeholder 1"/>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718640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K-Means Algorithm</a:t>
            </a:r>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dirty="0">
                <a:latin typeface="Book Antiqua" panose="02040602050305030304" pitchFamily="18" charset="0"/>
              </a:rPr>
              <a:t>K-means is  one of  the simplest partitioning based clustering algorithm. The procedure follows a simple and easy way to classify a given data set  into a certain number of  clusters (assume k clusters) fixed Apriori.</a:t>
            </a:r>
          </a:p>
          <a:p>
            <a:pPr algn="just"/>
            <a:endParaRPr lang="en-US" dirty="0">
              <a:latin typeface="Book Antiqua"/>
            </a:endParaRPr>
          </a:p>
          <a:p>
            <a:pPr algn="just"/>
            <a:r>
              <a:rPr lang="en-US" dirty="0">
                <a:latin typeface="Book Antiqua" panose="02040602050305030304" pitchFamily="18" charset="0"/>
              </a:rPr>
              <a:t>The main idea is to define k centers, one for each cluster. These centers should be selected cleverly because of different location causes different result. So, the better choice is to place them as much as possible far away from each other.</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300808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K-Means Algorithm</a:t>
            </a:r>
          </a:p>
        </p:txBody>
      </p:sp>
      <p:sp>
        <p:nvSpPr>
          <p:cNvPr id="3" name="Content Placeholder 2"/>
          <p:cNvSpPr>
            <a:spLocks noGrp="1"/>
          </p:cNvSpPr>
          <p:nvPr>
            <p:ph idx="1"/>
          </p:nvPr>
        </p:nvSpPr>
        <p:spPr/>
        <p:txBody>
          <a:bodyPr>
            <a:normAutofit lnSpcReduction="10000"/>
          </a:bodyPr>
          <a:lstStyle/>
          <a:p>
            <a:pPr marL="514350" indent="-514350" algn="just">
              <a:buFont typeface="+mj-lt"/>
              <a:buAutoNum type="arabicPeriod"/>
            </a:pPr>
            <a:r>
              <a:rPr lang="en-US" dirty="0">
                <a:latin typeface="Book Antiqua" panose="02040602050305030304" pitchFamily="18" charset="0"/>
              </a:rPr>
              <a:t>Initialize cluster centroids </a:t>
            </a:r>
            <a:r>
              <a:rPr lang="el-GR" dirty="0">
                <a:latin typeface="Book Antiqua" panose="02040602050305030304" pitchFamily="18" charset="0"/>
              </a:rPr>
              <a:t>μ</a:t>
            </a:r>
            <a:r>
              <a:rPr lang="el-GR" baseline="-25000" dirty="0">
                <a:latin typeface="Book Antiqua" panose="02040602050305030304" pitchFamily="18" charset="0"/>
              </a:rPr>
              <a:t>1</a:t>
            </a:r>
            <a:r>
              <a:rPr lang="el-GR" dirty="0">
                <a:latin typeface="Book Antiqua" panose="02040602050305030304" pitchFamily="18" charset="0"/>
              </a:rPr>
              <a:t>, μ</a:t>
            </a:r>
            <a:r>
              <a:rPr lang="el-GR" baseline="-25000" dirty="0">
                <a:latin typeface="Book Antiqua" panose="02040602050305030304" pitchFamily="18" charset="0"/>
              </a:rPr>
              <a:t>2</a:t>
            </a:r>
            <a:r>
              <a:rPr lang="el-GR" dirty="0">
                <a:latin typeface="Book Antiqua" panose="02040602050305030304" pitchFamily="18" charset="0"/>
              </a:rPr>
              <a:t>, . . . , μ</a:t>
            </a:r>
            <a:r>
              <a:rPr lang="en-US" baseline="-25000" dirty="0">
                <a:latin typeface="Book Antiqua" panose="02040602050305030304" pitchFamily="18" charset="0"/>
              </a:rPr>
              <a:t>k</a:t>
            </a:r>
            <a:r>
              <a:rPr lang="en-US" dirty="0">
                <a:latin typeface="Book Antiqua" panose="02040602050305030304" pitchFamily="18" charset="0"/>
              </a:rPr>
              <a:t> belonging to data points randomly.</a:t>
            </a:r>
          </a:p>
          <a:p>
            <a:pPr marL="514350" indent="-514350" algn="just">
              <a:buFont typeface="+mj-lt"/>
              <a:buAutoNum type="arabicPeriod"/>
            </a:pPr>
            <a:r>
              <a:rPr lang="en-US" dirty="0">
                <a:latin typeface="Book Antiqua" panose="02040602050305030304" pitchFamily="18" charset="0"/>
              </a:rPr>
              <a:t>Repeat Until Convergence</a:t>
            </a:r>
          </a:p>
          <a:p>
            <a:pPr marL="0" indent="0" algn="just">
              <a:buNone/>
            </a:pPr>
            <a:r>
              <a:rPr lang="en-US" dirty="0">
                <a:latin typeface="Book Antiqua" panose="02040602050305030304" pitchFamily="18" charset="0"/>
              </a:rPr>
              <a:t>	{</a:t>
            </a:r>
          </a:p>
          <a:p>
            <a:pPr marL="0" indent="0" algn="just">
              <a:buNone/>
            </a:pPr>
            <a:r>
              <a:rPr lang="en-US" dirty="0">
                <a:latin typeface="Book Antiqua" panose="02040602050305030304" pitchFamily="18" charset="0"/>
              </a:rPr>
              <a:t>		For every </a:t>
            </a:r>
            <a:r>
              <a:rPr lang="en-US" dirty="0" err="1">
                <a:latin typeface="Book Antiqua" panose="02040602050305030304" pitchFamily="18" charset="0"/>
              </a:rPr>
              <a:t>i</a:t>
            </a:r>
            <a:r>
              <a:rPr lang="en-US" dirty="0">
                <a:latin typeface="Book Antiqua" panose="02040602050305030304" pitchFamily="18" charset="0"/>
              </a:rPr>
              <a:t>, set</a:t>
            </a:r>
          </a:p>
          <a:p>
            <a:pPr marL="0" indent="0" algn="just">
              <a:buNone/>
            </a:pPr>
            <a:endParaRPr lang="en-US" dirty="0">
              <a:latin typeface="Book Antiqua" panose="02040602050305030304" pitchFamily="18" charset="0"/>
            </a:endParaRPr>
          </a:p>
          <a:p>
            <a:pPr marL="0" indent="0" algn="just">
              <a:buNone/>
            </a:pPr>
            <a:r>
              <a:rPr lang="en-US" dirty="0">
                <a:latin typeface="Book Antiqua" panose="02040602050305030304" pitchFamily="18" charset="0"/>
              </a:rPr>
              <a:t>		for every j, set</a:t>
            </a:r>
          </a:p>
          <a:p>
            <a:pPr marL="0" indent="0" algn="just">
              <a:buNone/>
            </a:pPr>
            <a:r>
              <a:rPr lang="en-US" dirty="0">
                <a:latin typeface="Book Antiqua" panose="02040602050305030304" pitchFamily="18" charset="0"/>
              </a:rPr>
              <a:t>						</a:t>
            </a:r>
          </a:p>
          <a:p>
            <a:pPr marL="0" indent="0" algn="just">
              <a:buNone/>
            </a:pPr>
            <a:r>
              <a:rPr lang="en-US" dirty="0">
                <a:latin typeface="Book Antiqua" panose="02040602050305030304" pitchFamily="18" charset="0"/>
              </a:rPr>
              <a:t>	}</a:t>
            </a:r>
          </a:p>
          <a:p>
            <a:pPr marL="457200" lvl="1" indent="0" algn="just">
              <a:buNone/>
            </a:pPr>
            <a:endParaRPr lang="en-US"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pic>
        <p:nvPicPr>
          <p:cNvPr id="5" name="Picture 4"/>
          <p:cNvPicPr>
            <a:picLocks noChangeAspect="1"/>
          </p:cNvPicPr>
          <p:nvPr/>
        </p:nvPicPr>
        <p:blipFill>
          <a:blip r:embed="rId2"/>
          <a:stretch>
            <a:fillRect/>
          </a:stretch>
        </p:blipFill>
        <p:spPr>
          <a:xfrm>
            <a:off x="3376172" y="3987058"/>
            <a:ext cx="3016648" cy="598389"/>
          </a:xfrm>
          <a:prstGeom prst="rect">
            <a:avLst/>
          </a:prstGeom>
        </p:spPr>
      </p:pic>
      <p:pic>
        <p:nvPicPr>
          <p:cNvPr id="7" name="Picture 6"/>
          <p:cNvPicPr>
            <a:picLocks noChangeAspect="1"/>
          </p:cNvPicPr>
          <p:nvPr/>
        </p:nvPicPr>
        <p:blipFill>
          <a:blip r:embed="rId3"/>
          <a:stretch>
            <a:fillRect/>
          </a:stretch>
        </p:blipFill>
        <p:spPr>
          <a:xfrm>
            <a:off x="3462534" y="4991016"/>
            <a:ext cx="2843923" cy="780378"/>
          </a:xfrm>
          <a:prstGeom prst="rect">
            <a:avLst/>
          </a:prstGeom>
        </p:spPr>
      </p:pic>
    </p:spTree>
    <p:extLst>
      <p:ext uri="{BB962C8B-B14F-4D97-AF65-F5344CB8AC3E}">
        <p14:creationId xmlns:p14="http://schemas.microsoft.com/office/powerpoint/2010/main" val="316739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K-Means Algorithm</a:t>
            </a:r>
          </a:p>
        </p:txBody>
      </p:sp>
      <p:sp>
        <p:nvSpPr>
          <p:cNvPr id="3" name="Content Placeholder 2"/>
          <p:cNvSpPr>
            <a:spLocks noGrp="1"/>
          </p:cNvSpPr>
          <p:nvPr>
            <p:ph idx="1"/>
          </p:nvPr>
        </p:nvSpPr>
        <p:spPr/>
        <p:txBody>
          <a:bodyPr>
            <a:normAutofit/>
          </a:bodyPr>
          <a:lstStyle/>
          <a:p>
            <a:pPr marL="0" indent="0" algn="just">
              <a:buNone/>
            </a:pPr>
            <a:r>
              <a:rPr lang="en-US" dirty="0">
                <a:latin typeface="Book Antiqua" panose="02040602050305030304" pitchFamily="18" charset="0"/>
              </a:rPr>
              <a:t>Example: Divide the data points {(2,10), ((2,5), (8,4), (5,8), (7,5), (6,4)} into two clusters.</a:t>
            </a:r>
          </a:p>
          <a:p>
            <a:pPr marL="0" indent="0" algn="just">
              <a:buNone/>
            </a:pPr>
            <a:r>
              <a:rPr lang="en-US" b="1" i="1" dirty="0">
                <a:latin typeface="Book Antiqua" panose="02040602050305030304" pitchFamily="18" charset="0"/>
              </a:rPr>
              <a:t>Solution</a:t>
            </a:r>
            <a:endParaRPr lang="en-US" dirty="0">
              <a:latin typeface="Book Antiqua" panose="02040602050305030304" pitchFamily="18" charset="0"/>
            </a:endParaRPr>
          </a:p>
          <a:p>
            <a:pPr marL="0" indent="403225" algn="just" defTabSz="403225">
              <a:buNone/>
            </a:pPr>
            <a:r>
              <a:rPr lang="en-US" dirty="0">
                <a:latin typeface="Book Antiqua" panose="02040602050305030304" pitchFamily="18" charset="0"/>
              </a:rPr>
              <a:t>Let </a:t>
            </a:r>
            <a:r>
              <a:rPr lang="en-US" b="1" dirty="0">
                <a:latin typeface="Book Antiqua" panose="02040602050305030304" pitchFamily="18" charset="0"/>
              </a:rPr>
              <a:t>p1=(2,10)	p2=(2,5)</a:t>
            </a:r>
            <a:r>
              <a:rPr lang="en-US" dirty="0">
                <a:latin typeface="Book Antiqua" panose="02040602050305030304" pitchFamily="18" charset="0"/>
              </a:rPr>
              <a:t>	p3=(8,4)	</a:t>
            </a:r>
            <a:r>
              <a:rPr lang="en-US" b="1" dirty="0">
                <a:latin typeface="Book Antiqua" panose="02040602050305030304" pitchFamily="18" charset="0"/>
              </a:rPr>
              <a:t>p4=(5,8)</a:t>
            </a:r>
            <a:r>
              <a:rPr lang="en-US" dirty="0">
                <a:latin typeface="Book Antiqua" panose="02040602050305030304" pitchFamily="18" charset="0"/>
              </a:rPr>
              <a:t>	p5=(7,5)	p6=(6,4)</a:t>
            </a:r>
          </a:p>
          <a:p>
            <a:pPr marL="0" indent="403225" algn="just">
              <a:buNone/>
            </a:pPr>
            <a:r>
              <a:rPr lang="en-US" b="1" i="1" dirty="0">
                <a:latin typeface="Book Antiqua" panose="02040602050305030304" pitchFamily="18" charset="0"/>
              </a:rPr>
              <a:t>Initial step</a:t>
            </a:r>
          </a:p>
          <a:p>
            <a:pPr marL="0" indent="403225" algn="just">
              <a:buNone/>
            </a:pPr>
            <a:r>
              <a:rPr lang="en-US" dirty="0">
                <a:latin typeface="Book Antiqua" panose="02040602050305030304" pitchFamily="18" charset="0"/>
              </a:rPr>
              <a:t>Choose Cluster centers randomly</a:t>
            </a:r>
          </a:p>
          <a:p>
            <a:pPr marL="0" indent="403225" algn="just">
              <a:buNone/>
            </a:pPr>
            <a:r>
              <a:rPr lang="en-US" dirty="0">
                <a:latin typeface="Book Antiqua" panose="02040602050305030304" pitchFamily="18" charset="0"/>
              </a:rPr>
              <a:t>Let </a:t>
            </a:r>
            <a:r>
              <a:rPr lang="el-GR" dirty="0">
                <a:latin typeface="Book Antiqua" panose="02040602050305030304" pitchFamily="18" charset="0"/>
              </a:rPr>
              <a:t>μ</a:t>
            </a:r>
            <a:r>
              <a:rPr lang="el-GR" baseline="-25000" dirty="0">
                <a:latin typeface="Book Antiqua" panose="02040602050305030304" pitchFamily="18" charset="0"/>
              </a:rPr>
              <a:t>1 </a:t>
            </a:r>
            <a:r>
              <a:rPr lang="en-US" dirty="0">
                <a:latin typeface="Book Antiqua" panose="02040602050305030304" pitchFamily="18" charset="0"/>
              </a:rPr>
              <a:t>=(2,5)   and </a:t>
            </a:r>
            <a:r>
              <a:rPr lang="el-GR" dirty="0">
                <a:latin typeface="Book Antiqua" panose="02040602050305030304" pitchFamily="18" charset="0"/>
              </a:rPr>
              <a:t>μ</a:t>
            </a:r>
            <a:r>
              <a:rPr lang="en-US" baseline="-25000" dirty="0">
                <a:latin typeface="Book Antiqua" panose="02040602050305030304" pitchFamily="18" charset="0"/>
              </a:rPr>
              <a:t>2</a:t>
            </a:r>
            <a:r>
              <a:rPr lang="el-GR" baseline="-25000" dirty="0">
                <a:latin typeface="Book Antiqua" panose="02040602050305030304" pitchFamily="18" charset="0"/>
              </a:rPr>
              <a:t> </a:t>
            </a:r>
            <a:r>
              <a:rPr lang="en-US" dirty="0">
                <a:latin typeface="Book Antiqua" panose="02040602050305030304" pitchFamily="18" charset="0"/>
              </a:rPr>
              <a:t>=(6,4) are two initial cluster centers.</a:t>
            </a:r>
          </a:p>
          <a:p>
            <a:pPr marL="0" indent="0" algn="just">
              <a:buNone/>
            </a:pPr>
            <a:r>
              <a:rPr lang="en-US" dirty="0">
                <a:latin typeface="Book Antiqua" panose="02040602050305030304" pitchFamily="18" charset="0"/>
              </a:rPr>
              <a:t>     </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703024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K-Means Algorithm</a:t>
            </a:r>
          </a:p>
        </p:txBody>
      </p:sp>
      <p:sp>
        <p:nvSpPr>
          <p:cNvPr id="3" name="Content Placeholder 2"/>
          <p:cNvSpPr>
            <a:spLocks noGrp="1"/>
          </p:cNvSpPr>
          <p:nvPr>
            <p:ph idx="1"/>
          </p:nvPr>
        </p:nvSpPr>
        <p:spPr/>
        <p:txBody>
          <a:bodyPr>
            <a:normAutofit/>
          </a:bodyPr>
          <a:lstStyle/>
          <a:p>
            <a:pPr marL="0" indent="0" algn="just">
              <a:buNone/>
            </a:pPr>
            <a:r>
              <a:rPr lang="en-US" b="1" i="1" dirty="0">
                <a:latin typeface="Book Antiqua" panose="02040602050305030304" pitchFamily="18" charset="0"/>
              </a:rPr>
              <a:t>Iteration 1: </a:t>
            </a:r>
            <a:r>
              <a:rPr lang="en-US" sz="2600" dirty="0">
                <a:latin typeface="Book Antiqua" panose="02040602050305030304" pitchFamily="18" charset="0"/>
              </a:rPr>
              <a:t>Calculate distance between clusters centers and each data points</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1</a:t>
            </a:r>
            <a:r>
              <a:rPr lang="en-US" sz="2600" dirty="0">
                <a:latin typeface="Book Antiqua" panose="02040602050305030304" pitchFamily="18" charset="0"/>
              </a:rPr>
              <a:t>)=5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1</a:t>
            </a:r>
            <a:r>
              <a:rPr lang="en-US" sz="2600" dirty="0">
                <a:latin typeface="Book Antiqua" panose="02040602050305030304" pitchFamily="18" charset="0"/>
              </a:rPr>
              <a:t>)=7.21</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2</a:t>
            </a:r>
            <a:r>
              <a:rPr lang="en-US" sz="2600" dirty="0">
                <a:latin typeface="Book Antiqua" panose="02040602050305030304" pitchFamily="18" charset="0"/>
              </a:rPr>
              <a:t>)=0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2</a:t>
            </a:r>
            <a:r>
              <a:rPr lang="en-US" sz="2600" dirty="0">
                <a:latin typeface="Book Antiqua" panose="02040602050305030304" pitchFamily="18" charset="0"/>
              </a:rPr>
              <a:t>)=4.12</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3</a:t>
            </a:r>
            <a:r>
              <a:rPr lang="en-US" sz="2600" dirty="0">
                <a:latin typeface="Book Antiqua" panose="02040602050305030304" pitchFamily="18" charset="0"/>
              </a:rPr>
              <a:t>)=6.08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3</a:t>
            </a:r>
            <a:r>
              <a:rPr lang="en-US" sz="2600" dirty="0">
                <a:latin typeface="Book Antiqua" panose="02040602050305030304" pitchFamily="18" charset="0"/>
              </a:rPr>
              <a:t>)=2</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4</a:t>
            </a:r>
            <a:r>
              <a:rPr lang="en-US" sz="2600" dirty="0">
                <a:latin typeface="Book Antiqua" panose="02040602050305030304" pitchFamily="18" charset="0"/>
              </a:rPr>
              <a:t>)=4.24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4</a:t>
            </a:r>
            <a:r>
              <a:rPr lang="en-US" sz="2600" dirty="0">
                <a:latin typeface="Book Antiqua" panose="02040602050305030304" pitchFamily="18" charset="0"/>
              </a:rPr>
              <a:t>)=4.12</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5</a:t>
            </a:r>
            <a:r>
              <a:rPr lang="en-US" sz="2600" dirty="0">
                <a:latin typeface="Book Antiqua" panose="02040602050305030304" pitchFamily="18" charset="0"/>
              </a:rPr>
              <a:t>)=5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5</a:t>
            </a:r>
            <a:r>
              <a:rPr lang="en-US" sz="2600" dirty="0">
                <a:latin typeface="Book Antiqua" panose="02040602050305030304" pitchFamily="18" charset="0"/>
              </a:rPr>
              <a:t>)=1.41</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6</a:t>
            </a:r>
            <a:r>
              <a:rPr lang="en-US" sz="2600" dirty="0">
                <a:latin typeface="Book Antiqua" panose="02040602050305030304" pitchFamily="18" charset="0"/>
              </a:rPr>
              <a:t>)=4.12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6</a:t>
            </a:r>
            <a:r>
              <a:rPr lang="en-US" sz="2600" dirty="0">
                <a:latin typeface="Book Antiqua" panose="02040602050305030304" pitchFamily="18" charset="0"/>
              </a:rPr>
              <a:t>)=0</a:t>
            </a:r>
          </a:p>
          <a:p>
            <a:pPr marL="0" indent="0" algn="just">
              <a:buNone/>
            </a:pPr>
            <a:r>
              <a:rPr lang="en-US" sz="2600" dirty="0">
                <a:latin typeface="Book Antiqua" panose="02040602050305030304" pitchFamily="18" charset="0"/>
              </a:rPr>
              <a:t>Thus, Cluster1={p1,p2}	cluster2={p3,p4,p5,p6}</a:t>
            </a: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7828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K-Means Algorithm</a:t>
            </a:r>
          </a:p>
        </p:txBody>
      </p:sp>
      <p:sp>
        <p:nvSpPr>
          <p:cNvPr id="3" name="Content Placeholder 2"/>
          <p:cNvSpPr>
            <a:spLocks noGrp="1"/>
          </p:cNvSpPr>
          <p:nvPr>
            <p:ph idx="1"/>
          </p:nvPr>
        </p:nvSpPr>
        <p:spPr/>
        <p:txBody>
          <a:bodyPr>
            <a:normAutofit/>
          </a:bodyPr>
          <a:lstStyle/>
          <a:p>
            <a:pPr marL="0" indent="0" algn="just">
              <a:buNone/>
            </a:pPr>
            <a:r>
              <a:rPr lang="en-US" b="1" i="1" dirty="0">
                <a:latin typeface="Book Antiqua" panose="02040602050305030304" pitchFamily="18" charset="0"/>
              </a:rPr>
              <a:t>Iteration 2: </a:t>
            </a:r>
            <a:r>
              <a:rPr lang="en-US" i="1" dirty="0">
                <a:latin typeface="Book Antiqua" panose="02040602050305030304" pitchFamily="18" charset="0"/>
              </a:rPr>
              <a:t>New Cluster centers: </a:t>
            </a:r>
            <a:r>
              <a:rPr lang="el-GR" dirty="0">
                <a:latin typeface="Book Antiqua" panose="02040602050305030304" pitchFamily="18" charset="0"/>
              </a:rPr>
              <a:t>μ</a:t>
            </a:r>
            <a:r>
              <a:rPr lang="el-GR" baseline="-25000" dirty="0">
                <a:latin typeface="Book Antiqua" panose="02040602050305030304" pitchFamily="18" charset="0"/>
              </a:rPr>
              <a:t>1 </a:t>
            </a:r>
            <a:r>
              <a:rPr lang="en-US" i="1" dirty="0">
                <a:latin typeface="Book Antiqua" panose="02040602050305030304" pitchFamily="18" charset="0"/>
              </a:rPr>
              <a:t>=(2,7.5)	</a:t>
            </a:r>
            <a:r>
              <a:rPr lang="el-GR" dirty="0">
                <a:latin typeface="Book Antiqua" panose="02040602050305030304" pitchFamily="18" charset="0"/>
              </a:rPr>
              <a:t> μ</a:t>
            </a:r>
            <a:r>
              <a:rPr lang="en-US" baseline="-25000" dirty="0">
                <a:latin typeface="Book Antiqua" panose="02040602050305030304" pitchFamily="18" charset="0"/>
              </a:rPr>
              <a:t>2</a:t>
            </a:r>
            <a:r>
              <a:rPr lang="el-GR" baseline="-25000" dirty="0">
                <a:latin typeface="Book Antiqua" panose="02040602050305030304" pitchFamily="18" charset="0"/>
              </a:rPr>
              <a:t> </a:t>
            </a:r>
            <a:r>
              <a:rPr lang="en-US" i="1" dirty="0">
                <a:latin typeface="Book Antiqua" panose="02040602050305030304" pitchFamily="18" charset="0"/>
              </a:rPr>
              <a:t>=(6.5,5.25)</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1</a:t>
            </a:r>
            <a:r>
              <a:rPr lang="en-US" sz="2600" dirty="0">
                <a:latin typeface="Book Antiqua" panose="02040602050305030304" pitchFamily="18" charset="0"/>
              </a:rPr>
              <a:t>)=2.5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1</a:t>
            </a:r>
            <a:r>
              <a:rPr lang="en-US" sz="2600" dirty="0">
                <a:latin typeface="Book Antiqua" panose="02040602050305030304" pitchFamily="18" charset="0"/>
              </a:rPr>
              <a:t>)=6.54</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2</a:t>
            </a:r>
            <a:r>
              <a:rPr lang="en-US" sz="2600" dirty="0">
                <a:latin typeface="Book Antiqua" panose="02040602050305030304" pitchFamily="18" charset="0"/>
              </a:rPr>
              <a:t>)=2.5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2</a:t>
            </a:r>
            <a:r>
              <a:rPr lang="en-US" sz="2600" dirty="0">
                <a:latin typeface="Book Antiqua" panose="02040602050305030304" pitchFamily="18" charset="0"/>
              </a:rPr>
              <a:t>)=4.51</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3</a:t>
            </a:r>
            <a:r>
              <a:rPr lang="en-US" sz="2600" dirty="0">
                <a:latin typeface="Book Antiqua" panose="02040602050305030304" pitchFamily="18" charset="0"/>
              </a:rPr>
              <a:t>)=6.95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3</a:t>
            </a:r>
            <a:r>
              <a:rPr lang="en-US" sz="2600" dirty="0">
                <a:latin typeface="Book Antiqua" panose="02040602050305030304" pitchFamily="18" charset="0"/>
              </a:rPr>
              <a:t>)=1.95</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4</a:t>
            </a:r>
            <a:r>
              <a:rPr lang="en-US" sz="2600" dirty="0">
                <a:latin typeface="Book Antiqua" panose="02040602050305030304" pitchFamily="18" charset="0"/>
              </a:rPr>
              <a:t>)=3.04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4</a:t>
            </a:r>
            <a:r>
              <a:rPr lang="en-US" sz="2600" dirty="0">
                <a:latin typeface="Book Antiqua" panose="02040602050305030304" pitchFamily="18" charset="0"/>
              </a:rPr>
              <a:t>)=3.13</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5</a:t>
            </a:r>
            <a:r>
              <a:rPr lang="en-US" sz="2600" dirty="0">
                <a:latin typeface="Book Antiqua" panose="02040602050305030304" pitchFamily="18" charset="0"/>
              </a:rPr>
              <a:t>)=4.59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5</a:t>
            </a:r>
            <a:r>
              <a:rPr lang="en-US" sz="2600" dirty="0">
                <a:latin typeface="Book Antiqua" panose="02040602050305030304" pitchFamily="18" charset="0"/>
              </a:rPr>
              <a:t>)= 0.56</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6</a:t>
            </a:r>
            <a:r>
              <a:rPr lang="en-US" sz="2600" dirty="0">
                <a:latin typeface="Book Antiqua" panose="02040602050305030304" pitchFamily="18" charset="0"/>
              </a:rPr>
              <a:t>)= 5.32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6</a:t>
            </a:r>
            <a:r>
              <a:rPr lang="en-US" sz="2600" dirty="0">
                <a:latin typeface="Book Antiqua" panose="02040602050305030304" pitchFamily="18" charset="0"/>
              </a:rPr>
              <a:t>)=1.35</a:t>
            </a:r>
          </a:p>
          <a:p>
            <a:pPr marL="0" indent="0" algn="just">
              <a:buNone/>
            </a:pPr>
            <a:r>
              <a:rPr lang="en-US" sz="2600" dirty="0">
                <a:latin typeface="Book Antiqua" panose="02040602050305030304" pitchFamily="18" charset="0"/>
              </a:rPr>
              <a:t>Thus, Cluster1={p1,p2,p4}	cluster2={p3,p5,p6}</a:t>
            </a: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1672946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K-Means Algorithm</a:t>
            </a:r>
          </a:p>
        </p:txBody>
      </p:sp>
      <p:sp>
        <p:nvSpPr>
          <p:cNvPr id="3" name="Content Placeholder 2"/>
          <p:cNvSpPr>
            <a:spLocks noGrp="1"/>
          </p:cNvSpPr>
          <p:nvPr>
            <p:ph idx="1"/>
          </p:nvPr>
        </p:nvSpPr>
        <p:spPr/>
        <p:txBody>
          <a:bodyPr>
            <a:normAutofit/>
          </a:bodyPr>
          <a:lstStyle/>
          <a:p>
            <a:pPr marL="0" indent="0" algn="just">
              <a:buNone/>
            </a:pPr>
            <a:r>
              <a:rPr lang="en-US" b="1" i="1" dirty="0">
                <a:latin typeface="Book Antiqua" panose="02040602050305030304" pitchFamily="18" charset="0"/>
              </a:rPr>
              <a:t>Iteration 3: </a:t>
            </a:r>
            <a:r>
              <a:rPr lang="en-US" i="1" dirty="0">
                <a:latin typeface="Book Antiqua" panose="02040602050305030304" pitchFamily="18" charset="0"/>
              </a:rPr>
              <a:t>New Cluster centers: </a:t>
            </a:r>
            <a:r>
              <a:rPr lang="el-GR" dirty="0">
                <a:latin typeface="Book Antiqua" panose="02040602050305030304" pitchFamily="18" charset="0"/>
              </a:rPr>
              <a:t>μ</a:t>
            </a:r>
            <a:r>
              <a:rPr lang="el-GR" baseline="-25000" dirty="0">
                <a:latin typeface="Book Antiqua" panose="02040602050305030304" pitchFamily="18" charset="0"/>
              </a:rPr>
              <a:t>1 </a:t>
            </a:r>
            <a:r>
              <a:rPr lang="en-US" i="1" dirty="0">
                <a:latin typeface="Book Antiqua" panose="02040602050305030304" pitchFamily="18" charset="0"/>
              </a:rPr>
              <a:t>= (3,7.67) 	</a:t>
            </a:r>
            <a:r>
              <a:rPr lang="el-GR" dirty="0">
                <a:latin typeface="Book Antiqua" panose="02040602050305030304" pitchFamily="18" charset="0"/>
              </a:rPr>
              <a:t> μ</a:t>
            </a:r>
            <a:r>
              <a:rPr lang="en-US" baseline="-25000" dirty="0">
                <a:latin typeface="Book Antiqua" panose="02040602050305030304" pitchFamily="18" charset="0"/>
              </a:rPr>
              <a:t>2</a:t>
            </a:r>
            <a:r>
              <a:rPr lang="el-GR" baseline="-25000" dirty="0">
                <a:latin typeface="Book Antiqua" panose="02040602050305030304" pitchFamily="18" charset="0"/>
              </a:rPr>
              <a:t> </a:t>
            </a:r>
            <a:r>
              <a:rPr lang="en-US" i="1" dirty="0">
                <a:latin typeface="Book Antiqua" panose="02040602050305030304" pitchFamily="18" charset="0"/>
              </a:rPr>
              <a:t>==(7,4.33)</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1</a:t>
            </a:r>
            <a:r>
              <a:rPr lang="en-US" sz="2600" dirty="0">
                <a:latin typeface="Book Antiqua" panose="02040602050305030304" pitchFamily="18" charset="0"/>
              </a:rPr>
              <a:t>)=2.54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1</a:t>
            </a:r>
            <a:r>
              <a:rPr lang="en-US" sz="2600" dirty="0">
                <a:latin typeface="Book Antiqua" panose="02040602050305030304" pitchFamily="18" charset="0"/>
              </a:rPr>
              <a:t>)=7.56</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2</a:t>
            </a:r>
            <a:r>
              <a:rPr lang="en-US" sz="2600" dirty="0">
                <a:latin typeface="Book Antiqua" panose="02040602050305030304" pitchFamily="18" charset="0"/>
              </a:rPr>
              <a:t>)=2.85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2</a:t>
            </a:r>
            <a:r>
              <a:rPr lang="en-US" sz="2600" dirty="0">
                <a:latin typeface="Book Antiqua" panose="02040602050305030304" pitchFamily="18" charset="0"/>
              </a:rPr>
              <a:t>)=5.04</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3</a:t>
            </a:r>
            <a:r>
              <a:rPr lang="en-US" sz="2600" dirty="0">
                <a:latin typeface="Book Antiqua" panose="02040602050305030304" pitchFamily="18" charset="0"/>
              </a:rPr>
              <a:t>)=6.2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3</a:t>
            </a:r>
            <a:r>
              <a:rPr lang="en-US" sz="2600" dirty="0">
                <a:latin typeface="Book Antiqua" panose="02040602050305030304" pitchFamily="18" charset="0"/>
              </a:rPr>
              <a:t>)=1.05</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4</a:t>
            </a:r>
            <a:r>
              <a:rPr lang="en-US" sz="2600" dirty="0">
                <a:latin typeface="Book Antiqua" panose="02040602050305030304" pitchFamily="18" charset="0"/>
              </a:rPr>
              <a:t>)=2.03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4</a:t>
            </a:r>
            <a:r>
              <a:rPr lang="en-US" sz="2600" dirty="0">
                <a:latin typeface="Book Antiqua" panose="02040602050305030304" pitchFamily="18" charset="0"/>
              </a:rPr>
              <a:t>)=4.18</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5</a:t>
            </a:r>
            <a:r>
              <a:rPr lang="en-US" sz="2600" dirty="0">
                <a:latin typeface="Book Antiqua" panose="02040602050305030304" pitchFamily="18" charset="0"/>
              </a:rPr>
              <a:t>)=4.81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5</a:t>
            </a:r>
            <a:r>
              <a:rPr lang="en-US" sz="2600" dirty="0">
                <a:latin typeface="Book Antiqua" panose="02040602050305030304" pitchFamily="18" charset="0"/>
              </a:rPr>
              <a:t>)= 0.67</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6</a:t>
            </a:r>
            <a:r>
              <a:rPr lang="en-US" sz="2600" dirty="0">
                <a:latin typeface="Book Antiqua" panose="02040602050305030304" pitchFamily="18" charset="0"/>
              </a:rPr>
              <a:t>)= 4.74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6</a:t>
            </a:r>
            <a:r>
              <a:rPr lang="en-US" sz="2600" dirty="0">
                <a:latin typeface="Book Antiqua" panose="02040602050305030304" pitchFamily="18" charset="0"/>
              </a:rPr>
              <a:t>)=1.05</a:t>
            </a:r>
          </a:p>
          <a:p>
            <a:pPr marL="0" indent="0" algn="just">
              <a:buNone/>
            </a:pPr>
            <a:r>
              <a:rPr lang="en-US" sz="2600" dirty="0">
                <a:latin typeface="Book Antiqua" panose="02040602050305030304" pitchFamily="18" charset="0"/>
              </a:rPr>
              <a:t>Thus, Cluster1={p1,p2,p4}	cluster2={p3,p5,p6}</a:t>
            </a: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991232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K-Means Algorithm</a:t>
            </a:r>
          </a:p>
        </p:txBody>
      </p:sp>
      <p:sp>
        <p:nvSpPr>
          <p:cNvPr id="3" name="Content Placeholder 2"/>
          <p:cNvSpPr>
            <a:spLocks noGrp="1"/>
          </p:cNvSpPr>
          <p:nvPr>
            <p:ph idx="1"/>
          </p:nvPr>
        </p:nvSpPr>
        <p:spPr/>
        <p:txBody>
          <a:bodyPr>
            <a:normAutofit/>
          </a:bodyPr>
          <a:lstStyle/>
          <a:p>
            <a:pPr marL="0" indent="0" algn="just">
              <a:buNone/>
            </a:pPr>
            <a:r>
              <a:rPr lang="en-US" sz="2600" dirty="0">
                <a:latin typeface="Book Antiqua" panose="02040602050305030304" pitchFamily="18" charset="0"/>
              </a:rPr>
              <a:t>Since, No data points are re-assigned</a:t>
            </a:r>
          </a:p>
          <a:p>
            <a:pPr marL="0" indent="0" algn="just">
              <a:buNone/>
            </a:pPr>
            <a:r>
              <a:rPr lang="en-US" sz="2600" dirty="0">
                <a:latin typeface="Book Antiqua" panose="02040602050305030304" pitchFamily="18" charset="0"/>
              </a:rPr>
              <a:t>Final clusters are:  Cluster1={p1,p2,p4}	cluster2={p3,p5,p6}</a:t>
            </a: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544148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K-Means++ Algorithm</a:t>
            </a:r>
          </a:p>
        </p:txBody>
      </p:sp>
      <p:sp>
        <p:nvSpPr>
          <p:cNvPr id="3" name="Content Placeholder 2"/>
          <p:cNvSpPr>
            <a:spLocks noGrp="1"/>
          </p:cNvSpPr>
          <p:nvPr>
            <p:ph idx="1"/>
          </p:nvPr>
        </p:nvSpPr>
        <p:spPr/>
        <p:txBody>
          <a:bodyPr>
            <a:normAutofit/>
          </a:bodyPr>
          <a:lstStyle/>
          <a:p>
            <a:pPr algn="just"/>
            <a:r>
              <a:rPr lang="en-US" dirty="0">
                <a:latin typeface="Book Antiqua" panose="02040602050305030304" pitchFamily="18" charset="0"/>
              </a:rPr>
              <a:t>Randomization of picking k cluster centers in K-means algorithm results in the problem of initialization sensitivity. </a:t>
            </a:r>
          </a:p>
          <a:p>
            <a:pPr algn="just"/>
            <a:r>
              <a:rPr lang="en-US" dirty="0">
                <a:latin typeface="Book Antiqua" panose="02040602050305030304" pitchFamily="18" charset="0"/>
              </a:rPr>
              <a:t>This problem tends to affect the final formed clusters. The final formed clusters depend on how initial cluster centers were picked.</a:t>
            </a:r>
          </a:p>
          <a:p>
            <a:pPr algn="just"/>
            <a:r>
              <a:rPr lang="en-US" dirty="0">
                <a:latin typeface="Book Antiqua" panose="02040602050305030304" pitchFamily="18" charset="0"/>
              </a:rPr>
              <a:t>To overcome the above-mentioned drawback we use K-means++. This algorithm ensures a smarter initialization of the cluster centers and improves the quality of the clustering. </a:t>
            </a:r>
          </a:p>
          <a:p>
            <a:pPr algn="just"/>
            <a:r>
              <a:rPr lang="en-US" dirty="0">
                <a:latin typeface="Book Antiqua" panose="02040602050305030304" pitchFamily="18" charset="0"/>
              </a:rPr>
              <a:t>Apart from initialization, the rest of the algorithm is the same as the standard K-means algorithm. </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970959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K-Means++ Algorithm</a:t>
            </a:r>
          </a:p>
        </p:txBody>
      </p:sp>
      <p:sp>
        <p:nvSpPr>
          <p:cNvPr id="3" name="Content Placeholder 2"/>
          <p:cNvSpPr>
            <a:spLocks noGrp="1"/>
          </p:cNvSpPr>
          <p:nvPr>
            <p:ph idx="1"/>
          </p:nvPr>
        </p:nvSpPr>
        <p:spPr/>
        <p:txBody>
          <a:bodyPr>
            <a:normAutofit lnSpcReduction="10000"/>
          </a:bodyPr>
          <a:lstStyle/>
          <a:p>
            <a:pPr marL="0" indent="0" algn="just">
              <a:buNone/>
            </a:pPr>
            <a:r>
              <a:rPr lang="en-US" b="1" dirty="0">
                <a:latin typeface="Book Antiqua" panose="02040602050305030304" pitchFamily="18" charset="0"/>
              </a:rPr>
              <a:t>Initialization Algorithm</a:t>
            </a:r>
          </a:p>
          <a:p>
            <a:pPr marL="514350" indent="-514350" algn="just" fontAlgn="base">
              <a:buFont typeface="+mj-lt"/>
              <a:buAutoNum type="arabicPeriod"/>
            </a:pPr>
            <a:r>
              <a:rPr lang="en-US" dirty="0">
                <a:latin typeface="Book Antiqua" panose="02040602050305030304" pitchFamily="18" charset="0"/>
              </a:rPr>
              <a:t>Randomly select the first cluster center from the data points.</a:t>
            </a:r>
          </a:p>
          <a:p>
            <a:pPr marL="514350" indent="-514350" algn="just" fontAlgn="base">
              <a:buFont typeface="+mj-lt"/>
              <a:buAutoNum type="arabicPeriod"/>
            </a:pPr>
            <a:r>
              <a:rPr lang="en-US" dirty="0">
                <a:latin typeface="Book Antiqua" panose="02040602050305030304" pitchFamily="18" charset="0"/>
              </a:rPr>
              <a:t>For each data point compute its distance from the nearest, previously chosen cluster center.</a:t>
            </a:r>
          </a:p>
          <a:p>
            <a:pPr marL="514350" indent="-514350" algn="just" fontAlgn="base">
              <a:buFont typeface="+mj-lt"/>
              <a:buAutoNum type="arabicPeriod"/>
            </a:pPr>
            <a:r>
              <a:rPr lang="en-US" dirty="0">
                <a:latin typeface="Book Antiqua" panose="02040602050305030304" pitchFamily="18" charset="0"/>
              </a:rPr>
              <a:t>Select the next cluster center from the data points such that the probability of choosing a point as cluster center is directly proportional to its distance from the nearest, previously chosen cluster center.</a:t>
            </a:r>
          </a:p>
          <a:p>
            <a:pPr marL="514350" indent="-514350" algn="just" fontAlgn="base">
              <a:buFont typeface="+mj-lt"/>
              <a:buAutoNum type="arabicPeriod"/>
            </a:pPr>
            <a:r>
              <a:rPr lang="en-US" dirty="0">
                <a:latin typeface="Book Antiqua" panose="02040602050305030304" pitchFamily="18" charset="0"/>
              </a:rPr>
              <a:t>Repeat steps 2 and 3 until K cluster centers have been sampled</a:t>
            </a:r>
          </a:p>
          <a:p>
            <a:pPr marL="0" indent="0" algn="just">
              <a:buNone/>
            </a:pPr>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836354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K-Means++ Algorithm</a:t>
            </a:r>
          </a:p>
        </p:txBody>
      </p:sp>
      <p:sp>
        <p:nvSpPr>
          <p:cNvPr id="3" name="Content Placeholder 2"/>
          <p:cNvSpPr>
            <a:spLocks noGrp="1"/>
          </p:cNvSpPr>
          <p:nvPr>
            <p:ph idx="1"/>
          </p:nvPr>
        </p:nvSpPr>
        <p:spPr>
          <a:xfrm>
            <a:off x="838200" y="1825625"/>
            <a:ext cx="10766612" cy="4351338"/>
          </a:xfrm>
        </p:spPr>
        <p:txBody>
          <a:bodyPr>
            <a:normAutofit lnSpcReduction="10000"/>
          </a:bodyPr>
          <a:lstStyle/>
          <a:p>
            <a:pPr marL="0" indent="0" algn="just">
              <a:buNone/>
            </a:pPr>
            <a:r>
              <a:rPr lang="en-US" b="1" dirty="0">
                <a:latin typeface="Book Antiqua" panose="02040602050305030304" pitchFamily="18" charset="0"/>
              </a:rPr>
              <a:t>Example: </a:t>
            </a:r>
            <a:r>
              <a:rPr lang="en-US" dirty="0">
                <a:latin typeface="Book Antiqua" panose="02040602050305030304" pitchFamily="18" charset="0"/>
              </a:rPr>
              <a:t>Consider the data points {(2,10), ((2,5), (8,4), (5,8), (7,5), (6,4),(3,2),(4,6)}. Select three cluster centers using K-means++ algorithm. Select data point with highest probability as next cluster center. </a:t>
            </a:r>
          </a:p>
          <a:p>
            <a:pPr marL="0" indent="0" algn="just">
              <a:buNone/>
            </a:pPr>
            <a:r>
              <a:rPr lang="en-US" b="1" dirty="0">
                <a:latin typeface="Book Antiqua" panose="02040602050305030304" pitchFamily="18" charset="0"/>
              </a:rPr>
              <a:t>Solution</a:t>
            </a:r>
          </a:p>
          <a:p>
            <a:pPr marL="0" indent="0" algn="just">
              <a:buNone/>
            </a:pPr>
            <a:r>
              <a:rPr lang="en-US" dirty="0">
                <a:latin typeface="Book Antiqua" panose="02040602050305030304" pitchFamily="18" charset="0"/>
              </a:rPr>
              <a:t>Let</a:t>
            </a:r>
            <a:r>
              <a:rPr lang="en-US" b="1" dirty="0">
                <a:latin typeface="Book Antiqua" panose="02040602050305030304" pitchFamily="18" charset="0"/>
              </a:rPr>
              <a:t> </a:t>
            </a:r>
            <a:r>
              <a:rPr lang="en-US" dirty="0">
                <a:latin typeface="Book Antiqua" panose="02040602050305030304" pitchFamily="18" charset="0"/>
              </a:rPr>
              <a:t>p1=(2,10)  p2=(2,5)  p3=(8,4)  p4=(5,8)  p5=(7,5)  p6=(6,4)  p7=(3,2) p8=(4,6)</a:t>
            </a:r>
            <a:endParaRPr lang="en-US" b="1" dirty="0">
              <a:latin typeface="Book Antiqua" panose="02040602050305030304" pitchFamily="18" charset="0"/>
            </a:endParaRPr>
          </a:p>
          <a:p>
            <a:pPr marL="0" indent="0" algn="just">
              <a:buNone/>
            </a:pPr>
            <a:r>
              <a:rPr lang="en-US" dirty="0">
                <a:latin typeface="Book Antiqua" panose="02040602050305030304" pitchFamily="18" charset="0"/>
              </a:rPr>
              <a:t>Select the first cluster center randomly.  Let </a:t>
            </a:r>
            <a:r>
              <a:rPr lang="el-GR" dirty="0">
                <a:latin typeface="Book Antiqua" panose="02040602050305030304" pitchFamily="18" charset="0"/>
              </a:rPr>
              <a:t>μ</a:t>
            </a:r>
            <a:r>
              <a:rPr lang="el-GR" baseline="-25000" dirty="0">
                <a:latin typeface="Book Antiqua" panose="02040602050305030304" pitchFamily="18" charset="0"/>
              </a:rPr>
              <a:t>1 </a:t>
            </a:r>
            <a:r>
              <a:rPr lang="en-US" dirty="0">
                <a:latin typeface="Book Antiqua" panose="02040602050305030304" pitchFamily="18" charset="0"/>
              </a:rPr>
              <a:t>=(2,5)</a:t>
            </a:r>
          </a:p>
          <a:p>
            <a:pPr marL="0" indent="0" algn="just">
              <a:buNone/>
            </a:pPr>
            <a:r>
              <a:rPr lang="en-US" dirty="0">
                <a:latin typeface="Book Antiqua" panose="02040602050305030304" pitchFamily="18" charset="0"/>
              </a:rPr>
              <a:t>d(</a:t>
            </a:r>
            <a:r>
              <a:rPr lang="el-GR" dirty="0">
                <a:latin typeface="Book Antiqua" panose="02040602050305030304" pitchFamily="18" charset="0"/>
              </a:rPr>
              <a:t>μ</a:t>
            </a:r>
            <a:r>
              <a:rPr lang="el-GR" baseline="-25000" dirty="0">
                <a:latin typeface="Book Antiqua" panose="02040602050305030304" pitchFamily="18" charset="0"/>
              </a:rPr>
              <a:t>1</a:t>
            </a:r>
            <a:r>
              <a:rPr lang="en-US" dirty="0">
                <a:latin typeface="Book Antiqua" panose="02040602050305030304" pitchFamily="18" charset="0"/>
              </a:rPr>
              <a:t>,p1)=5		d</a:t>
            </a:r>
            <a:r>
              <a:rPr lang="en-US" b="1" dirty="0">
                <a:latin typeface="Book Antiqua" panose="02040602050305030304" pitchFamily="18" charset="0"/>
              </a:rPr>
              <a:t>(</a:t>
            </a:r>
            <a:r>
              <a:rPr lang="el-GR" dirty="0">
                <a:latin typeface="Book Antiqua" panose="02040602050305030304" pitchFamily="18" charset="0"/>
              </a:rPr>
              <a:t>μ</a:t>
            </a:r>
            <a:r>
              <a:rPr lang="el-GR" baseline="-25000" dirty="0">
                <a:latin typeface="Book Antiqua" panose="02040602050305030304" pitchFamily="18" charset="0"/>
              </a:rPr>
              <a:t>1</a:t>
            </a:r>
            <a:r>
              <a:rPr lang="en-US" b="1" dirty="0">
                <a:latin typeface="Book Antiqua" panose="02040602050305030304" pitchFamily="18" charset="0"/>
              </a:rPr>
              <a:t>,</a:t>
            </a:r>
            <a:r>
              <a:rPr lang="en-US" dirty="0">
                <a:latin typeface="Book Antiqua" panose="02040602050305030304" pitchFamily="18" charset="0"/>
              </a:rPr>
              <a:t>p2)=0		d(</a:t>
            </a:r>
            <a:r>
              <a:rPr lang="el-GR" dirty="0">
                <a:latin typeface="Book Antiqua" panose="02040602050305030304" pitchFamily="18" charset="0"/>
              </a:rPr>
              <a:t>μ</a:t>
            </a:r>
            <a:r>
              <a:rPr lang="el-GR" baseline="-25000" dirty="0">
                <a:latin typeface="Book Antiqua" panose="02040602050305030304" pitchFamily="18" charset="0"/>
              </a:rPr>
              <a:t>1</a:t>
            </a:r>
            <a:r>
              <a:rPr lang="en-US" dirty="0">
                <a:latin typeface="Book Antiqua" panose="02040602050305030304" pitchFamily="18" charset="0"/>
              </a:rPr>
              <a:t>,p3)=6.08	d(</a:t>
            </a:r>
            <a:r>
              <a:rPr lang="el-GR" dirty="0">
                <a:latin typeface="Book Antiqua" panose="02040602050305030304" pitchFamily="18" charset="0"/>
              </a:rPr>
              <a:t>μ</a:t>
            </a:r>
            <a:r>
              <a:rPr lang="el-GR" baseline="-25000" dirty="0">
                <a:latin typeface="Book Antiqua" panose="02040602050305030304" pitchFamily="18" charset="0"/>
              </a:rPr>
              <a:t>1</a:t>
            </a:r>
            <a:r>
              <a:rPr lang="en-US" dirty="0">
                <a:latin typeface="Book Antiqua" panose="02040602050305030304" pitchFamily="18" charset="0"/>
              </a:rPr>
              <a:t>,p4)=4.24</a:t>
            </a:r>
          </a:p>
          <a:p>
            <a:pPr marL="0" indent="0" algn="just">
              <a:buNone/>
            </a:pPr>
            <a:r>
              <a:rPr lang="en-US" dirty="0">
                <a:latin typeface="Book Antiqua" panose="02040602050305030304" pitchFamily="18" charset="0"/>
              </a:rPr>
              <a:t>d(</a:t>
            </a:r>
            <a:r>
              <a:rPr lang="el-GR" dirty="0">
                <a:latin typeface="Book Antiqua" panose="02040602050305030304" pitchFamily="18" charset="0"/>
              </a:rPr>
              <a:t>μ</a:t>
            </a:r>
            <a:r>
              <a:rPr lang="el-GR" baseline="-25000" dirty="0">
                <a:latin typeface="Book Antiqua" panose="02040602050305030304" pitchFamily="18" charset="0"/>
              </a:rPr>
              <a:t>1</a:t>
            </a:r>
            <a:r>
              <a:rPr lang="en-US" dirty="0">
                <a:latin typeface="Book Antiqua" panose="02040602050305030304" pitchFamily="18" charset="0"/>
              </a:rPr>
              <a:t>,p5)=5		d(</a:t>
            </a:r>
            <a:r>
              <a:rPr lang="el-GR" dirty="0">
                <a:latin typeface="Book Antiqua" panose="02040602050305030304" pitchFamily="18" charset="0"/>
              </a:rPr>
              <a:t>μ</a:t>
            </a:r>
            <a:r>
              <a:rPr lang="el-GR" baseline="-25000" dirty="0">
                <a:latin typeface="Book Antiqua" panose="02040602050305030304" pitchFamily="18" charset="0"/>
              </a:rPr>
              <a:t>1</a:t>
            </a:r>
            <a:r>
              <a:rPr lang="en-US" dirty="0">
                <a:latin typeface="Book Antiqua" panose="02040602050305030304" pitchFamily="18" charset="0"/>
              </a:rPr>
              <a:t>,p6)=4.12	d(</a:t>
            </a:r>
            <a:r>
              <a:rPr lang="el-GR" dirty="0">
                <a:latin typeface="Book Antiqua" panose="02040602050305030304" pitchFamily="18" charset="0"/>
              </a:rPr>
              <a:t>μ</a:t>
            </a:r>
            <a:r>
              <a:rPr lang="el-GR" baseline="-25000" dirty="0">
                <a:latin typeface="Book Antiqua" panose="02040602050305030304" pitchFamily="18" charset="0"/>
              </a:rPr>
              <a:t>1</a:t>
            </a:r>
            <a:r>
              <a:rPr lang="en-US" dirty="0">
                <a:latin typeface="Book Antiqua" panose="02040602050305030304" pitchFamily="18" charset="0"/>
              </a:rPr>
              <a:t>,p7)=3.6	 d(</a:t>
            </a:r>
            <a:r>
              <a:rPr lang="el-GR" dirty="0">
                <a:latin typeface="Book Antiqua" panose="02040602050305030304" pitchFamily="18" charset="0"/>
              </a:rPr>
              <a:t>μ</a:t>
            </a:r>
            <a:r>
              <a:rPr lang="el-GR" baseline="-25000" dirty="0">
                <a:latin typeface="Book Antiqua" panose="02040602050305030304" pitchFamily="18" charset="0"/>
              </a:rPr>
              <a:t>1</a:t>
            </a:r>
            <a:r>
              <a:rPr lang="en-US" dirty="0">
                <a:latin typeface="Book Antiqua" panose="02040602050305030304" pitchFamily="18" charset="0"/>
              </a:rPr>
              <a:t>,p8)=2.12</a:t>
            </a:r>
          </a:p>
          <a:p>
            <a:pPr marL="0" indent="0" algn="just">
              <a:buNone/>
            </a:pPr>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4149990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Clustering</a:t>
            </a:r>
          </a:p>
        </p:txBody>
      </p:sp>
      <p:sp>
        <p:nvSpPr>
          <p:cNvPr id="3" name="Content Placeholder 2"/>
          <p:cNvSpPr>
            <a:spLocks noGrp="1"/>
          </p:cNvSpPr>
          <p:nvPr>
            <p:ph idx="1"/>
          </p:nvPr>
        </p:nvSpPr>
        <p:spPr/>
        <p:txBody>
          <a:bodyPr>
            <a:normAutofit/>
          </a:bodyPr>
          <a:lstStyle/>
          <a:p>
            <a:pPr algn="just"/>
            <a:r>
              <a:rPr lang="en-US" dirty="0">
                <a:latin typeface="Book Antiqua" panose="02040602050305030304" pitchFamily="18" charset="0"/>
              </a:rPr>
              <a:t>The process of grouping a set of physical or abstract objects into classes of </a:t>
            </a:r>
            <a:r>
              <a:rPr lang="en-US" i="1" dirty="0">
                <a:latin typeface="Book Antiqua" panose="02040602050305030304" pitchFamily="18" charset="0"/>
              </a:rPr>
              <a:t>similar </a:t>
            </a:r>
            <a:r>
              <a:rPr lang="en-US" dirty="0">
                <a:latin typeface="Book Antiqua" panose="02040602050305030304" pitchFamily="18" charset="0"/>
              </a:rPr>
              <a:t>objects is called clustering. It is an unsupervised learning technique.</a:t>
            </a:r>
          </a:p>
          <a:p>
            <a:pPr algn="just"/>
            <a:r>
              <a:rPr lang="en-US" dirty="0">
                <a:latin typeface="Book Antiqua" panose="02040602050305030304" pitchFamily="18" charset="0"/>
              </a:rPr>
              <a:t>A cluster is a collection of data objects that are </a:t>
            </a:r>
            <a:r>
              <a:rPr lang="en-US" i="1" dirty="0">
                <a:latin typeface="Book Antiqua" panose="02040602050305030304" pitchFamily="18" charset="0"/>
              </a:rPr>
              <a:t>similar </a:t>
            </a:r>
            <a:r>
              <a:rPr lang="en-US" dirty="0">
                <a:latin typeface="Book Antiqua" panose="02040602050305030304" pitchFamily="18" charset="0"/>
              </a:rPr>
              <a:t>to one another within the same cluster and are </a:t>
            </a:r>
            <a:r>
              <a:rPr lang="en-US" i="1" dirty="0">
                <a:latin typeface="Book Antiqua" panose="02040602050305030304" pitchFamily="18" charset="0"/>
              </a:rPr>
              <a:t>dissimilar </a:t>
            </a:r>
            <a:r>
              <a:rPr lang="en-US" dirty="0">
                <a:latin typeface="Book Antiqua" panose="02040602050305030304" pitchFamily="18" charset="0"/>
              </a:rPr>
              <a:t>to the objects in other clusters. </a:t>
            </a:r>
          </a:p>
          <a:p>
            <a:pPr algn="just"/>
            <a:r>
              <a:rPr lang="en-US" dirty="0">
                <a:latin typeface="Book Antiqua" panose="02040602050305030304" pitchFamily="18" charset="0"/>
              </a:rPr>
              <a:t>Clustering can also be used for outlier detection, where outliers may be more interesting than common cases. </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765884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K-Means++ Algorithm</a:t>
            </a:r>
          </a:p>
        </p:txBody>
      </p:sp>
      <p:sp>
        <p:nvSpPr>
          <p:cNvPr id="3" name="Content Placeholder 2"/>
          <p:cNvSpPr>
            <a:spLocks noGrp="1"/>
          </p:cNvSpPr>
          <p:nvPr>
            <p:ph idx="1"/>
          </p:nvPr>
        </p:nvSpPr>
        <p:spPr>
          <a:xfrm>
            <a:off x="838200" y="1825625"/>
            <a:ext cx="10766612" cy="4351338"/>
          </a:xfrm>
        </p:spPr>
        <p:txBody>
          <a:bodyPr>
            <a:normAutofit fontScale="92500" lnSpcReduction="10000"/>
          </a:bodyPr>
          <a:lstStyle/>
          <a:p>
            <a:pPr marL="0" indent="0" algn="just">
              <a:buNone/>
            </a:pPr>
            <a:r>
              <a:rPr lang="en-US" dirty="0">
                <a:latin typeface="Book Antiqua" panose="02040602050305030304" pitchFamily="18" charset="0"/>
              </a:rPr>
              <a:t>Thus, probabilities of data points being selected as next cluster center is directly proportional to:{5,0,6.08,4.24,5,4.12,3.6,2.12}</a:t>
            </a:r>
          </a:p>
          <a:p>
            <a:pPr marL="0" indent="0" algn="just">
              <a:buNone/>
            </a:pPr>
            <a:r>
              <a:rPr lang="en-US" dirty="0">
                <a:latin typeface="Book Antiqua" panose="02040602050305030304" pitchFamily="18" charset="0"/>
              </a:rPr>
              <a:t>The data point p3=(8,4) has the highest probability of being selected as cluster center. Thus, </a:t>
            </a:r>
            <a:r>
              <a:rPr lang="el-GR" dirty="0">
                <a:latin typeface="Book Antiqua" panose="02040602050305030304" pitchFamily="18" charset="0"/>
              </a:rPr>
              <a:t>μ</a:t>
            </a:r>
            <a:r>
              <a:rPr lang="en-US" baseline="-25000" dirty="0">
                <a:latin typeface="Book Antiqua" panose="02040602050305030304" pitchFamily="18" charset="0"/>
              </a:rPr>
              <a:t>2</a:t>
            </a:r>
            <a:r>
              <a:rPr lang="el-GR" baseline="-25000" dirty="0">
                <a:latin typeface="Book Antiqua" panose="02040602050305030304" pitchFamily="18" charset="0"/>
              </a:rPr>
              <a:t> </a:t>
            </a:r>
            <a:r>
              <a:rPr lang="en-US" dirty="0">
                <a:latin typeface="Book Antiqua" panose="02040602050305030304" pitchFamily="18" charset="0"/>
              </a:rPr>
              <a:t>=p3=(8,4)</a:t>
            </a:r>
          </a:p>
          <a:p>
            <a:pPr marL="0" indent="0" algn="just">
              <a:buNone/>
            </a:pPr>
            <a:r>
              <a:rPr lang="en-US" dirty="0">
                <a:latin typeface="Book Antiqua" panose="02040602050305030304" pitchFamily="18" charset="0"/>
              </a:rPr>
              <a:t>Again, for each data point compute its distance from the nearest cluster center:</a:t>
            </a:r>
          </a:p>
          <a:p>
            <a:pPr marL="0" indent="0" algn="just">
              <a:buNone/>
            </a:pPr>
            <a:r>
              <a:rPr lang="en-US" dirty="0">
                <a:latin typeface="Book Antiqua" panose="02040602050305030304" pitchFamily="18" charset="0"/>
              </a:rPr>
              <a:t>min(d(</a:t>
            </a:r>
            <a:r>
              <a:rPr lang="el-GR" dirty="0">
                <a:latin typeface="Book Antiqua" panose="02040602050305030304" pitchFamily="18" charset="0"/>
              </a:rPr>
              <a:t>μ</a:t>
            </a:r>
            <a:r>
              <a:rPr lang="el-GR" baseline="-25000" dirty="0">
                <a:latin typeface="Book Antiqua" panose="02040602050305030304" pitchFamily="18" charset="0"/>
              </a:rPr>
              <a:t>1</a:t>
            </a:r>
            <a:r>
              <a:rPr lang="en-US" dirty="0">
                <a:latin typeface="Book Antiqua" panose="02040602050305030304" pitchFamily="18" charset="0"/>
              </a:rPr>
              <a:t>,p1), d</a:t>
            </a:r>
            <a:r>
              <a:rPr lang="en-US" b="1" dirty="0">
                <a:latin typeface="Book Antiqua" panose="02040602050305030304" pitchFamily="18" charset="0"/>
              </a:rPr>
              <a:t>(</a:t>
            </a:r>
            <a:r>
              <a:rPr lang="el-GR" dirty="0">
                <a:latin typeface="Book Antiqua" panose="02040602050305030304" pitchFamily="18" charset="0"/>
              </a:rPr>
              <a:t>μ</a:t>
            </a:r>
            <a:r>
              <a:rPr lang="en-US" baseline="-25000" dirty="0">
                <a:latin typeface="Book Antiqua" panose="02040602050305030304" pitchFamily="18" charset="0"/>
              </a:rPr>
              <a:t>2</a:t>
            </a:r>
            <a:r>
              <a:rPr lang="en-US" b="1" dirty="0">
                <a:latin typeface="Book Antiqua" panose="02040602050305030304" pitchFamily="18" charset="0"/>
              </a:rPr>
              <a:t>,</a:t>
            </a:r>
            <a:r>
              <a:rPr lang="en-US" dirty="0">
                <a:latin typeface="Book Antiqua" panose="02040602050305030304" pitchFamily="18" charset="0"/>
              </a:rPr>
              <a:t>p1))=5	min(d(</a:t>
            </a:r>
            <a:r>
              <a:rPr lang="el-GR" dirty="0">
                <a:latin typeface="Book Antiqua" panose="02040602050305030304" pitchFamily="18" charset="0"/>
              </a:rPr>
              <a:t>μ</a:t>
            </a:r>
            <a:r>
              <a:rPr lang="el-GR" baseline="-25000" dirty="0">
                <a:latin typeface="Book Antiqua" panose="02040602050305030304" pitchFamily="18" charset="0"/>
              </a:rPr>
              <a:t>1</a:t>
            </a:r>
            <a:r>
              <a:rPr lang="en-US" dirty="0">
                <a:latin typeface="Book Antiqua" panose="02040602050305030304" pitchFamily="18" charset="0"/>
              </a:rPr>
              <a:t>,p2), d(</a:t>
            </a:r>
            <a:r>
              <a:rPr lang="el-GR" dirty="0">
                <a:latin typeface="Book Antiqua" panose="02040602050305030304" pitchFamily="18" charset="0"/>
              </a:rPr>
              <a:t>μ</a:t>
            </a:r>
            <a:r>
              <a:rPr lang="en-US" baseline="-25000" dirty="0">
                <a:latin typeface="Book Antiqua" panose="02040602050305030304" pitchFamily="18" charset="0"/>
              </a:rPr>
              <a:t>2</a:t>
            </a:r>
            <a:r>
              <a:rPr lang="en-US" dirty="0">
                <a:latin typeface="Book Antiqua" panose="02040602050305030304" pitchFamily="18" charset="0"/>
              </a:rPr>
              <a:t>,p2))=0</a:t>
            </a:r>
          </a:p>
          <a:p>
            <a:pPr marL="0" indent="0" algn="just">
              <a:buNone/>
            </a:pPr>
            <a:r>
              <a:rPr lang="en-US" dirty="0">
                <a:latin typeface="Book Antiqua" panose="02040602050305030304" pitchFamily="18" charset="0"/>
              </a:rPr>
              <a:t>min(d(</a:t>
            </a:r>
            <a:r>
              <a:rPr lang="el-GR" dirty="0">
                <a:latin typeface="Book Antiqua" panose="02040602050305030304" pitchFamily="18" charset="0"/>
              </a:rPr>
              <a:t>μ</a:t>
            </a:r>
            <a:r>
              <a:rPr lang="el-GR" baseline="-25000" dirty="0">
                <a:latin typeface="Book Antiqua" panose="02040602050305030304" pitchFamily="18" charset="0"/>
              </a:rPr>
              <a:t>1</a:t>
            </a:r>
            <a:r>
              <a:rPr lang="en-US" dirty="0">
                <a:latin typeface="Book Antiqua" panose="02040602050305030304" pitchFamily="18" charset="0"/>
              </a:rPr>
              <a:t>,p3), d(</a:t>
            </a:r>
            <a:r>
              <a:rPr lang="el-GR" dirty="0">
                <a:latin typeface="Book Antiqua" panose="02040602050305030304" pitchFamily="18" charset="0"/>
              </a:rPr>
              <a:t>μ</a:t>
            </a:r>
            <a:r>
              <a:rPr lang="en-US" baseline="-25000" dirty="0">
                <a:latin typeface="Book Antiqua" panose="02040602050305030304" pitchFamily="18" charset="0"/>
              </a:rPr>
              <a:t>2</a:t>
            </a:r>
            <a:r>
              <a:rPr lang="en-US" dirty="0">
                <a:latin typeface="Book Antiqua" panose="02040602050305030304" pitchFamily="18" charset="0"/>
              </a:rPr>
              <a:t>,p3))=0	min(d(</a:t>
            </a:r>
            <a:r>
              <a:rPr lang="el-GR" dirty="0">
                <a:latin typeface="Book Antiqua" panose="02040602050305030304" pitchFamily="18" charset="0"/>
              </a:rPr>
              <a:t>μ</a:t>
            </a:r>
            <a:r>
              <a:rPr lang="el-GR" baseline="-25000" dirty="0">
                <a:latin typeface="Book Antiqua" panose="02040602050305030304" pitchFamily="18" charset="0"/>
              </a:rPr>
              <a:t>1</a:t>
            </a:r>
            <a:r>
              <a:rPr lang="en-US" dirty="0">
                <a:latin typeface="Book Antiqua" panose="02040602050305030304" pitchFamily="18" charset="0"/>
              </a:rPr>
              <a:t>,p4), d</a:t>
            </a:r>
            <a:r>
              <a:rPr lang="en-US" b="1" dirty="0">
                <a:latin typeface="Book Antiqua" panose="02040602050305030304" pitchFamily="18" charset="0"/>
              </a:rPr>
              <a:t>(</a:t>
            </a:r>
            <a:r>
              <a:rPr lang="el-GR" dirty="0">
                <a:latin typeface="Book Antiqua" panose="02040602050305030304" pitchFamily="18" charset="0"/>
              </a:rPr>
              <a:t>μ</a:t>
            </a:r>
            <a:r>
              <a:rPr lang="en-US" baseline="-25000" dirty="0">
                <a:latin typeface="Book Antiqua" panose="02040602050305030304" pitchFamily="18" charset="0"/>
              </a:rPr>
              <a:t>2</a:t>
            </a:r>
            <a:r>
              <a:rPr lang="en-US" b="1" dirty="0">
                <a:latin typeface="Book Antiqua" panose="02040602050305030304" pitchFamily="18" charset="0"/>
              </a:rPr>
              <a:t>,</a:t>
            </a:r>
            <a:r>
              <a:rPr lang="en-US" dirty="0">
                <a:latin typeface="Book Antiqua" panose="02040602050305030304" pitchFamily="18" charset="0"/>
              </a:rPr>
              <a:t>p4))=4.24</a:t>
            </a:r>
          </a:p>
          <a:p>
            <a:pPr marL="0" indent="0" algn="just">
              <a:buNone/>
            </a:pPr>
            <a:r>
              <a:rPr lang="en-US" dirty="0">
                <a:latin typeface="Book Antiqua" panose="02040602050305030304" pitchFamily="18" charset="0"/>
              </a:rPr>
              <a:t>min(d(</a:t>
            </a:r>
            <a:r>
              <a:rPr lang="el-GR" dirty="0">
                <a:latin typeface="Book Antiqua" panose="02040602050305030304" pitchFamily="18" charset="0"/>
              </a:rPr>
              <a:t>μ</a:t>
            </a:r>
            <a:r>
              <a:rPr lang="el-GR" baseline="-25000" dirty="0">
                <a:latin typeface="Book Antiqua" panose="02040602050305030304" pitchFamily="18" charset="0"/>
              </a:rPr>
              <a:t>1</a:t>
            </a:r>
            <a:r>
              <a:rPr lang="en-US" dirty="0">
                <a:latin typeface="Book Antiqua" panose="02040602050305030304" pitchFamily="18" charset="0"/>
              </a:rPr>
              <a:t>,p5), d(</a:t>
            </a:r>
            <a:r>
              <a:rPr lang="el-GR" dirty="0">
                <a:latin typeface="Book Antiqua" panose="02040602050305030304" pitchFamily="18" charset="0"/>
              </a:rPr>
              <a:t>μ</a:t>
            </a:r>
            <a:r>
              <a:rPr lang="en-US" baseline="-25000" dirty="0">
                <a:latin typeface="Book Antiqua" panose="02040602050305030304" pitchFamily="18" charset="0"/>
              </a:rPr>
              <a:t>2</a:t>
            </a:r>
            <a:r>
              <a:rPr lang="en-US" dirty="0">
                <a:latin typeface="Book Antiqua" panose="02040602050305030304" pitchFamily="18" charset="0"/>
              </a:rPr>
              <a:t>,p5))=5	min(d(</a:t>
            </a:r>
            <a:r>
              <a:rPr lang="el-GR" dirty="0">
                <a:latin typeface="Book Antiqua" panose="02040602050305030304" pitchFamily="18" charset="0"/>
              </a:rPr>
              <a:t>μ</a:t>
            </a:r>
            <a:r>
              <a:rPr lang="el-GR" baseline="-25000" dirty="0">
                <a:latin typeface="Book Antiqua" panose="02040602050305030304" pitchFamily="18" charset="0"/>
              </a:rPr>
              <a:t>1</a:t>
            </a:r>
            <a:r>
              <a:rPr lang="en-US" dirty="0">
                <a:latin typeface="Book Antiqua" panose="02040602050305030304" pitchFamily="18" charset="0"/>
              </a:rPr>
              <a:t>,p6), d(</a:t>
            </a:r>
            <a:r>
              <a:rPr lang="el-GR" dirty="0">
                <a:latin typeface="Book Antiqua" panose="02040602050305030304" pitchFamily="18" charset="0"/>
              </a:rPr>
              <a:t>μ</a:t>
            </a:r>
            <a:r>
              <a:rPr lang="en-US" baseline="-25000" dirty="0">
                <a:latin typeface="Book Antiqua" panose="02040602050305030304" pitchFamily="18" charset="0"/>
              </a:rPr>
              <a:t>2</a:t>
            </a:r>
            <a:r>
              <a:rPr lang="en-US" dirty="0">
                <a:latin typeface="Book Antiqua" panose="02040602050305030304" pitchFamily="18" charset="0"/>
              </a:rPr>
              <a:t>,p6))=4.12</a:t>
            </a:r>
          </a:p>
          <a:p>
            <a:pPr marL="0" indent="0" algn="just">
              <a:buNone/>
            </a:pPr>
            <a:r>
              <a:rPr lang="en-US" dirty="0">
                <a:latin typeface="Book Antiqua" panose="02040602050305030304" pitchFamily="18" charset="0"/>
              </a:rPr>
              <a:t>min(d(</a:t>
            </a:r>
            <a:r>
              <a:rPr lang="el-GR" dirty="0">
                <a:latin typeface="Book Antiqua" panose="02040602050305030304" pitchFamily="18" charset="0"/>
              </a:rPr>
              <a:t>μ</a:t>
            </a:r>
            <a:r>
              <a:rPr lang="el-GR" baseline="-25000" dirty="0">
                <a:latin typeface="Book Antiqua" panose="02040602050305030304" pitchFamily="18" charset="0"/>
              </a:rPr>
              <a:t>1</a:t>
            </a:r>
            <a:r>
              <a:rPr lang="en-US" dirty="0">
                <a:latin typeface="Book Antiqua" panose="02040602050305030304" pitchFamily="18" charset="0"/>
              </a:rPr>
              <a:t>,p7), d(</a:t>
            </a:r>
            <a:r>
              <a:rPr lang="el-GR" dirty="0">
                <a:latin typeface="Book Antiqua" panose="02040602050305030304" pitchFamily="18" charset="0"/>
              </a:rPr>
              <a:t>μ</a:t>
            </a:r>
            <a:r>
              <a:rPr lang="en-US" baseline="-25000" dirty="0">
                <a:latin typeface="Book Antiqua" panose="02040602050305030304" pitchFamily="18" charset="0"/>
              </a:rPr>
              <a:t>2</a:t>
            </a:r>
            <a:r>
              <a:rPr lang="en-US" dirty="0">
                <a:latin typeface="Book Antiqua" panose="02040602050305030304" pitchFamily="18" charset="0"/>
              </a:rPr>
              <a:t>,p7))=5.39	min(d(</a:t>
            </a:r>
            <a:r>
              <a:rPr lang="el-GR" dirty="0">
                <a:latin typeface="Book Antiqua" panose="02040602050305030304" pitchFamily="18" charset="0"/>
              </a:rPr>
              <a:t>μ</a:t>
            </a:r>
            <a:r>
              <a:rPr lang="el-GR" baseline="-25000" dirty="0">
                <a:latin typeface="Book Antiqua" panose="02040602050305030304" pitchFamily="18" charset="0"/>
              </a:rPr>
              <a:t>1</a:t>
            </a:r>
            <a:r>
              <a:rPr lang="en-US" dirty="0">
                <a:latin typeface="Book Antiqua" panose="02040602050305030304" pitchFamily="18" charset="0"/>
              </a:rPr>
              <a:t>,p8), d(</a:t>
            </a:r>
            <a:r>
              <a:rPr lang="el-GR" dirty="0">
                <a:latin typeface="Book Antiqua" panose="02040602050305030304" pitchFamily="18" charset="0"/>
              </a:rPr>
              <a:t>μ</a:t>
            </a:r>
            <a:r>
              <a:rPr lang="en-US" baseline="-25000" dirty="0">
                <a:latin typeface="Book Antiqua" panose="02040602050305030304" pitchFamily="18" charset="0"/>
              </a:rPr>
              <a:t>2</a:t>
            </a:r>
            <a:r>
              <a:rPr lang="en-US" dirty="0">
                <a:latin typeface="Book Antiqua" panose="02040602050305030304" pitchFamily="18" charset="0"/>
              </a:rPr>
              <a:t>,p8))=4.47</a:t>
            </a: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212536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K-Means++ Algorithm</a:t>
            </a:r>
          </a:p>
        </p:txBody>
      </p:sp>
      <p:sp>
        <p:nvSpPr>
          <p:cNvPr id="3" name="Content Placeholder 2"/>
          <p:cNvSpPr>
            <a:spLocks noGrp="1"/>
          </p:cNvSpPr>
          <p:nvPr>
            <p:ph idx="1"/>
          </p:nvPr>
        </p:nvSpPr>
        <p:spPr>
          <a:xfrm>
            <a:off x="838200" y="1825625"/>
            <a:ext cx="10766612" cy="4351338"/>
          </a:xfrm>
        </p:spPr>
        <p:txBody>
          <a:bodyPr>
            <a:normAutofit/>
          </a:bodyPr>
          <a:lstStyle/>
          <a:p>
            <a:pPr marL="0" indent="0" algn="just">
              <a:buNone/>
            </a:pPr>
            <a:r>
              <a:rPr lang="en-US" dirty="0">
                <a:latin typeface="Book Antiqua" panose="02040602050305030304" pitchFamily="18" charset="0"/>
              </a:rPr>
              <a:t>The data point p7=(3,2) has the highest probability of being selected as next cluster center.</a:t>
            </a:r>
          </a:p>
          <a:p>
            <a:pPr marL="0" indent="0" algn="just">
              <a:buNone/>
            </a:pPr>
            <a:r>
              <a:rPr lang="en-US" dirty="0">
                <a:latin typeface="Book Antiqua" panose="02040602050305030304" pitchFamily="18" charset="0"/>
              </a:rPr>
              <a:t>Thus three cluster centers are: </a:t>
            </a:r>
            <a:r>
              <a:rPr lang="el-GR" dirty="0">
                <a:latin typeface="Book Antiqua" panose="02040602050305030304" pitchFamily="18" charset="0"/>
              </a:rPr>
              <a:t>μ</a:t>
            </a:r>
            <a:r>
              <a:rPr lang="el-GR" baseline="-25000" dirty="0">
                <a:latin typeface="Book Antiqua" panose="02040602050305030304" pitchFamily="18" charset="0"/>
              </a:rPr>
              <a:t>1 </a:t>
            </a:r>
            <a:r>
              <a:rPr lang="en-US" dirty="0">
                <a:latin typeface="Book Antiqua" panose="02040602050305030304" pitchFamily="18" charset="0"/>
              </a:rPr>
              <a:t>=(2,5)	</a:t>
            </a:r>
            <a:r>
              <a:rPr lang="el-GR" dirty="0">
                <a:latin typeface="Book Antiqua" panose="02040602050305030304" pitchFamily="18" charset="0"/>
              </a:rPr>
              <a:t> μ</a:t>
            </a:r>
            <a:r>
              <a:rPr lang="en-US" baseline="-25000" dirty="0">
                <a:latin typeface="Book Antiqua" panose="02040602050305030304" pitchFamily="18" charset="0"/>
              </a:rPr>
              <a:t>2</a:t>
            </a:r>
            <a:r>
              <a:rPr lang="en-US" dirty="0">
                <a:latin typeface="Book Antiqua" panose="02040602050305030304" pitchFamily="18" charset="0"/>
              </a:rPr>
              <a:t>=(8,4),	</a:t>
            </a:r>
            <a:r>
              <a:rPr lang="el-GR" dirty="0">
                <a:latin typeface="Book Antiqua" panose="02040602050305030304" pitchFamily="18" charset="0"/>
              </a:rPr>
              <a:t> μ</a:t>
            </a:r>
            <a:r>
              <a:rPr lang="en-US" baseline="-25000" dirty="0">
                <a:latin typeface="Book Antiqua" panose="02040602050305030304" pitchFamily="18" charset="0"/>
              </a:rPr>
              <a:t>2</a:t>
            </a:r>
            <a:r>
              <a:rPr lang="en-US" dirty="0">
                <a:latin typeface="Book Antiqua" panose="02040602050305030304" pitchFamily="18" charset="0"/>
              </a:rPr>
              <a:t>=(3,2)</a:t>
            </a: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460414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Gaussian Mixture Models and EM</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If we model data points using mixture of two or more components where each component is modeled as a Gaussian distribution, it is called a Gaussian mixture model (GMM).</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pic>
        <p:nvPicPr>
          <p:cNvPr id="64516" name="Picture 4" descr="https://stephens999.github.io/fiveMinuteStats/figure/intro_to_mixture_models.Rmd/unnamed-chunk-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824" y="2987607"/>
            <a:ext cx="4858870" cy="3470621"/>
          </a:xfrm>
          <a:prstGeom prst="rect">
            <a:avLst/>
          </a:prstGeom>
          <a:noFill/>
          <a:extLst>
            <a:ext uri="{909E8E84-426E-40DD-AFC4-6F175D3DCCD1}">
              <a14:hiddenFill xmlns:a14="http://schemas.microsoft.com/office/drawing/2010/main">
                <a:solidFill>
                  <a:srgbClr val="FFFFFF"/>
                </a:solidFill>
              </a14:hiddenFill>
            </a:ext>
          </a:extLst>
        </p:spPr>
      </p:pic>
      <p:pic>
        <p:nvPicPr>
          <p:cNvPr id="64518" name="Picture 6" descr="https://stephens999.github.io/fiveMinuteStats/figure/intro_to_mixture_models.Rmd/unnamed-chunk-4-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08998" y="3016867"/>
            <a:ext cx="4776944" cy="3412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492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Gaussian Mixture Models and EM</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Partition, hierarchical, and density based clustering methods are hard clustering algorithms. This means these algorithms assigns every data object to exactly one cluster.</a:t>
            </a:r>
          </a:p>
          <a:p>
            <a:pPr algn="just"/>
            <a:r>
              <a:rPr lang="en-US" dirty="0">
                <a:latin typeface="Book Antiqua" panose="02040602050305030304" pitchFamily="18" charset="0"/>
              </a:rPr>
              <a:t>Gaussian Mixture Model (GMM) is soft clustering algorithm. It may assigns data object to multiple clusters with some probability. </a:t>
            </a:r>
          </a:p>
          <a:p>
            <a:pPr algn="just"/>
            <a:r>
              <a:rPr lang="en-US" dirty="0">
                <a:latin typeface="Book Antiqua" panose="02040602050305030304" pitchFamily="18" charset="0"/>
              </a:rPr>
              <a:t>For example, if k=3, a data point can be assigned to clusters c1 and c2 with probabilities 0.7 and 0.3 respectively.</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17789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Gaussian Mixture Models and EM</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Gaussian Mixture Models (GMMs) assume that there are a certain number of Gaussian distributions, and each of these distributions represent a cluster. </a:t>
            </a:r>
          </a:p>
          <a:p>
            <a:pPr algn="just"/>
            <a:r>
              <a:rPr lang="en-US" dirty="0">
                <a:latin typeface="Book Antiqua" panose="02040602050305030304" pitchFamily="18" charset="0"/>
              </a:rPr>
              <a:t>Hence, a Gaussian Mixture Model tends to group the data points belonging to a single distribution together.</a:t>
            </a:r>
          </a:p>
          <a:p>
            <a:pPr algn="just"/>
            <a:r>
              <a:rPr lang="en-US" dirty="0">
                <a:latin typeface="Book Antiqua" panose="02040602050305030304" pitchFamily="18" charset="0"/>
              </a:rPr>
              <a:t>For a given set of data points, our GMM would identify the probability of each data point belonging to each of these distributions.</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85770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Gaussian Mixture Models and EM</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Assume we observe height {x</a:t>
            </a:r>
            <a:r>
              <a:rPr lang="en-US" baseline="-25000" dirty="0">
                <a:latin typeface="Book Antiqua" panose="02040602050305030304" pitchFamily="18" charset="0"/>
              </a:rPr>
              <a:t>1</a:t>
            </a:r>
            <a:r>
              <a:rPr lang="en-US" dirty="0">
                <a:latin typeface="Book Antiqua" panose="02040602050305030304" pitchFamily="18" charset="0"/>
              </a:rPr>
              <a:t>,…,</a:t>
            </a:r>
            <a:r>
              <a:rPr lang="en-US" dirty="0" err="1">
                <a:latin typeface="Book Antiqua" panose="02040602050305030304" pitchFamily="18" charset="0"/>
              </a:rPr>
              <a:t>x</a:t>
            </a:r>
            <a:r>
              <a:rPr lang="en-US" baseline="-25000" dirty="0" err="1">
                <a:latin typeface="Book Antiqua" panose="02040602050305030304" pitchFamily="18" charset="0"/>
              </a:rPr>
              <a:t>n</a:t>
            </a:r>
            <a:r>
              <a:rPr lang="en-US" dirty="0">
                <a:latin typeface="Book Antiqua" panose="02040602050305030304" pitchFamily="18" charset="0"/>
              </a:rPr>
              <a:t>}and that each x</a:t>
            </a:r>
            <a:r>
              <a:rPr lang="en-US" baseline="-25000" dirty="0">
                <a:latin typeface="Book Antiqua" panose="02040602050305030304" pitchFamily="18" charset="0"/>
              </a:rPr>
              <a:t>i</a:t>
            </a:r>
            <a:r>
              <a:rPr lang="en-US" dirty="0">
                <a:latin typeface="Book Antiqua" panose="02040602050305030304" pitchFamily="18" charset="0"/>
              </a:rPr>
              <a:t> is sampled from one of K mixture components. Suppose, the mixture components are {male, female}. </a:t>
            </a:r>
          </a:p>
          <a:p>
            <a:pPr algn="just"/>
            <a:r>
              <a:rPr lang="en-US" dirty="0">
                <a:latin typeface="Book Antiqua" panose="02040602050305030304" pitchFamily="18" charset="0"/>
              </a:rPr>
              <a:t>Moreover, </a:t>
            </a:r>
            <a:r>
              <a:rPr lang="en-US" dirty="0" err="1">
                <a:latin typeface="Book Antiqua" panose="02040602050305030304" pitchFamily="18" charset="0"/>
              </a:rPr>
              <a:t>z</a:t>
            </a:r>
            <a:r>
              <a:rPr lang="en-US" baseline="-25000" dirty="0" err="1">
                <a:latin typeface="Book Antiqua" panose="02040602050305030304" pitchFamily="18" charset="0"/>
              </a:rPr>
              <a:t>i</a:t>
            </a:r>
            <a:r>
              <a:rPr lang="en-US" dirty="0">
                <a:latin typeface="Book Antiqua" panose="02040602050305030304" pitchFamily="18" charset="0"/>
              </a:rPr>
              <a:t>∈{1,…,k} is a label associated with each random variable x</a:t>
            </a:r>
            <a:r>
              <a:rPr lang="en-US" baseline="-25000" dirty="0">
                <a:latin typeface="Book Antiqua" panose="02040602050305030304" pitchFamily="18" charset="0"/>
              </a:rPr>
              <a:t>i</a:t>
            </a:r>
            <a:r>
              <a:rPr lang="en-US" dirty="0">
                <a:latin typeface="Book Antiqua" panose="02040602050305030304" pitchFamily="18" charset="0"/>
              </a:rPr>
              <a:t> which indicates the component from the variable x</a:t>
            </a:r>
            <a:r>
              <a:rPr lang="en-US" baseline="-25000" dirty="0">
                <a:latin typeface="Book Antiqua" panose="02040602050305030304" pitchFamily="18" charset="0"/>
              </a:rPr>
              <a:t>i</a:t>
            </a:r>
            <a:r>
              <a:rPr lang="en-US" dirty="0">
                <a:latin typeface="Book Antiqua" panose="02040602050305030304" pitchFamily="18" charset="0"/>
              </a:rPr>
              <a:t> Came from. </a:t>
            </a:r>
          </a:p>
          <a:p>
            <a:pPr algn="just"/>
            <a:r>
              <a:rPr lang="en-US" dirty="0">
                <a:latin typeface="Book Antiqua" panose="02040602050305030304" pitchFamily="18" charset="0"/>
              </a:rPr>
              <a:t>Here, </a:t>
            </a:r>
            <a:r>
              <a:rPr lang="en-US" dirty="0" err="1">
                <a:latin typeface="Book Antiqua" panose="02040602050305030304" pitchFamily="18" charset="0"/>
              </a:rPr>
              <a:t>z</a:t>
            </a:r>
            <a:r>
              <a:rPr lang="en-US" baseline="-25000" dirty="0" err="1">
                <a:latin typeface="Book Antiqua" panose="02040602050305030304" pitchFamily="18" charset="0"/>
              </a:rPr>
              <a:t>i</a:t>
            </a:r>
            <a:r>
              <a:rPr lang="en-US" dirty="0">
                <a:latin typeface="Book Antiqua" panose="02040602050305030304" pitchFamily="18" charset="0"/>
              </a:rPr>
              <a:t> would be either 1 or 2 depending on whether x</a:t>
            </a:r>
            <a:r>
              <a:rPr lang="en-US" baseline="-25000" dirty="0">
                <a:latin typeface="Book Antiqua" panose="02040602050305030304" pitchFamily="18" charset="0"/>
              </a:rPr>
              <a:t>i</a:t>
            </a:r>
            <a:r>
              <a:rPr lang="en-US" dirty="0">
                <a:latin typeface="Book Antiqua" panose="02040602050305030304" pitchFamily="18" charset="0"/>
              </a:rPr>
              <a:t> was a male or female height. Normally, we don’t observe </a:t>
            </a:r>
            <a:r>
              <a:rPr lang="en-US" dirty="0" err="1">
                <a:latin typeface="Book Antiqua" panose="02040602050305030304" pitchFamily="18" charset="0"/>
              </a:rPr>
              <a:t>z</a:t>
            </a:r>
            <a:r>
              <a:rPr lang="en-US" baseline="-25000" dirty="0" err="1">
                <a:latin typeface="Book Antiqua" panose="02040602050305030304" pitchFamily="18" charset="0"/>
              </a:rPr>
              <a:t>i</a:t>
            </a:r>
            <a:r>
              <a:rPr lang="en-US" dirty="0">
                <a:latin typeface="Book Antiqua" panose="02040602050305030304" pitchFamily="18" charset="0"/>
              </a:rPr>
              <a:t> (i.e. we might just obtain a list of heights with no gender information), so the </a:t>
            </a:r>
            <a:r>
              <a:rPr lang="en-US" dirty="0" err="1">
                <a:latin typeface="Book Antiqua" panose="02040602050305030304" pitchFamily="18" charset="0"/>
              </a:rPr>
              <a:t>z</a:t>
            </a:r>
            <a:r>
              <a:rPr lang="en-US" baseline="-25000" dirty="0" err="1">
                <a:latin typeface="Book Antiqua" panose="02040602050305030304" pitchFamily="18" charset="0"/>
              </a:rPr>
              <a:t>i</a:t>
            </a:r>
            <a:r>
              <a:rPr lang="en-US" dirty="0" err="1">
                <a:latin typeface="Book Antiqua" panose="02040602050305030304" pitchFamily="18" charset="0"/>
              </a:rPr>
              <a:t>’s</a:t>
            </a:r>
            <a:r>
              <a:rPr lang="en-US" dirty="0">
                <a:latin typeface="Book Antiqua" panose="02040602050305030304" pitchFamily="18" charset="0"/>
              </a:rPr>
              <a:t> are sometimes called latent variables.</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1863178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Gaussian Mixture Models and EM</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From the law of total probability, we know that the probability of x</a:t>
            </a:r>
            <a:r>
              <a:rPr lang="en-US" baseline="-25000" dirty="0">
                <a:latin typeface="Book Antiqua" panose="02040602050305030304" pitchFamily="18" charset="0"/>
              </a:rPr>
              <a:t>i</a:t>
            </a:r>
            <a:r>
              <a:rPr lang="en-US" dirty="0">
                <a:latin typeface="Book Antiqua" panose="02040602050305030304" pitchFamily="18" charset="0"/>
              </a:rPr>
              <a:t> is:</a:t>
            </a:r>
          </a:p>
          <a:p>
            <a:pPr algn="just"/>
            <a:endParaRPr lang="en-US" dirty="0">
              <a:latin typeface="Book Antiqua" panose="02040602050305030304" pitchFamily="18" charset="0"/>
            </a:endParaRPr>
          </a:p>
          <a:p>
            <a:pPr algn="just"/>
            <a:endParaRPr lang="en-US" dirty="0">
              <a:latin typeface="Book Antiqua" panose="02040602050305030304" pitchFamily="18" charset="0"/>
            </a:endParaRPr>
          </a:p>
          <a:p>
            <a:pPr algn="just"/>
            <a:endParaRPr lang="en-US" dirty="0">
              <a:latin typeface="Book Antiqua" panose="02040602050305030304" pitchFamily="18" charset="0"/>
            </a:endParaRPr>
          </a:p>
          <a:p>
            <a:pPr algn="just"/>
            <a:endParaRPr lang="en-US" dirty="0">
              <a:latin typeface="Book Antiqua" panose="02040602050305030304" pitchFamily="18" charset="0"/>
            </a:endParaRPr>
          </a:p>
          <a:p>
            <a:pPr algn="just"/>
            <a:r>
              <a:rPr lang="en-US" dirty="0">
                <a:latin typeface="Book Antiqua" panose="02040602050305030304" pitchFamily="18" charset="0"/>
              </a:rPr>
              <a:t>Here, the </a:t>
            </a:r>
            <a:r>
              <a:rPr lang="en-US" dirty="0" err="1">
                <a:latin typeface="Book Antiqua" panose="02040602050305030304" pitchFamily="18" charset="0"/>
              </a:rPr>
              <a:t>p</a:t>
            </a:r>
            <a:r>
              <a:rPr lang="en-US" baseline="-25000" dirty="0" err="1">
                <a:latin typeface="Book Antiqua" panose="02040602050305030304" pitchFamily="18" charset="0"/>
              </a:rPr>
              <a:t>k</a:t>
            </a:r>
            <a:r>
              <a:rPr lang="en-US" dirty="0">
                <a:latin typeface="Book Antiqua" panose="02040602050305030304" pitchFamily="18" charset="0"/>
              </a:rPr>
              <a:t> are called mixture proportions or mixture weights and they represent the probability that x</a:t>
            </a:r>
            <a:r>
              <a:rPr lang="en-US" baseline="-25000" dirty="0">
                <a:latin typeface="Book Antiqua" panose="02040602050305030304" pitchFamily="18" charset="0"/>
              </a:rPr>
              <a:t>i</a:t>
            </a:r>
            <a:r>
              <a:rPr lang="en-US" dirty="0">
                <a:latin typeface="Book Antiqua" panose="02040602050305030304" pitchFamily="18" charset="0"/>
              </a:rPr>
              <a:t> belongs to the </a:t>
            </a:r>
            <a:r>
              <a:rPr lang="en-US" dirty="0" err="1">
                <a:latin typeface="Book Antiqua" panose="02040602050305030304" pitchFamily="18" charset="0"/>
              </a:rPr>
              <a:t>k</a:t>
            </a:r>
            <a:r>
              <a:rPr lang="en-US" baseline="30000" dirty="0" err="1">
                <a:latin typeface="Book Antiqua" panose="02040602050305030304" pitchFamily="18" charset="0"/>
              </a:rPr>
              <a:t>th</a:t>
            </a:r>
            <a:r>
              <a:rPr lang="en-US" dirty="0">
                <a:latin typeface="Book Antiqua" panose="02040602050305030304" pitchFamily="18" charset="0"/>
              </a:rPr>
              <a:t> mixture component. </a:t>
            </a: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6" name="Object 5"/>
          <p:cNvGraphicFramePr>
            <a:graphicFrameLocks noChangeAspect="1"/>
          </p:cNvGraphicFramePr>
          <p:nvPr>
            <p:extLst>
              <p:ext uri="{D42A27DB-BD31-4B8C-83A1-F6EECF244321}">
                <p14:modId xmlns:p14="http://schemas.microsoft.com/office/powerpoint/2010/main" val="983212333"/>
              </p:ext>
            </p:extLst>
          </p:nvPr>
        </p:nvGraphicFramePr>
        <p:xfrm>
          <a:off x="1145801" y="2801938"/>
          <a:ext cx="5119688" cy="1922462"/>
        </p:xfrm>
        <a:graphic>
          <a:graphicData uri="http://schemas.openxmlformats.org/presentationml/2006/ole">
            <mc:AlternateContent xmlns:mc="http://schemas.openxmlformats.org/markup-compatibility/2006">
              <mc:Choice xmlns:v="urn:schemas-microsoft-com:vml" Requires="v">
                <p:oleObj name="Equation" r:id="rId2" imgW="2666880" imgH="1002960" progId="Equation.3">
                  <p:embed/>
                </p:oleObj>
              </mc:Choice>
              <mc:Fallback>
                <p:oleObj name="Equation" r:id="rId2" imgW="2666880" imgH="1002960" progId="Equation.3">
                  <p:embed/>
                  <p:pic>
                    <p:nvPicPr>
                      <p:cNvPr id="0" name=""/>
                      <p:cNvPicPr/>
                      <p:nvPr/>
                    </p:nvPicPr>
                    <p:blipFill>
                      <a:blip r:embed="rId3"/>
                      <a:stretch>
                        <a:fillRect/>
                      </a:stretch>
                    </p:blipFill>
                    <p:spPr>
                      <a:xfrm>
                        <a:off x="1145801" y="2801938"/>
                        <a:ext cx="5119688" cy="1922462"/>
                      </a:xfrm>
                      <a:prstGeom prst="rect">
                        <a:avLst/>
                      </a:prstGeom>
                    </p:spPr>
                  </p:pic>
                </p:oleObj>
              </mc:Fallback>
            </mc:AlternateContent>
          </a:graphicData>
        </a:graphic>
      </p:graphicFrame>
    </p:spTree>
    <p:extLst>
      <p:ext uri="{BB962C8B-B14F-4D97-AF65-F5344CB8AC3E}">
        <p14:creationId xmlns:p14="http://schemas.microsoft.com/office/powerpoint/2010/main" val="1530255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Gaussian Mixture Models and EM</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The mixture proportions are nonnegative and they sum to one. f(x</a:t>
            </a:r>
            <a:r>
              <a:rPr lang="en-US" baseline="-25000" dirty="0">
                <a:latin typeface="Book Antiqua" panose="02040602050305030304" pitchFamily="18" charset="0"/>
              </a:rPr>
              <a:t>i</a:t>
            </a:r>
            <a:r>
              <a:rPr lang="en-US" dirty="0">
                <a:latin typeface="Book Antiqua" panose="02040602050305030304" pitchFamily="18" charset="0"/>
              </a:rPr>
              <a:t>) is a mixture component, and it represents the distribution of x</a:t>
            </a:r>
            <a:r>
              <a:rPr lang="en-US" baseline="-25000" dirty="0">
                <a:latin typeface="Book Antiqua" panose="02040602050305030304" pitchFamily="18" charset="0"/>
              </a:rPr>
              <a:t>i</a:t>
            </a:r>
            <a:r>
              <a:rPr lang="en-US" dirty="0">
                <a:latin typeface="Book Antiqua" panose="02040602050305030304" pitchFamily="18" charset="0"/>
              </a:rPr>
              <a:t> assuming it came from component k. </a:t>
            </a:r>
          </a:p>
          <a:p>
            <a:pPr algn="just"/>
            <a:r>
              <a:rPr lang="en-US" dirty="0">
                <a:latin typeface="Book Antiqua" panose="02040602050305030304" pitchFamily="18" charset="0"/>
              </a:rPr>
              <a:t>GMM is a kind of statistical model that involves latent variables and hence can not be solved using MLE method. </a:t>
            </a:r>
          </a:p>
          <a:p>
            <a:pPr algn="just"/>
            <a:r>
              <a:rPr lang="en-US" dirty="0">
                <a:latin typeface="Book Antiqua" panose="02040602050305030304" pitchFamily="18" charset="0"/>
              </a:rPr>
              <a:t>Expectation maximization (EM) algorithm is a method to find MLE of the parameters of a statistical model involving latent variables.</a:t>
            </a:r>
          </a:p>
          <a:p>
            <a:pPr algn="just"/>
            <a:endParaRPr lang="en-US"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1129855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Gaussian Mixture Models and EM</a:t>
            </a: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b="1" u="sng" dirty="0">
                <a:latin typeface="Book Antiqua" panose="02040602050305030304" pitchFamily="18" charset="0"/>
              </a:rPr>
              <a:t>Outline of EM Algorithm</a:t>
            </a:r>
          </a:p>
          <a:p>
            <a:pPr marL="514350" lvl="0" indent="-514350" algn="just" eaLnBrk="0" fontAlgn="base" hangingPunct="0">
              <a:lnSpc>
                <a:spcPct val="100000"/>
              </a:lnSpc>
              <a:spcBef>
                <a:spcPct val="0"/>
              </a:spcBef>
              <a:spcAft>
                <a:spcPct val="0"/>
              </a:spcAft>
              <a:buFont typeface="+mj-lt"/>
              <a:buAutoNum type="arabicPeriod"/>
            </a:pPr>
            <a:r>
              <a:rPr lang="en-US" dirty="0">
                <a:solidFill>
                  <a:srgbClr val="333333"/>
                </a:solidFill>
                <a:latin typeface="Book Antiqua" panose="02040602050305030304" pitchFamily="18" charset="0"/>
              </a:rPr>
              <a:t>Initialize the </a:t>
            </a:r>
            <a:r>
              <a:rPr lang="en-US" dirty="0" err="1">
                <a:solidFill>
                  <a:srgbClr val="333333"/>
                </a:solidFill>
                <a:latin typeface="Book Antiqua" panose="02040602050305030304" pitchFamily="18" charset="0"/>
              </a:rPr>
              <a:t>μ</a:t>
            </a:r>
            <a:r>
              <a:rPr lang="en-US" baseline="-25000" dirty="0" err="1">
                <a:solidFill>
                  <a:srgbClr val="333333"/>
                </a:solidFill>
                <a:latin typeface="Book Antiqua" panose="02040602050305030304" pitchFamily="18" charset="0"/>
              </a:rPr>
              <a:t>k</a:t>
            </a:r>
            <a:r>
              <a:rPr lang="en-US" dirty="0" err="1">
                <a:solidFill>
                  <a:srgbClr val="333333"/>
                </a:solidFill>
                <a:latin typeface="Book Antiqua" panose="02040602050305030304" pitchFamily="18" charset="0"/>
              </a:rPr>
              <a:t>’s</a:t>
            </a:r>
            <a:r>
              <a:rPr lang="en-US" dirty="0">
                <a:solidFill>
                  <a:srgbClr val="333333"/>
                </a:solidFill>
                <a:latin typeface="Book Antiqua" panose="02040602050305030304" pitchFamily="18" charset="0"/>
              </a:rPr>
              <a:t>, </a:t>
            </a:r>
            <a:r>
              <a:rPr lang="en-US" dirty="0" err="1">
                <a:solidFill>
                  <a:srgbClr val="333333"/>
                </a:solidFill>
                <a:latin typeface="Book Antiqua" panose="02040602050305030304" pitchFamily="18" charset="0"/>
              </a:rPr>
              <a:t>σ</a:t>
            </a:r>
            <a:r>
              <a:rPr lang="en-US" baseline="-25000" dirty="0" err="1">
                <a:solidFill>
                  <a:srgbClr val="333333"/>
                </a:solidFill>
                <a:latin typeface="Book Antiqua" panose="02040602050305030304" pitchFamily="18" charset="0"/>
              </a:rPr>
              <a:t>k</a:t>
            </a:r>
            <a:r>
              <a:rPr lang="en-US" dirty="0" err="1">
                <a:solidFill>
                  <a:srgbClr val="333333"/>
                </a:solidFill>
                <a:latin typeface="Book Antiqua" panose="02040602050305030304" pitchFamily="18" charset="0"/>
              </a:rPr>
              <a:t>’s</a:t>
            </a:r>
            <a:r>
              <a:rPr lang="en-US" dirty="0">
                <a:solidFill>
                  <a:srgbClr val="333333"/>
                </a:solidFill>
                <a:latin typeface="Book Antiqua" panose="02040602050305030304" pitchFamily="18" charset="0"/>
              </a:rPr>
              <a:t> and </a:t>
            </a:r>
            <a:r>
              <a:rPr lang="en-US" dirty="0" err="1">
                <a:solidFill>
                  <a:srgbClr val="333333"/>
                </a:solidFill>
                <a:latin typeface="Book Antiqua" panose="02040602050305030304" pitchFamily="18" charset="0"/>
              </a:rPr>
              <a:t>p</a:t>
            </a:r>
            <a:r>
              <a:rPr lang="en-US" baseline="-25000" dirty="0" err="1">
                <a:solidFill>
                  <a:srgbClr val="333333"/>
                </a:solidFill>
                <a:latin typeface="Book Antiqua" panose="02040602050305030304" pitchFamily="18" charset="0"/>
              </a:rPr>
              <a:t>k</a:t>
            </a:r>
            <a:r>
              <a:rPr lang="en-US" dirty="0" err="1">
                <a:solidFill>
                  <a:srgbClr val="333333"/>
                </a:solidFill>
                <a:latin typeface="Book Antiqua" panose="02040602050305030304" pitchFamily="18" charset="0"/>
              </a:rPr>
              <a:t>’s</a:t>
            </a:r>
            <a:r>
              <a:rPr lang="en-US" dirty="0">
                <a:solidFill>
                  <a:srgbClr val="333333"/>
                </a:solidFill>
                <a:latin typeface="Book Antiqua" panose="02040602050305030304" pitchFamily="18" charset="0"/>
              </a:rPr>
              <a:t> and evaluate the log-likelihood of these parameters.</a:t>
            </a:r>
            <a:r>
              <a:rPr lang="en-US" b="1" dirty="0">
                <a:solidFill>
                  <a:srgbClr val="333333"/>
                </a:solidFill>
                <a:latin typeface="Book Antiqua" panose="02040602050305030304" pitchFamily="18" charset="0"/>
              </a:rPr>
              <a:t> </a:t>
            </a:r>
          </a:p>
          <a:p>
            <a:pPr marL="514350" lvl="0" indent="-514350" algn="just" eaLnBrk="0" fontAlgn="base" hangingPunct="0">
              <a:lnSpc>
                <a:spcPct val="100000"/>
              </a:lnSpc>
              <a:spcBef>
                <a:spcPct val="0"/>
              </a:spcBef>
              <a:spcAft>
                <a:spcPct val="0"/>
              </a:spcAft>
              <a:buFont typeface="+mj-lt"/>
              <a:buAutoNum type="arabicPeriod"/>
            </a:pPr>
            <a:r>
              <a:rPr lang="en-US" b="1" dirty="0">
                <a:solidFill>
                  <a:srgbClr val="333333"/>
                </a:solidFill>
                <a:latin typeface="Book Antiqua" panose="02040602050305030304" pitchFamily="18" charset="0"/>
              </a:rPr>
              <a:t>E-step:</a:t>
            </a:r>
            <a:r>
              <a:rPr lang="en-US" dirty="0">
                <a:solidFill>
                  <a:srgbClr val="333333"/>
                </a:solidFill>
                <a:latin typeface="Book Antiqua" panose="02040602050305030304" pitchFamily="18" charset="0"/>
              </a:rPr>
              <a:t> Evaluate the posterior probabilities </a:t>
            </a:r>
            <a:r>
              <a:rPr lang="en-US" dirty="0" err="1">
                <a:solidFill>
                  <a:srgbClr val="333333"/>
                </a:solidFill>
                <a:latin typeface="Book Antiqua" panose="02040602050305030304" pitchFamily="18" charset="0"/>
              </a:rPr>
              <a:t>γ</a:t>
            </a:r>
            <a:r>
              <a:rPr lang="en-US" baseline="-25000" dirty="0" err="1">
                <a:solidFill>
                  <a:srgbClr val="333333"/>
                </a:solidFill>
                <a:latin typeface="Book Antiqua" panose="02040602050305030304" pitchFamily="18" charset="0"/>
              </a:rPr>
              <a:t>zi</a:t>
            </a:r>
            <a:r>
              <a:rPr lang="en-US" dirty="0">
                <a:solidFill>
                  <a:srgbClr val="333333"/>
                </a:solidFill>
                <a:latin typeface="Book Antiqua" panose="02040602050305030304" pitchFamily="18" charset="0"/>
              </a:rPr>
              <a:t>(k) using the current values of the </a:t>
            </a:r>
            <a:r>
              <a:rPr lang="en-US" dirty="0" err="1">
                <a:solidFill>
                  <a:srgbClr val="333333"/>
                </a:solidFill>
                <a:latin typeface="Book Antiqua" panose="02040602050305030304" pitchFamily="18" charset="0"/>
              </a:rPr>
              <a:t>μ</a:t>
            </a:r>
            <a:r>
              <a:rPr lang="en-US" baseline="-25000" dirty="0" err="1">
                <a:solidFill>
                  <a:srgbClr val="333333"/>
                </a:solidFill>
                <a:latin typeface="Book Antiqua" panose="02040602050305030304" pitchFamily="18" charset="0"/>
              </a:rPr>
              <a:t>k</a:t>
            </a:r>
            <a:r>
              <a:rPr lang="en-US" dirty="0" err="1">
                <a:solidFill>
                  <a:srgbClr val="333333"/>
                </a:solidFill>
                <a:latin typeface="Book Antiqua" panose="02040602050305030304" pitchFamily="18" charset="0"/>
              </a:rPr>
              <a:t>’s</a:t>
            </a:r>
            <a:r>
              <a:rPr lang="en-US" dirty="0">
                <a:solidFill>
                  <a:srgbClr val="333333"/>
                </a:solidFill>
                <a:latin typeface="Book Antiqua" panose="02040602050305030304" pitchFamily="18" charset="0"/>
              </a:rPr>
              <a:t> and </a:t>
            </a:r>
            <a:r>
              <a:rPr lang="en-US" dirty="0" err="1">
                <a:solidFill>
                  <a:srgbClr val="333333"/>
                </a:solidFill>
                <a:latin typeface="Book Antiqua" panose="02040602050305030304" pitchFamily="18" charset="0"/>
              </a:rPr>
              <a:t>σ</a:t>
            </a:r>
            <a:r>
              <a:rPr lang="en-US" baseline="-25000" dirty="0" err="1">
                <a:solidFill>
                  <a:srgbClr val="333333"/>
                </a:solidFill>
                <a:latin typeface="Book Antiqua" panose="02040602050305030304" pitchFamily="18" charset="0"/>
              </a:rPr>
              <a:t>k</a:t>
            </a:r>
            <a:r>
              <a:rPr lang="en-US" dirty="0" err="1">
                <a:solidFill>
                  <a:srgbClr val="333333"/>
                </a:solidFill>
                <a:latin typeface="Book Antiqua" panose="02040602050305030304" pitchFamily="18" charset="0"/>
              </a:rPr>
              <a:t>’s</a:t>
            </a:r>
            <a:r>
              <a:rPr lang="en-US" dirty="0">
                <a:solidFill>
                  <a:srgbClr val="333333"/>
                </a:solidFill>
                <a:latin typeface="Book Antiqua" panose="02040602050305030304" pitchFamily="18" charset="0"/>
              </a:rPr>
              <a:t>.</a:t>
            </a:r>
          </a:p>
          <a:p>
            <a:pPr marL="514350" lvl="0" indent="-514350" algn="just" eaLnBrk="0" fontAlgn="base" hangingPunct="0">
              <a:lnSpc>
                <a:spcPct val="100000"/>
              </a:lnSpc>
              <a:spcBef>
                <a:spcPct val="0"/>
              </a:spcBef>
              <a:spcAft>
                <a:spcPct val="0"/>
              </a:spcAft>
              <a:buFont typeface="+mj-lt"/>
              <a:buAutoNum type="arabicPeriod"/>
            </a:pPr>
            <a:r>
              <a:rPr lang="en-US" b="1" dirty="0">
                <a:solidFill>
                  <a:srgbClr val="333333"/>
                </a:solidFill>
                <a:latin typeface="Book Antiqua" panose="02040602050305030304" pitchFamily="18" charset="0"/>
              </a:rPr>
              <a:t>M-step:</a:t>
            </a:r>
            <a:r>
              <a:rPr lang="en-US" dirty="0">
                <a:solidFill>
                  <a:srgbClr val="333333"/>
                </a:solidFill>
                <a:latin typeface="Book Antiqua" panose="02040602050305030304" pitchFamily="18" charset="0"/>
              </a:rPr>
              <a:t> Estimate new parameters </a:t>
            </a:r>
            <a:r>
              <a:rPr lang="en-US" dirty="0" err="1">
                <a:solidFill>
                  <a:srgbClr val="333333"/>
                </a:solidFill>
                <a:latin typeface="Book Antiqua" panose="02040602050305030304" pitchFamily="18" charset="0"/>
              </a:rPr>
              <a:t>μ</a:t>
            </a:r>
            <a:r>
              <a:rPr lang="en-US" baseline="-25000" dirty="0" err="1">
                <a:solidFill>
                  <a:srgbClr val="333333"/>
                </a:solidFill>
                <a:latin typeface="Book Antiqua" panose="02040602050305030304" pitchFamily="18" charset="0"/>
              </a:rPr>
              <a:t>k</a:t>
            </a:r>
            <a:r>
              <a:rPr lang="en-US" dirty="0">
                <a:solidFill>
                  <a:srgbClr val="333333"/>
                </a:solidFill>
                <a:latin typeface="Book Antiqua" panose="02040602050305030304" pitchFamily="18" charset="0"/>
              </a:rPr>
              <a:t>, </a:t>
            </a:r>
            <a:r>
              <a:rPr lang="en-US" dirty="0" err="1">
                <a:solidFill>
                  <a:srgbClr val="333333"/>
                </a:solidFill>
                <a:latin typeface="Book Antiqua" panose="02040602050305030304" pitchFamily="18" charset="0"/>
              </a:rPr>
              <a:t>σ</a:t>
            </a:r>
            <a:r>
              <a:rPr lang="en-US" baseline="-25000" dirty="0" err="1">
                <a:solidFill>
                  <a:srgbClr val="333333"/>
                </a:solidFill>
                <a:latin typeface="Book Antiqua" panose="02040602050305030304" pitchFamily="18" charset="0"/>
              </a:rPr>
              <a:t>k</a:t>
            </a:r>
            <a:r>
              <a:rPr lang="en-US" dirty="0">
                <a:solidFill>
                  <a:srgbClr val="333333"/>
                </a:solidFill>
                <a:latin typeface="Book Antiqua" panose="02040602050305030304" pitchFamily="18" charset="0"/>
              </a:rPr>
              <a:t> and </a:t>
            </a:r>
            <a:r>
              <a:rPr lang="en-US" dirty="0" err="1">
                <a:solidFill>
                  <a:srgbClr val="333333"/>
                </a:solidFill>
                <a:latin typeface="Book Antiqua" panose="02040602050305030304" pitchFamily="18" charset="0"/>
              </a:rPr>
              <a:t>p</a:t>
            </a:r>
            <a:r>
              <a:rPr lang="en-US" baseline="-25000" dirty="0" err="1">
                <a:solidFill>
                  <a:srgbClr val="333333"/>
                </a:solidFill>
                <a:latin typeface="Book Antiqua" panose="02040602050305030304" pitchFamily="18" charset="0"/>
              </a:rPr>
              <a:t>k</a:t>
            </a:r>
            <a:r>
              <a:rPr lang="en-US" dirty="0">
                <a:solidFill>
                  <a:srgbClr val="333333"/>
                </a:solidFill>
                <a:latin typeface="Book Antiqua" panose="02040602050305030304" pitchFamily="18" charset="0"/>
              </a:rPr>
              <a:t> with the current values of </a:t>
            </a:r>
            <a:r>
              <a:rPr lang="en-US" dirty="0" err="1">
                <a:solidFill>
                  <a:srgbClr val="333333"/>
                </a:solidFill>
                <a:latin typeface="Book Antiqua" panose="02040602050305030304" pitchFamily="18" charset="0"/>
              </a:rPr>
              <a:t>γ</a:t>
            </a:r>
            <a:r>
              <a:rPr lang="en-US" baseline="-25000" dirty="0" err="1">
                <a:solidFill>
                  <a:srgbClr val="333333"/>
                </a:solidFill>
                <a:latin typeface="Book Antiqua" panose="02040602050305030304" pitchFamily="18" charset="0"/>
              </a:rPr>
              <a:t>zi</a:t>
            </a:r>
            <a:r>
              <a:rPr lang="en-US" dirty="0">
                <a:solidFill>
                  <a:srgbClr val="333333"/>
                </a:solidFill>
                <a:latin typeface="Book Antiqua" panose="02040602050305030304" pitchFamily="18" charset="0"/>
              </a:rPr>
              <a:t>(k).</a:t>
            </a:r>
          </a:p>
          <a:p>
            <a:pPr marL="514350" lvl="0" indent="-514350" algn="just" eaLnBrk="0" fontAlgn="base" hangingPunct="0">
              <a:lnSpc>
                <a:spcPct val="100000"/>
              </a:lnSpc>
              <a:spcBef>
                <a:spcPct val="0"/>
              </a:spcBef>
              <a:spcAft>
                <a:spcPct val="0"/>
              </a:spcAft>
              <a:buFont typeface="+mj-lt"/>
              <a:buAutoNum type="arabicPeriod"/>
            </a:pPr>
            <a:r>
              <a:rPr lang="en-US" dirty="0">
                <a:solidFill>
                  <a:srgbClr val="333333"/>
                </a:solidFill>
                <a:latin typeface="Book Antiqua" panose="02040602050305030304" pitchFamily="18" charset="0"/>
              </a:rPr>
              <a:t>Evaluate the log-likelihood of new </a:t>
            </a:r>
            <a:r>
              <a:rPr lang="en-US" dirty="0" err="1">
                <a:solidFill>
                  <a:srgbClr val="333333"/>
                </a:solidFill>
                <a:latin typeface="Book Antiqua" panose="02040602050305030304" pitchFamily="18" charset="0"/>
              </a:rPr>
              <a:t>μ</a:t>
            </a:r>
            <a:r>
              <a:rPr lang="en-US" baseline="-25000" dirty="0" err="1">
                <a:solidFill>
                  <a:srgbClr val="333333"/>
                </a:solidFill>
                <a:latin typeface="Book Antiqua" panose="02040602050305030304" pitchFamily="18" charset="0"/>
              </a:rPr>
              <a:t>k</a:t>
            </a:r>
            <a:r>
              <a:rPr lang="en-US" dirty="0" err="1">
                <a:solidFill>
                  <a:srgbClr val="333333"/>
                </a:solidFill>
                <a:latin typeface="Book Antiqua" panose="02040602050305030304" pitchFamily="18" charset="0"/>
              </a:rPr>
              <a:t>’s</a:t>
            </a:r>
            <a:r>
              <a:rPr lang="en-US" dirty="0">
                <a:solidFill>
                  <a:srgbClr val="333333"/>
                </a:solidFill>
                <a:latin typeface="Book Antiqua" panose="02040602050305030304" pitchFamily="18" charset="0"/>
              </a:rPr>
              <a:t>, </a:t>
            </a:r>
            <a:r>
              <a:rPr lang="en-US" dirty="0" err="1">
                <a:solidFill>
                  <a:srgbClr val="333333"/>
                </a:solidFill>
                <a:latin typeface="Book Antiqua" panose="02040602050305030304" pitchFamily="18" charset="0"/>
              </a:rPr>
              <a:t>σ</a:t>
            </a:r>
            <a:r>
              <a:rPr lang="en-US" baseline="-25000" dirty="0" err="1">
                <a:solidFill>
                  <a:srgbClr val="333333"/>
                </a:solidFill>
                <a:latin typeface="Book Antiqua" panose="02040602050305030304" pitchFamily="18" charset="0"/>
              </a:rPr>
              <a:t>k</a:t>
            </a:r>
            <a:r>
              <a:rPr lang="en-US" dirty="0" err="1">
                <a:solidFill>
                  <a:srgbClr val="333333"/>
                </a:solidFill>
                <a:latin typeface="Book Antiqua" panose="02040602050305030304" pitchFamily="18" charset="0"/>
              </a:rPr>
              <a:t>’s</a:t>
            </a:r>
            <a:r>
              <a:rPr lang="en-US" dirty="0">
                <a:solidFill>
                  <a:srgbClr val="333333"/>
                </a:solidFill>
                <a:latin typeface="Book Antiqua" panose="02040602050305030304" pitchFamily="18" charset="0"/>
              </a:rPr>
              <a:t> and </a:t>
            </a:r>
            <a:r>
              <a:rPr lang="en-US" dirty="0" err="1">
                <a:solidFill>
                  <a:srgbClr val="333333"/>
                </a:solidFill>
                <a:latin typeface="Book Antiqua" panose="02040602050305030304" pitchFamily="18" charset="0"/>
              </a:rPr>
              <a:t>p</a:t>
            </a:r>
            <a:r>
              <a:rPr lang="en-US" baseline="-25000" dirty="0" err="1">
                <a:solidFill>
                  <a:srgbClr val="333333"/>
                </a:solidFill>
                <a:latin typeface="Book Antiqua" panose="02040602050305030304" pitchFamily="18" charset="0"/>
              </a:rPr>
              <a:t>k</a:t>
            </a:r>
            <a:r>
              <a:rPr lang="en-US" dirty="0" err="1">
                <a:solidFill>
                  <a:srgbClr val="333333"/>
                </a:solidFill>
                <a:latin typeface="Book Antiqua" panose="02040602050305030304" pitchFamily="18" charset="0"/>
              </a:rPr>
              <a:t>’s</a:t>
            </a:r>
            <a:r>
              <a:rPr lang="en-US" dirty="0">
                <a:solidFill>
                  <a:srgbClr val="333333"/>
                </a:solidFill>
                <a:latin typeface="Book Antiqua" panose="02040602050305030304" pitchFamily="18" charset="0"/>
              </a:rPr>
              <a:t>.</a:t>
            </a:r>
          </a:p>
          <a:p>
            <a:pPr marL="514350" indent="-514350" algn="just" eaLnBrk="0" fontAlgn="base" hangingPunct="0">
              <a:lnSpc>
                <a:spcPct val="100000"/>
              </a:lnSpc>
              <a:spcBef>
                <a:spcPct val="0"/>
              </a:spcBef>
              <a:spcAft>
                <a:spcPct val="0"/>
              </a:spcAft>
              <a:buFont typeface="+mj-lt"/>
              <a:buAutoNum type="arabicPeriod"/>
            </a:pPr>
            <a:r>
              <a:rPr lang="en-US" dirty="0">
                <a:solidFill>
                  <a:srgbClr val="333333"/>
                </a:solidFill>
                <a:latin typeface="Book Antiqua" panose="02040602050305030304" pitchFamily="18" charset="0"/>
              </a:rPr>
              <a:t>If the log-likelihood is changed by less than some small ϵ, stop. Otherwise, go back to step 2.</a:t>
            </a:r>
            <a:r>
              <a:rPr lang="en-US" sz="2400" dirty="0">
                <a:latin typeface="Book Antiqua" panose="02040602050305030304" pitchFamily="18" charset="0"/>
              </a:rPr>
              <a:t> </a:t>
            </a:r>
            <a:endParaRPr lang="en-US" sz="4000" dirty="0">
              <a:latin typeface="Book Antiqua" panose="02040602050305030304" pitchFamily="18" charset="0"/>
            </a:endParaRPr>
          </a:p>
          <a:p>
            <a:pPr marL="0" lvl="0" indent="0" eaLnBrk="0" fontAlgn="base" hangingPunct="0">
              <a:lnSpc>
                <a:spcPct val="100000"/>
              </a:lnSpc>
              <a:spcBef>
                <a:spcPct val="0"/>
              </a:spcBef>
              <a:spcAft>
                <a:spcPct val="0"/>
              </a:spcAft>
              <a:buNone/>
            </a:pPr>
            <a:endParaRPr lang="en-US" dirty="0">
              <a:solidFill>
                <a:srgbClr val="333333"/>
              </a:solidFill>
              <a:latin typeface="Georgia" panose="02040502050405020303" pitchFamily="18" charset="0"/>
            </a:endParaRPr>
          </a:p>
          <a:p>
            <a:pPr marL="0" lvl="0" indent="0" eaLnBrk="0" fontAlgn="base" hangingPunct="0">
              <a:lnSpc>
                <a:spcPct val="100000"/>
              </a:lnSpc>
              <a:spcBef>
                <a:spcPct val="0"/>
              </a:spcBef>
              <a:spcAft>
                <a:spcPct val="0"/>
              </a:spcAft>
              <a:buNone/>
            </a:pPr>
            <a:endParaRPr lang="en-US" dirty="0">
              <a:solidFill>
                <a:srgbClr val="333333"/>
              </a:solidFill>
              <a:latin typeface="Georgia" panose="02040502050405020303" pitchFamily="18" charset="0"/>
            </a:endParaRPr>
          </a:p>
          <a:p>
            <a:pPr marL="0" lvl="0" indent="0" eaLnBrk="0" fontAlgn="base" hangingPunct="0">
              <a:lnSpc>
                <a:spcPct val="100000"/>
              </a:lnSpc>
              <a:spcBef>
                <a:spcPct val="0"/>
              </a:spcBef>
              <a:spcAft>
                <a:spcPct val="0"/>
              </a:spcAft>
              <a:buNone/>
            </a:pPr>
            <a:endParaRPr lang="en-US" dirty="0">
              <a:solidFill>
                <a:srgbClr val="333333"/>
              </a:solidFill>
              <a:latin typeface="Georgia" panose="02040502050405020303"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881512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Gaussian Mixture Models and EM</a:t>
            </a: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b="1" u="sng" dirty="0">
                <a:latin typeface="Book Antiqua" panose="02040602050305030304" pitchFamily="18" charset="0"/>
              </a:rPr>
              <a:t>EM for GMM</a:t>
            </a:r>
          </a:p>
          <a:p>
            <a:pPr marL="514350" indent="-514350" algn="just">
              <a:buFont typeface="+mj-lt"/>
              <a:buAutoNum type="arabicPeriod"/>
            </a:pPr>
            <a:r>
              <a:rPr lang="en-US" dirty="0">
                <a:latin typeface="Book Antiqua" panose="02040602050305030304" pitchFamily="18" charset="0"/>
              </a:rPr>
              <a:t>Suppose we are given a set of m data observations{</a:t>
            </a:r>
            <a:r>
              <a:rPr lang="en-US" i="1" dirty="0">
                <a:latin typeface="Book Antiqua" panose="02040602050305030304" pitchFamily="18" charset="0"/>
              </a:rPr>
              <a:t>x</a:t>
            </a:r>
            <a:r>
              <a:rPr lang="en-US" baseline="-25000" dirty="0">
                <a:latin typeface="Book Antiqua" panose="02040602050305030304" pitchFamily="18" charset="0"/>
              </a:rPr>
              <a:t>1</a:t>
            </a:r>
            <a:r>
              <a:rPr lang="en-US" dirty="0">
                <a:latin typeface="Book Antiqua" panose="02040602050305030304" pitchFamily="18" charset="0"/>
              </a:rPr>
              <a:t>,</a:t>
            </a:r>
            <a:r>
              <a:rPr lang="en-US" i="1" dirty="0">
                <a:latin typeface="Book Antiqua" panose="02040602050305030304" pitchFamily="18" charset="0"/>
              </a:rPr>
              <a:t>x</a:t>
            </a:r>
            <a:r>
              <a:rPr lang="en-US" baseline="-25000" dirty="0">
                <a:latin typeface="Book Antiqua" panose="02040602050305030304" pitchFamily="18" charset="0"/>
              </a:rPr>
              <a:t>2</a:t>
            </a:r>
            <a:r>
              <a:rPr lang="en-US" dirty="0">
                <a:latin typeface="Book Antiqua" panose="02040602050305030304" pitchFamily="18" charset="0"/>
              </a:rPr>
              <a:t>,...,</a:t>
            </a:r>
            <a:r>
              <a:rPr lang="en-US" i="1" dirty="0" err="1">
                <a:latin typeface="Book Antiqua" panose="02040602050305030304" pitchFamily="18" charset="0"/>
              </a:rPr>
              <a:t>x</a:t>
            </a:r>
            <a:r>
              <a:rPr lang="en-US" baseline="-25000" dirty="0" err="1">
                <a:latin typeface="Book Antiqua" panose="02040602050305030304" pitchFamily="18" charset="0"/>
              </a:rPr>
              <a:t>m</a:t>
            </a:r>
            <a:r>
              <a:rPr lang="en-US" dirty="0">
                <a:latin typeface="Book Antiqua" panose="02040602050305030304" pitchFamily="18" charset="0"/>
              </a:rPr>
              <a:t>} of a numerical variable X. Let X be a mix of k normal distributions.</a:t>
            </a:r>
          </a:p>
          <a:p>
            <a:pPr marL="514350" indent="-514350" algn="just">
              <a:buFont typeface="+mj-lt"/>
              <a:buAutoNum type="arabicPeriod"/>
            </a:pPr>
            <a:r>
              <a:rPr lang="en-US" dirty="0">
                <a:latin typeface="Book Antiqua" panose="02040602050305030304" pitchFamily="18" charset="0"/>
              </a:rPr>
              <a:t>Now GMM is mixture of k probability distributions:</a:t>
            </a:r>
          </a:p>
          <a:p>
            <a:pPr marL="0" indent="0" algn="just">
              <a:buNone/>
            </a:pPr>
            <a:r>
              <a:rPr lang="en-US" dirty="0">
                <a:latin typeface="Book Antiqua" panose="02040602050305030304" pitchFamily="18" charset="0"/>
              </a:rPr>
              <a:t>	</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5" name="Object 4"/>
          <p:cNvGraphicFramePr>
            <a:graphicFrameLocks noChangeAspect="1"/>
          </p:cNvGraphicFramePr>
          <p:nvPr>
            <p:extLst>
              <p:ext uri="{D42A27DB-BD31-4B8C-83A1-F6EECF244321}">
                <p14:modId xmlns:p14="http://schemas.microsoft.com/office/powerpoint/2010/main" val="1097944456"/>
              </p:ext>
            </p:extLst>
          </p:nvPr>
        </p:nvGraphicFramePr>
        <p:xfrm>
          <a:off x="2148635" y="4254501"/>
          <a:ext cx="4826000" cy="1922462"/>
        </p:xfrm>
        <a:graphic>
          <a:graphicData uri="http://schemas.openxmlformats.org/presentationml/2006/ole">
            <mc:AlternateContent xmlns:mc="http://schemas.openxmlformats.org/markup-compatibility/2006">
              <mc:Choice xmlns:v="urn:schemas-microsoft-com:vml" Requires="v">
                <p:oleObj name="Equation" r:id="rId2" imgW="2514600" imgH="1002960" progId="Equation.3">
                  <p:embed/>
                </p:oleObj>
              </mc:Choice>
              <mc:Fallback>
                <p:oleObj name="Equation" r:id="rId2" imgW="2514600" imgH="1002960" progId="Equation.3">
                  <p:embed/>
                  <p:pic>
                    <p:nvPicPr>
                      <p:cNvPr id="0" name=""/>
                      <p:cNvPicPr/>
                      <p:nvPr/>
                    </p:nvPicPr>
                    <p:blipFill>
                      <a:blip r:embed="rId3"/>
                      <a:stretch>
                        <a:fillRect/>
                      </a:stretch>
                    </p:blipFill>
                    <p:spPr>
                      <a:xfrm>
                        <a:off x="2148635" y="4254501"/>
                        <a:ext cx="4826000" cy="1922462"/>
                      </a:xfrm>
                      <a:prstGeom prst="rect">
                        <a:avLst/>
                      </a:prstGeom>
                    </p:spPr>
                  </p:pic>
                </p:oleObj>
              </mc:Fallback>
            </mc:AlternateContent>
          </a:graphicData>
        </a:graphic>
      </p:graphicFrame>
    </p:spTree>
    <p:extLst>
      <p:ext uri="{BB962C8B-B14F-4D97-AF65-F5344CB8AC3E}">
        <p14:creationId xmlns:p14="http://schemas.microsoft.com/office/powerpoint/2010/main" val="2823157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Clustering</a:t>
            </a:r>
          </a:p>
        </p:txBody>
      </p:sp>
      <p:sp>
        <p:nvSpPr>
          <p:cNvPr id="3" name="Content Placeholder 2"/>
          <p:cNvSpPr>
            <a:spLocks noGrp="1"/>
          </p:cNvSpPr>
          <p:nvPr>
            <p:ph idx="1"/>
          </p:nvPr>
        </p:nvSpPr>
        <p:spPr/>
        <p:txBody>
          <a:bodyPr>
            <a:normAutofit/>
          </a:bodyPr>
          <a:lstStyle/>
          <a:p>
            <a:pPr algn="just"/>
            <a:r>
              <a:rPr lang="en-US" dirty="0">
                <a:latin typeface="Book Antiqua" panose="02040602050305030304" pitchFamily="18" charset="0"/>
              </a:rPr>
              <a:t>Applications of outlier detection include the detection of credit card fraud and the monitoring of criminal activities in electronic commerce. </a:t>
            </a:r>
          </a:p>
          <a:p>
            <a:pPr algn="just"/>
            <a:r>
              <a:rPr lang="en-US" dirty="0">
                <a:latin typeface="Book Antiqua" panose="02040602050305030304" pitchFamily="18" charset="0"/>
              </a:rPr>
              <a:t>For example, exceptional cases in credit card transactions, such as very expensive and frequent purchases, may be of interest as possible fraudulent activity.</a:t>
            </a:r>
          </a:p>
          <a:p>
            <a:pPr marL="0" indent="0" algn="just">
              <a:buNone/>
            </a:pPr>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199473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Gaussian Mixture Models and 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416988" cy="4351338"/>
              </a:xfrm>
            </p:spPr>
            <p:txBody>
              <a:bodyPr>
                <a:normAutofit/>
              </a:bodyPr>
              <a:lstStyle/>
              <a:p>
                <a:pPr marL="514350" indent="-514350" algn="just">
                  <a:buFont typeface="+mj-lt"/>
                  <a:buAutoNum type="arabicPeriod" startAt="3"/>
                </a:pPr>
                <a:r>
                  <a:rPr lang="en-US" dirty="0">
                    <a:latin typeface="Book Antiqua" panose="02040602050305030304" pitchFamily="18" charset="0"/>
                  </a:rPr>
                  <a:t>Initialize means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oMath>
                </a14:m>
                <a:r>
                  <a:rPr lang="en-US" dirty="0">
                    <a:latin typeface="Book Antiqua" panose="02040602050305030304" pitchFamily="18" charset="0"/>
                  </a:rPr>
                  <a:t>, variances </a:t>
                </a:r>
                <a14:m>
                  <m:oMath xmlns:m="http://schemas.openxmlformats.org/officeDocument/2006/math">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oMath>
                </a14:m>
                <a:r>
                  <a:rPr lang="en-US" dirty="0">
                    <a:latin typeface="Book Antiqua" panose="02040602050305030304" pitchFamily="18" charset="0"/>
                  </a:rPr>
                  <a:t> , and mixing coefficients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𝑘</m:t>
                        </m:r>
                      </m:sub>
                    </m:sSub>
                  </m:oMath>
                </a14:m>
                <a:r>
                  <a:rPr lang="en-US" dirty="0">
                    <a:latin typeface="Book Antiqua" panose="02040602050305030304" pitchFamily="18" charset="0"/>
                  </a:rPr>
                  <a:t>.</a:t>
                </a:r>
              </a:p>
              <a:p>
                <a:pPr marL="514350" indent="-514350" algn="just">
                  <a:buFont typeface="+mj-lt"/>
                  <a:buAutoNum type="arabicPeriod" startAt="3"/>
                </a:pPr>
                <a:r>
                  <a:rPr lang="en-US" dirty="0">
                    <a:latin typeface="Book Antiqua" panose="02040602050305030304" pitchFamily="18" charset="0"/>
                  </a:rPr>
                  <a:t>For each point </a:t>
                </a:r>
                <a:r>
                  <a:rPr lang="en-US" dirty="0" err="1">
                    <a:latin typeface="Book Antiqua" panose="02040602050305030304" pitchFamily="18" charset="0"/>
                  </a:rPr>
                  <a:t>x</a:t>
                </a:r>
                <a:r>
                  <a:rPr lang="en-US" baseline="-25000" dirty="0" err="1">
                    <a:latin typeface="Book Antiqua" panose="02040602050305030304" pitchFamily="18" charset="0"/>
                  </a:rPr>
                  <a:t>n</a:t>
                </a:r>
                <a:r>
                  <a:rPr lang="en-US" dirty="0">
                    <a:latin typeface="Book Antiqua" panose="02040602050305030304" pitchFamily="18" charset="0"/>
                  </a:rPr>
                  <a:t>, calculate the probability that it belongs to cluster/distribution c</a:t>
                </a:r>
                <a:r>
                  <a:rPr lang="en-US" baseline="-25000" dirty="0">
                    <a:latin typeface="Book Antiqua" panose="02040602050305030304" pitchFamily="18" charset="0"/>
                  </a:rPr>
                  <a:t>i</a:t>
                </a:r>
                <a:r>
                  <a:rPr lang="en-US" dirty="0">
                    <a:latin typeface="Book Antiqua" panose="02040602050305030304" pitchFamily="18" charset="0"/>
                  </a:rPr>
                  <a:t>, </a:t>
                </a:r>
                <a:r>
                  <a:rPr lang="en-US" dirty="0" err="1">
                    <a:latin typeface="Book Antiqua" panose="02040602050305030304" pitchFamily="18" charset="0"/>
                  </a:rPr>
                  <a:t>i</a:t>
                </a:r>
                <a:r>
                  <a:rPr lang="en-US" dirty="0">
                    <a:latin typeface="Book Antiqua" panose="02040602050305030304" pitchFamily="18" charset="0"/>
                  </a:rPr>
                  <a:t>=1,2…k and n=1,2,…m.</a:t>
                </a:r>
              </a:p>
              <a:p>
                <a:pPr marL="514350" indent="-514350" algn="just">
                  <a:buFont typeface="+mj-lt"/>
                  <a:buAutoNum type="arabicPeriod" startAt="3"/>
                </a:pPr>
                <a:endParaRPr lang="en-US" dirty="0">
                  <a:latin typeface="Book Antiqua" panose="02040602050305030304" pitchFamily="18" charset="0"/>
                </a:endParaRPr>
              </a:p>
              <a:p>
                <a:pPr marL="514350" indent="-514350" algn="just">
                  <a:buFont typeface="+mj-lt"/>
                  <a:buAutoNum type="arabicPeriod" startAt="3"/>
                </a:pPr>
                <a:endParaRPr lang="en-US" dirty="0">
                  <a:latin typeface="Book Antiqua" panose="02040602050305030304" pitchFamily="18" charset="0"/>
                </a:endParaRPr>
              </a:p>
              <a:p>
                <a:pPr marL="514350" indent="-514350" algn="just">
                  <a:buFont typeface="+mj-lt"/>
                  <a:buAutoNum type="arabicPeriod" startAt="3"/>
                </a:pPr>
                <a:endParaRPr lang="en-US" dirty="0">
                  <a:latin typeface="Book Antiqua" panose="02040602050305030304" pitchFamily="18" charset="0"/>
                </a:endParaRPr>
              </a:p>
              <a:p>
                <a:pPr marL="514350" indent="-514350" algn="just">
                  <a:buFont typeface="+mj-lt"/>
                  <a:buAutoNum type="arabicPeriod" startAt="3"/>
                </a:pPr>
                <a:r>
                  <a:rPr lang="en-US" dirty="0">
                    <a:latin typeface="Book Antiqua" panose="02040602050305030304" pitchFamily="18" charset="0"/>
                  </a:rPr>
                  <a:t>Calculate Ni as below:</a:t>
                </a:r>
              </a:p>
              <a:p>
                <a:pPr algn="just"/>
                <a:endParaRPr lang="en-US" dirty="0">
                  <a:latin typeface="Book Antiqua" panose="0204060205030503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416988" cy="4351338"/>
              </a:xfrm>
              <a:blipFill rotWithShape="0">
                <a:blip r:embed="rId3"/>
                <a:stretch>
                  <a:fillRect l="-1288" t="-2241" r="-123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5" name="Object 4"/>
          <p:cNvGraphicFramePr>
            <a:graphicFrameLocks noChangeAspect="1"/>
          </p:cNvGraphicFramePr>
          <p:nvPr>
            <p:extLst>
              <p:ext uri="{D42A27DB-BD31-4B8C-83A1-F6EECF244321}">
                <p14:modId xmlns:p14="http://schemas.microsoft.com/office/powerpoint/2010/main" val="480486975"/>
              </p:ext>
            </p:extLst>
          </p:nvPr>
        </p:nvGraphicFramePr>
        <p:xfrm>
          <a:off x="2536825" y="3366341"/>
          <a:ext cx="2224088" cy="1295400"/>
        </p:xfrm>
        <a:graphic>
          <a:graphicData uri="http://schemas.openxmlformats.org/presentationml/2006/ole">
            <mc:AlternateContent xmlns:mc="http://schemas.openxmlformats.org/markup-compatibility/2006">
              <mc:Choice xmlns:v="urn:schemas-microsoft-com:vml" Requires="v">
                <p:oleObj name="Equation" r:id="rId4" imgW="1066680" imgH="622080" progId="Equation.3">
                  <p:embed/>
                </p:oleObj>
              </mc:Choice>
              <mc:Fallback>
                <p:oleObj name="Equation" r:id="rId4" imgW="1066680" imgH="622080" progId="Equation.3">
                  <p:embed/>
                  <p:pic>
                    <p:nvPicPr>
                      <p:cNvPr id="0" name=""/>
                      <p:cNvPicPr/>
                      <p:nvPr/>
                    </p:nvPicPr>
                    <p:blipFill>
                      <a:blip r:embed="rId5"/>
                      <a:stretch>
                        <a:fillRect/>
                      </a:stretch>
                    </p:blipFill>
                    <p:spPr>
                      <a:xfrm>
                        <a:off x="2536825" y="3366341"/>
                        <a:ext cx="2224088" cy="12954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260856008"/>
              </p:ext>
            </p:extLst>
          </p:nvPr>
        </p:nvGraphicFramePr>
        <p:xfrm>
          <a:off x="2360613" y="5410200"/>
          <a:ext cx="3086100" cy="479425"/>
        </p:xfrm>
        <a:graphic>
          <a:graphicData uri="http://schemas.openxmlformats.org/presentationml/2006/ole">
            <mc:AlternateContent xmlns:mc="http://schemas.openxmlformats.org/markup-compatibility/2006">
              <mc:Choice xmlns:v="urn:schemas-microsoft-com:vml" Requires="v">
                <p:oleObj name="Equation" r:id="rId6" imgW="1473120" imgH="228600" progId="Equation.3">
                  <p:embed/>
                </p:oleObj>
              </mc:Choice>
              <mc:Fallback>
                <p:oleObj name="Equation" r:id="rId6" imgW="1473120" imgH="228600" progId="Equation.3">
                  <p:embed/>
                  <p:pic>
                    <p:nvPicPr>
                      <p:cNvPr id="0" name=""/>
                      <p:cNvPicPr/>
                      <p:nvPr/>
                    </p:nvPicPr>
                    <p:blipFill>
                      <a:blip r:embed="rId7"/>
                      <a:stretch>
                        <a:fillRect/>
                      </a:stretch>
                    </p:blipFill>
                    <p:spPr>
                      <a:xfrm>
                        <a:off x="2360613" y="5410200"/>
                        <a:ext cx="3086100" cy="479425"/>
                      </a:xfrm>
                      <a:prstGeom prst="rect">
                        <a:avLst/>
                      </a:prstGeom>
                    </p:spPr>
                  </p:pic>
                </p:oleObj>
              </mc:Fallback>
            </mc:AlternateContent>
          </a:graphicData>
        </a:graphic>
      </p:graphicFrame>
    </p:spTree>
    <p:extLst>
      <p:ext uri="{BB962C8B-B14F-4D97-AF65-F5344CB8AC3E}">
        <p14:creationId xmlns:p14="http://schemas.microsoft.com/office/powerpoint/2010/main" val="2180527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Gaussian Mixture Models and EM</a:t>
            </a:r>
          </a:p>
        </p:txBody>
      </p:sp>
      <p:sp>
        <p:nvSpPr>
          <p:cNvPr id="3" name="Content Placeholder 2"/>
          <p:cNvSpPr>
            <a:spLocks noGrp="1"/>
          </p:cNvSpPr>
          <p:nvPr>
            <p:ph idx="1"/>
          </p:nvPr>
        </p:nvSpPr>
        <p:spPr>
          <a:xfrm>
            <a:off x="838200" y="1825625"/>
            <a:ext cx="10416988" cy="4351338"/>
          </a:xfrm>
        </p:spPr>
        <p:txBody>
          <a:bodyPr>
            <a:normAutofit lnSpcReduction="10000"/>
          </a:bodyPr>
          <a:lstStyle/>
          <a:p>
            <a:pPr marL="514350" indent="-514350" algn="just">
              <a:buFont typeface="+mj-lt"/>
              <a:buAutoNum type="arabicPeriod" startAt="6"/>
            </a:pPr>
            <a:r>
              <a:rPr lang="en-US" dirty="0">
                <a:latin typeface="Book Antiqua" panose="02040602050305030304" pitchFamily="18" charset="0"/>
              </a:rPr>
              <a:t>Recalculate parameters as below</a:t>
            </a:r>
          </a:p>
          <a:p>
            <a:pPr marL="514350" indent="-514350" algn="just">
              <a:buFont typeface="+mj-lt"/>
              <a:buAutoNum type="arabicPeriod" startAt="6"/>
            </a:pPr>
            <a:endParaRPr lang="en-US" dirty="0">
              <a:latin typeface="Book Antiqua" panose="02040602050305030304" pitchFamily="18" charset="0"/>
            </a:endParaRPr>
          </a:p>
          <a:p>
            <a:pPr marL="514350" indent="-514350" algn="just">
              <a:buFont typeface="+mj-lt"/>
              <a:buAutoNum type="arabicPeriod" startAt="6"/>
            </a:pPr>
            <a:endParaRPr lang="en-US" dirty="0">
              <a:latin typeface="Book Antiqua" panose="02040602050305030304" pitchFamily="18" charset="0"/>
            </a:endParaRPr>
          </a:p>
          <a:p>
            <a:pPr marL="514350" indent="-514350" algn="just">
              <a:buFont typeface="+mj-lt"/>
              <a:buAutoNum type="arabicPeriod" startAt="6"/>
            </a:pPr>
            <a:endParaRPr lang="en-US" dirty="0">
              <a:latin typeface="Book Antiqua" panose="02040602050305030304" pitchFamily="18" charset="0"/>
            </a:endParaRPr>
          </a:p>
          <a:p>
            <a:pPr marL="514350" indent="-514350" algn="just">
              <a:buFont typeface="+mj-lt"/>
              <a:buAutoNum type="arabicPeriod" startAt="6"/>
            </a:pPr>
            <a:endParaRPr lang="en-US" dirty="0">
              <a:latin typeface="Book Antiqua" panose="02040602050305030304" pitchFamily="18" charset="0"/>
            </a:endParaRPr>
          </a:p>
          <a:p>
            <a:pPr marL="514350" indent="-514350" algn="just">
              <a:buFont typeface="+mj-lt"/>
              <a:buAutoNum type="arabicPeriod" startAt="6"/>
            </a:pPr>
            <a:endParaRPr lang="en-US" dirty="0">
              <a:latin typeface="Book Antiqua" panose="02040602050305030304" pitchFamily="18" charset="0"/>
            </a:endParaRPr>
          </a:p>
          <a:p>
            <a:pPr marL="514350" indent="-514350" algn="just">
              <a:buFont typeface="+mj-lt"/>
              <a:buAutoNum type="arabicPeriod" startAt="6"/>
            </a:pPr>
            <a:endParaRPr lang="en-US" dirty="0">
              <a:latin typeface="Book Antiqua" panose="02040602050305030304" pitchFamily="18" charset="0"/>
            </a:endParaRPr>
          </a:p>
          <a:p>
            <a:pPr marL="514350" indent="-514350" algn="just">
              <a:buFont typeface="+mj-lt"/>
              <a:buAutoNum type="arabicPeriod" startAt="6"/>
            </a:pPr>
            <a:r>
              <a:rPr lang="en-US" dirty="0">
                <a:latin typeface="Book Antiqua" panose="02040602050305030304" pitchFamily="18" charset="0"/>
              </a:rPr>
              <a:t>Check for convergence. If converge, stop. Otherwise repeat steps 4-6.</a:t>
            </a:r>
          </a:p>
          <a:p>
            <a:pPr marL="514350" indent="-514350" algn="just">
              <a:buFont typeface="+mj-lt"/>
              <a:buAutoNum type="arabicPeriod" startAt="6"/>
            </a:pPr>
            <a:endParaRPr lang="en-US" dirty="0">
              <a:latin typeface="Book Antiqua" panose="02040602050305030304" pitchFamily="18" charset="0"/>
            </a:endParaRPr>
          </a:p>
          <a:p>
            <a:pPr marL="514350" indent="-514350" algn="just">
              <a:buFont typeface="+mj-lt"/>
              <a:buAutoNum type="arabicPeriod" startAt="6"/>
            </a:pPr>
            <a:endParaRPr lang="en-US" dirty="0">
              <a:latin typeface="Book Antiqua" panose="02040602050305030304" pitchFamily="18" charset="0"/>
            </a:endParaRPr>
          </a:p>
          <a:p>
            <a:pPr marL="514350" indent="-514350" algn="just">
              <a:buFont typeface="+mj-lt"/>
              <a:buAutoNum type="arabicPeriod" startAt="6"/>
            </a:pPr>
            <a:endParaRPr lang="en-US" dirty="0">
              <a:latin typeface="Book Antiqua" panose="02040602050305030304" pitchFamily="18" charset="0"/>
            </a:endParaRPr>
          </a:p>
          <a:p>
            <a:pPr marL="514350" indent="-514350" algn="just">
              <a:buFont typeface="+mj-lt"/>
              <a:buAutoNum type="arabicPeriod" startAt="6"/>
            </a:pPr>
            <a:endParaRPr lang="en-US"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5" name="Object 4"/>
          <p:cNvGraphicFramePr>
            <a:graphicFrameLocks noChangeAspect="1"/>
          </p:cNvGraphicFramePr>
          <p:nvPr>
            <p:extLst>
              <p:ext uri="{D42A27DB-BD31-4B8C-83A1-F6EECF244321}">
                <p14:modId xmlns:p14="http://schemas.microsoft.com/office/powerpoint/2010/main" val="475462799"/>
              </p:ext>
            </p:extLst>
          </p:nvPr>
        </p:nvGraphicFramePr>
        <p:xfrm>
          <a:off x="1462088" y="2347913"/>
          <a:ext cx="3494087" cy="900112"/>
        </p:xfrm>
        <a:graphic>
          <a:graphicData uri="http://schemas.openxmlformats.org/presentationml/2006/ole">
            <mc:AlternateContent xmlns:mc="http://schemas.openxmlformats.org/markup-compatibility/2006">
              <mc:Choice xmlns:v="urn:schemas-microsoft-com:vml" Requires="v">
                <p:oleObj name="Equation" r:id="rId2" imgW="1676160" imgH="431640" progId="Equation.3">
                  <p:embed/>
                </p:oleObj>
              </mc:Choice>
              <mc:Fallback>
                <p:oleObj name="Equation" r:id="rId2" imgW="1676160" imgH="431640" progId="Equation.3">
                  <p:embed/>
                  <p:pic>
                    <p:nvPicPr>
                      <p:cNvPr id="0" name=""/>
                      <p:cNvPicPr/>
                      <p:nvPr/>
                    </p:nvPicPr>
                    <p:blipFill>
                      <a:blip r:embed="rId3"/>
                      <a:stretch>
                        <a:fillRect/>
                      </a:stretch>
                    </p:blipFill>
                    <p:spPr>
                      <a:xfrm>
                        <a:off x="1462088" y="2347913"/>
                        <a:ext cx="3494087" cy="900112"/>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797918552"/>
              </p:ext>
            </p:extLst>
          </p:nvPr>
        </p:nvGraphicFramePr>
        <p:xfrm>
          <a:off x="1298575" y="4298950"/>
          <a:ext cx="1089025" cy="825500"/>
        </p:xfrm>
        <a:graphic>
          <a:graphicData uri="http://schemas.openxmlformats.org/presentationml/2006/ole">
            <mc:AlternateContent xmlns:mc="http://schemas.openxmlformats.org/markup-compatibility/2006">
              <mc:Choice xmlns:v="urn:schemas-microsoft-com:vml" Requires="v">
                <p:oleObj name="Equation" r:id="rId4" imgW="520560" imgH="393480" progId="Equation.3">
                  <p:embed/>
                </p:oleObj>
              </mc:Choice>
              <mc:Fallback>
                <p:oleObj name="Equation" r:id="rId4" imgW="520560" imgH="393480" progId="Equation.3">
                  <p:embed/>
                  <p:pic>
                    <p:nvPicPr>
                      <p:cNvPr id="0" name=""/>
                      <p:cNvPicPr/>
                      <p:nvPr/>
                    </p:nvPicPr>
                    <p:blipFill>
                      <a:blip r:embed="rId5"/>
                      <a:stretch>
                        <a:fillRect/>
                      </a:stretch>
                    </p:blipFill>
                    <p:spPr>
                      <a:xfrm>
                        <a:off x="1298575" y="4298950"/>
                        <a:ext cx="1089025" cy="8255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188078948"/>
              </p:ext>
            </p:extLst>
          </p:nvPr>
        </p:nvGraphicFramePr>
        <p:xfrm>
          <a:off x="1323975" y="3319463"/>
          <a:ext cx="5426075" cy="900112"/>
        </p:xfrm>
        <a:graphic>
          <a:graphicData uri="http://schemas.openxmlformats.org/presentationml/2006/ole">
            <mc:AlternateContent xmlns:mc="http://schemas.openxmlformats.org/markup-compatibility/2006">
              <mc:Choice xmlns:v="urn:schemas-microsoft-com:vml" Requires="v">
                <p:oleObj name="Equation" r:id="rId6" imgW="2603160" imgH="431640" progId="Equation.3">
                  <p:embed/>
                </p:oleObj>
              </mc:Choice>
              <mc:Fallback>
                <p:oleObj name="Equation" r:id="rId6" imgW="2603160" imgH="431640" progId="Equation.3">
                  <p:embed/>
                  <p:pic>
                    <p:nvPicPr>
                      <p:cNvPr id="0" name=""/>
                      <p:cNvPicPr/>
                      <p:nvPr/>
                    </p:nvPicPr>
                    <p:blipFill>
                      <a:blip r:embed="rId7"/>
                      <a:stretch>
                        <a:fillRect/>
                      </a:stretch>
                    </p:blipFill>
                    <p:spPr>
                      <a:xfrm>
                        <a:off x="1323975" y="3319463"/>
                        <a:ext cx="5426075" cy="900112"/>
                      </a:xfrm>
                      <a:prstGeom prst="rect">
                        <a:avLst/>
                      </a:prstGeom>
                    </p:spPr>
                  </p:pic>
                </p:oleObj>
              </mc:Fallback>
            </mc:AlternateContent>
          </a:graphicData>
        </a:graphic>
      </p:graphicFrame>
    </p:spTree>
    <p:extLst>
      <p:ext uri="{BB962C8B-B14F-4D97-AF65-F5344CB8AC3E}">
        <p14:creationId xmlns:p14="http://schemas.microsoft.com/office/powerpoint/2010/main" val="3276433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Gaussian Mixture Models and EM</a:t>
            </a:r>
          </a:p>
        </p:txBody>
      </p:sp>
      <p:sp>
        <p:nvSpPr>
          <p:cNvPr id="3" name="Content Placeholder 2"/>
          <p:cNvSpPr>
            <a:spLocks noGrp="1"/>
          </p:cNvSpPr>
          <p:nvPr>
            <p:ph idx="1"/>
          </p:nvPr>
        </p:nvSpPr>
        <p:spPr>
          <a:xfrm>
            <a:off x="838200" y="1812178"/>
            <a:ext cx="10416988" cy="4351338"/>
          </a:xfrm>
        </p:spPr>
        <p:txBody>
          <a:bodyPr>
            <a:normAutofit/>
          </a:bodyPr>
          <a:lstStyle/>
          <a:p>
            <a:pPr marL="0" indent="0" algn="just">
              <a:buNone/>
            </a:pPr>
            <a:r>
              <a:rPr lang="en-US" b="1" dirty="0">
                <a:latin typeface="Book Antiqua" panose="02040602050305030304" pitchFamily="18" charset="0"/>
              </a:rPr>
              <a:t>Example</a:t>
            </a:r>
          </a:p>
          <a:p>
            <a:pPr algn="just"/>
            <a:r>
              <a:rPr lang="en-US" dirty="0">
                <a:latin typeface="Book Antiqua" panose="02040602050305030304" pitchFamily="18" charset="0"/>
              </a:rPr>
              <a:t>We have divide the data points {1,2,3,6,10,11,12} into two clusters using GMM. Estimate parameters up to 2 iterations.</a:t>
            </a:r>
          </a:p>
          <a:p>
            <a:pPr marL="0" indent="0" algn="just">
              <a:buNone/>
            </a:pPr>
            <a:r>
              <a:rPr lang="en-US" dirty="0">
                <a:latin typeface="Book Antiqua" panose="02040602050305030304" pitchFamily="18" charset="0"/>
              </a:rPr>
              <a:t>Solution</a:t>
            </a:r>
          </a:p>
          <a:p>
            <a:pPr marL="0" indent="0" algn="just">
              <a:buNone/>
            </a:pPr>
            <a:r>
              <a:rPr lang="en-US" dirty="0">
                <a:latin typeface="Book Antiqua" panose="02040602050305030304" pitchFamily="18" charset="0"/>
              </a:rPr>
              <a:t>Let</a:t>
            </a: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r>
              <a:rPr lang="en-US" dirty="0">
                <a:latin typeface="Book Antiqua" panose="02040602050305030304" pitchFamily="18" charset="0"/>
              </a:rPr>
              <a:t> </a:t>
            </a: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8" name="Object 7"/>
          <p:cNvGraphicFramePr>
            <a:graphicFrameLocks noChangeAspect="1"/>
          </p:cNvGraphicFramePr>
          <p:nvPr>
            <p:extLst>
              <p:ext uri="{D42A27DB-BD31-4B8C-83A1-F6EECF244321}">
                <p14:modId xmlns:p14="http://schemas.microsoft.com/office/powerpoint/2010/main" val="4222015768"/>
              </p:ext>
            </p:extLst>
          </p:nvPr>
        </p:nvGraphicFramePr>
        <p:xfrm>
          <a:off x="1598705" y="3987847"/>
          <a:ext cx="2247154" cy="1318982"/>
        </p:xfrm>
        <a:graphic>
          <a:graphicData uri="http://schemas.openxmlformats.org/presentationml/2006/ole">
            <mc:AlternateContent xmlns:mc="http://schemas.openxmlformats.org/markup-compatibility/2006">
              <mc:Choice xmlns:v="urn:schemas-microsoft-com:vml" Requires="v">
                <p:oleObj name="Equation" r:id="rId2" imgW="1168200" imgH="685800" progId="Equation.3">
                  <p:embed/>
                </p:oleObj>
              </mc:Choice>
              <mc:Fallback>
                <p:oleObj name="Equation" r:id="rId2" imgW="1168200" imgH="685800" progId="Equation.3">
                  <p:embed/>
                  <p:pic>
                    <p:nvPicPr>
                      <p:cNvPr id="0" name=""/>
                      <p:cNvPicPr/>
                      <p:nvPr/>
                    </p:nvPicPr>
                    <p:blipFill>
                      <a:blip r:embed="rId3"/>
                      <a:stretch>
                        <a:fillRect/>
                      </a:stretch>
                    </p:blipFill>
                    <p:spPr>
                      <a:xfrm>
                        <a:off x="1598705" y="3987847"/>
                        <a:ext cx="2247154" cy="1318982"/>
                      </a:xfrm>
                      <a:prstGeom prst="rect">
                        <a:avLst/>
                      </a:prstGeom>
                    </p:spPr>
                  </p:pic>
                </p:oleObj>
              </mc:Fallback>
            </mc:AlternateContent>
          </a:graphicData>
        </a:graphic>
      </p:graphicFrame>
    </p:spTree>
    <p:extLst>
      <p:ext uri="{BB962C8B-B14F-4D97-AF65-F5344CB8AC3E}">
        <p14:creationId xmlns:p14="http://schemas.microsoft.com/office/powerpoint/2010/main" val="1190599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Gaussian Mixture Models and EM</a:t>
            </a:r>
          </a:p>
        </p:txBody>
      </p:sp>
      <p:sp>
        <p:nvSpPr>
          <p:cNvPr id="3" name="Content Placeholder 2"/>
          <p:cNvSpPr>
            <a:spLocks noGrp="1"/>
          </p:cNvSpPr>
          <p:nvPr>
            <p:ph idx="1"/>
          </p:nvPr>
        </p:nvSpPr>
        <p:spPr>
          <a:xfrm>
            <a:off x="838200" y="1812178"/>
            <a:ext cx="10416988" cy="4351338"/>
          </a:xfrm>
        </p:spPr>
        <p:txBody>
          <a:bodyPr>
            <a:normAutofit/>
          </a:bodyPr>
          <a:lstStyle/>
          <a:p>
            <a:pPr marL="0" indent="0" algn="just">
              <a:buNone/>
            </a:pPr>
            <a:r>
              <a:rPr lang="en-US" dirty="0">
                <a:latin typeface="Book Antiqua" panose="02040602050305030304" pitchFamily="18" charset="0"/>
              </a:rPr>
              <a:t>Now,</a:t>
            </a:r>
          </a:p>
          <a:p>
            <a:pPr marL="0" indent="0" algn="just">
              <a:buNone/>
            </a:pPr>
            <a:r>
              <a:rPr lang="en-US" dirty="0">
                <a:latin typeface="Book Antiqua" panose="02040602050305030304" pitchFamily="18" charset="0"/>
              </a:rPr>
              <a:t>	</a:t>
            </a: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5" name="Object 4"/>
          <p:cNvGraphicFramePr>
            <a:graphicFrameLocks noChangeAspect="1"/>
          </p:cNvGraphicFramePr>
          <p:nvPr>
            <p:extLst>
              <p:ext uri="{D42A27DB-BD31-4B8C-83A1-F6EECF244321}">
                <p14:modId xmlns:p14="http://schemas.microsoft.com/office/powerpoint/2010/main" val="1331603895"/>
              </p:ext>
            </p:extLst>
          </p:nvPr>
        </p:nvGraphicFramePr>
        <p:xfrm>
          <a:off x="1475348" y="2432097"/>
          <a:ext cx="3132137" cy="1555750"/>
        </p:xfrm>
        <a:graphic>
          <a:graphicData uri="http://schemas.openxmlformats.org/presentationml/2006/ole">
            <mc:AlternateContent xmlns:mc="http://schemas.openxmlformats.org/markup-compatibility/2006">
              <mc:Choice xmlns:v="urn:schemas-microsoft-com:vml" Requires="v">
                <p:oleObj name="Equation" r:id="rId2" imgW="1790640" imgH="888840" progId="Equation.3">
                  <p:embed/>
                </p:oleObj>
              </mc:Choice>
              <mc:Fallback>
                <p:oleObj name="Equation" r:id="rId2" imgW="1790640" imgH="888840" progId="Equation.3">
                  <p:embed/>
                  <p:pic>
                    <p:nvPicPr>
                      <p:cNvPr id="0" name=""/>
                      <p:cNvPicPr/>
                      <p:nvPr/>
                    </p:nvPicPr>
                    <p:blipFill>
                      <a:blip r:embed="rId3"/>
                      <a:stretch>
                        <a:fillRect/>
                      </a:stretch>
                    </p:blipFill>
                    <p:spPr>
                      <a:xfrm>
                        <a:off x="1475348" y="2432097"/>
                        <a:ext cx="3132137" cy="155575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3331510933"/>
                  </p:ext>
                </p:extLst>
              </p:nvPr>
            </p:nvGraphicFramePr>
            <p:xfrm>
              <a:off x="1305859" y="4087906"/>
              <a:ext cx="8127999" cy="1909482"/>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20000"/>
                        </a:ext>
                      </a:extLst>
                    </a:gridCol>
                    <a:gridCol w="903111">
                      <a:extLst>
                        <a:ext uri="{9D8B030D-6E8A-4147-A177-3AD203B41FA5}">
                          <a16:colId xmlns:a16="http://schemas.microsoft.com/office/drawing/2014/main" val="20001"/>
                        </a:ext>
                      </a:extLst>
                    </a:gridCol>
                    <a:gridCol w="903111">
                      <a:extLst>
                        <a:ext uri="{9D8B030D-6E8A-4147-A177-3AD203B41FA5}">
                          <a16:colId xmlns:a16="http://schemas.microsoft.com/office/drawing/2014/main" val="20002"/>
                        </a:ext>
                      </a:extLst>
                    </a:gridCol>
                    <a:gridCol w="903111">
                      <a:extLst>
                        <a:ext uri="{9D8B030D-6E8A-4147-A177-3AD203B41FA5}">
                          <a16:colId xmlns:a16="http://schemas.microsoft.com/office/drawing/2014/main" val="20003"/>
                        </a:ext>
                      </a:extLst>
                    </a:gridCol>
                    <a:gridCol w="903111">
                      <a:extLst>
                        <a:ext uri="{9D8B030D-6E8A-4147-A177-3AD203B41FA5}">
                          <a16:colId xmlns:a16="http://schemas.microsoft.com/office/drawing/2014/main" val="20004"/>
                        </a:ext>
                      </a:extLst>
                    </a:gridCol>
                    <a:gridCol w="903111">
                      <a:extLst>
                        <a:ext uri="{9D8B030D-6E8A-4147-A177-3AD203B41FA5}">
                          <a16:colId xmlns:a16="http://schemas.microsoft.com/office/drawing/2014/main" val="20005"/>
                        </a:ext>
                      </a:extLst>
                    </a:gridCol>
                    <a:gridCol w="903111">
                      <a:extLst>
                        <a:ext uri="{9D8B030D-6E8A-4147-A177-3AD203B41FA5}">
                          <a16:colId xmlns:a16="http://schemas.microsoft.com/office/drawing/2014/main" val="20006"/>
                        </a:ext>
                      </a:extLst>
                    </a:gridCol>
                    <a:gridCol w="903111">
                      <a:extLst>
                        <a:ext uri="{9D8B030D-6E8A-4147-A177-3AD203B41FA5}">
                          <a16:colId xmlns:a16="http://schemas.microsoft.com/office/drawing/2014/main" val="20007"/>
                        </a:ext>
                      </a:extLst>
                    </a:gridCol>
                    <a:gridCol w="903111">
                      <a:extLst>
                        <a:ext uri="{9D8B030D-6E8A-4147-A177-3AD203B41FA5}">
                          <a16:colId xmlns:a16="http://schemas.microsoft.com/office/drawing/2014/main" val="20008"/>
                        </a:ext>
                      </a:extLst>
                    </a:gridCol>
                  </a:tblGrid>
                  <a:tr h="636494">
                    <a:tc>
                      <a:txBody>
                        <a:bodyPr/>
                        <a:lstStyle/>
                        <a:p>
                          <a:endParaRPr lang="en-US" dirty="0"/>
                        </a:p>
                      </a:txBody>
                      <a:tcPr/>
                    </a:tc>
                    <a:tc>
                      <a:txBody>
                        <a:bodyPr/>
                        <a:lstStyle/>
                        <a:p>
                          <a:r>
                            <a:rPr lang="en-US" dirty="0"/>
                            <a:t>N=1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endParaRPr lang="en-US" dirty="0"/>
                        </a:p>
                      </a:txBody>
                      <a:tcPr/>
                    </a:tc>
                    <a:extLst>
                      <a:ext uri="{0D108BD9-81ED-4DB2-BD59-A6C34878D82A}">
                        <a16:rowId xmlns:a16="http://schemas.microsoft.com/office/drawing/2014/main" val="10000"/>
                      </a:ext>
                    </a:extLst>
                  </a:tr>
                  <a:tr h="636494">
                    <a:tc>
                      <a:txBody>
                        <a:bodyPr/>
                        <a:lstStyle/>
                        <a:p>
                          <a:r>
                            <a:rPr lang="en-US" dirty="0" err="1"/>
                            <a:t>i</a:t>
                          </a:r>
                          <a:r>
                            <a:rPr lang="en-US" dirty="0"/>
                            <a:t>=1</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11</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12</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13</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14</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15</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16</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17</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0001"/>
                      </a:ext>
                    </a:extLst>
                  </a:tr>
                  <a:tr h="636494">
                    <a:tc>
                      <a:txBody>
                        <a:bodyPr/>
                        <a:lstStyle/>
                        <a:p>
                          <a:r>
                            <a:rPr lang="en-US" dirty="0"/>
                            <a:t>2</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rPr>
                                      <m:t>1</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22</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23</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24</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25</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26</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27</m:t>
                                    </m:r>
                                  </m:sub>
                                </m:sSub>
                              </m:oMath>
                            </m:oMathPara>
                          </a14:m>
                          <a:endParaRPr lang="en-US" dirty="0"/>
                        </a:p>
                      </a:txBody>
                      <a:tcPr/>
                    </a:tc>
                    <a:tc>
                      <a:txBody>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dirty="0"/>
                            <a:t>?</a:t>
                          </a:r>
                        </a:p>
                      </a:txBody>
                      <a:tcPr/>
                    </a:tc>
                    <a:extLst>
                      <a:ext uri="{0D108BD9-81ED-4DB2-BD59-A6C34878D82A}">
                        <a16:rowId xmlns:a16="http://schemas.microsoft.com/office/drawing/2014/main" val="10002"/>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331510933"/>
                  </p:ext>
                </p:extLst>
              </p:nvPr>
            </p:nvGraphicFramePr>
            <p:xfrm>
              <a:off x="1305859" y="4087906"/>
              <a:ext cx="8127999" cy="1909482"/>
            </p:xfrm>
            <a:graphic>
              <a:graphicData uri="http://schemas.openxmlformats.org/drawingml/2006/table">
                <a:tbl>
                  <a:tblPr firstRow="1" bandRow="1">
                    <a:tableStyleId>{5C22544A-7EE6-4342-B048-85BDC9FD1C3A}</a:tableStyleId>
                  </a:tblPr>
                  <a:tblGrid>
                    <a:gridCol w="903111"/>
                    <a:gridCol w="903111"/>
                    <a:gridCol w="903111"/>
                    <a:gridCol w="903111"/>
                    <a:gridCol w="903111"/>
                    <a:gridCol w="903111"/>
                    <a:gridCol w="903111"/>
                    <a:gridCol w="903111"/>
                    <a:gridCol w="903111"/>
                  </a:tblGrid>
                  <a:tr h="636494">
                    <a:tc>
                      <a:txBody>
                        <a:bodyPr/>
                        <a:lstStyle/>
                        <a:p>
                          <a:endParaRPr lang="en-US" dirty="0"/>
                        </a:p>
                      </a:txBody>
                      <a:tcPr/>
                    </a:tc>
                    <a:tc>
                      <a:txBody>
                        <a:bodyPr/>
                        <a:lstStyle/>
                        <a:p>
                          <a:r>
                            <a:rPr lang="en-US" dirty="0" smtClean="0"/>
                            <a:t>N=1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7</a:t>
                          </a:r>
                          <a:endParaRPr lang="en-US" dirty="0"/>
                        </a:p>
                      </a:txBody>
                      <a:tcPr/>
                    </a:tc>
                    <a:tc>
                      <a:txBody>
                        <a:bodyPr/>
                        <a:lstStyle/>
                        <a:p>
                          <a:endParaRPr lang="en-US" dirty="0"/>
                        </a:p>
                      </a:txBody>
                      <a:tcPr/>
                    </a:tc>
                  </a:tr>
                  <a:tr h="636494">
                    <a:tc>
                      <a:txBody>
                        <a:bodyPr/>
                        <a:lstStyle/>
                        <a:p>
                          <a:r>
                            <a:rPr lang="en-US" dirty="0" err="1" smtClean="0"/>
                            <a:t>i</a:t>
                          </a:r>
                          <a:r>
                            <a:rPr lang="en-US" dirty="0" smtClean="0"/>
                            <a:t>=1</a:t>
                          </a:r>
                          <a:endParaRPr lang="en-US" dirty="0"/>
                        </a:p>
                      </a:txBody>
                      <a:tcPr/>
                    </a:tc>
                    <a:tc>
                      <a:txBody>
                        <a:bodyPr/>
                        <a:lstStyle/>
                        <a:p>
                          <a:endParaRPr lang="en-US"/>
                        </a:p>
                      </a:txBody>
                      <a:tcPr>
                        <a:blipFill rotWithShape="0">
                          <a:blip r:embed="rId5"/>
                          <a:stretch>
                            <a:fillRect l="-100676" t="-105769" r="-704054" b="-102885"/>
                          </a:stretch>
                        </a:blipFill>
                      </a:tcPr>
                    </a:tc>
                    <a:tc>
                      <a:txBody>
                        <a:bodyPr/>
                        <a:lstStyle/>
                        <a:p>
                          <a:endParaRPr lang="en-US"/>
                        </a:p>
                      </a:txBody>
                      <a:tcPr>
                        <a:blipFill rotWithShape="0">
                          <a:blip r:embed="rId5"/>
                          <a:stretch>
                            <a:fillRect l="-199329" t="-105769" r="-599329" b="-102885"/>
                          </a:stretch>
                        </a:blipFill>
                      </a:tcPr>
                    </a:tc>
                    <a:tc>
                      <a:txBody>
                        <a:bodyPr/>
                        <a:lstStyle/>
                        <a:p>
                          <a:endParaRPr lang="en-US"/>
                        </a:p>
                      </a:txBody>
                      <a:tcPr>
                        <a:blipFill rotWithShape="0">
                          <a:blip r:embed="rId5"/>
                          <a:stretch>
                            <a:fillRect l="-301351" t="-105769" r="-503378" b="-102885"/>
                          </a:stretch>
                        </a:blipFill>
                      </a:tcPr>
                    </a:tc>
                    <a:tc>
                      <a:txBody>
                        <a:bodyPr/>
                        <a:lstStyle/>
                        <a:p>
                          <a:endParaRPr lang="en-US"/>
                        </a:p>
                      </a:txBody>
                      <a:tcPr>
                        <a:blipFill rotWithShape="0">
                          <a:blip r:embed="rId5"/>
                          <a:stretch>
                            <a:fillRect l="-401351" t="-105769" r="-403378" b="-102885"/>
                          </a:stretch>
                        </a:blipFill>
                      </a:tcPr>
                    </a:tc>
                    <a:tc>
                      <a:txBody>
                        <a:bodyPr/>
                        <a:lstStyle/>
                        <a:p>
                          <a:endParaRPr lang="en-US"/>
                        </a:p>
                      </a:txBody>
                      <a:tcPr>
                        <a:blipFill rotWithShape="0">
                          <a:blip r:embed="rId5"/>
                          <a:stretch>
                            <a:fillRect l="-501351" t="-105769" r="-303378" b="-102885"/>
                          </a:stretch>
                        </a:blipFill>
                      </a:tcPr>
                    </a:tc>
                    <a:tc>
                      <a:txBody>
                        <a:bodyPr/>
                        <a:lstStyle/>
                        <a:p>
                          <a:endParaRPr lang="en-US"/>
                        </a:p>
                      </a:txBody>
                      <a:tcPr>
                        <a:blipFill rotWithShape="0">
                          <a:blip r:embed="rId5"/>
                          <a:stretch>
                            <a:fillRect l="-597315" t="-105769" r="-201342" b="-102885"/>
                          </a:stretch>
                        </a:blipFill>
                      </a:tcPr>
                    </a:tc>
                    <a:tc>
                      <a:txBody>
                        <a:bodyPr/>
                        <a:lstStyle/>
                        <a:p>
                          <a:endParaRPr lang="en-US"/>
                        </a:p>
                      </a:txBody>
                      <a:tcPr>
                        <a:blipFill rotWithShape="0">
                          <a:blip r:embed="rId5"/>
                          <a:stretch>
                            <a:fillRect l="-702027" t="-105769" r="-102703" b="-102885"/>
                          </a:stretch>
                        </a:blipFill>
                      </a:tcPr>
                    </a:tc>
                    <a:tc>
                      <a:txBody>
                        <a:bodyPr/>
                        <a:lstStyle/>
                        <a:p>
                          <a:endParaRPr lang="en-US"/>
                        </a:p>
                      </a:txBody>
                      <a:tcPr>
                        <a:blipFill rotWithShape="0">
                          <a:blip r:embed="rId5"/>
                          <a:stretch>
                            <a:fillRect l="-802027" t="-105769" r="-2703" b="-102885"/>
                          </a:stretch>
                        </a:blipFill>
                      </a:tcPr>
                    </a:tc>
                  </a:tr>
                  <a:tr h="636494">
                    <a:tc>
                      <a:txBody>
                        <a:bodyPr/>
                        <a:lstStyle/>
                        <a:p>
                          <a:r>
                            <a:rPr lang="en-US" dirty="0" smtClean="0"/>
                            <a:t>2</a:t>
                          </a:r>
                          <a:endParaRPr lang="en-US" dirty="0"/>
                        </a:p>
                      </a:txBody>
                      <a:tcPr/>
                    </a:tc>
                    <a:tc>
                      <a:txBody>
                        <a:bodyPr/>
                        <a:lstStyle/>
                        <a:p>
                          <a:endParaRPr lang="en-US"/>
                        </a:p>
                      </a:txBody>
                      <a:tcPr>
                        <a:blipFill rotWithShape="0">
                          <a:blip r:embed="rId5"/>
                          <a:stretch>
                            <a:fillRect l="-100676" t="-203810" r="-704054" b="-1905"/>
                          </a:stretch>
                        </a:blipFill>
                      </a:tcPr>
                    </a:tc>
                    <a:tc>
                      <a:txBody>
                        <a:bodyPr/>
                        <a:lstStyle/>
                        <a:p>
                          <a:endParaRPr lang="en-US"/>
                        </a:p>
                      </a:txBody>
                      <a:tcPr>
                        <a:blipFill rotWithShape="0">
                          <a:blip r:embed="rId5"/>
                          <a:stretch>
                            <a:fillRect l="-199329" t="-203810" r="-599329" b="-1905"/>
                          </a:stretch>
                        </a:blipFill>
                      </a:tcPr>
                    </a:tc>
                    <a:tc>
                      <a:txBody>
                        <a:bodyPr/>
                        <a:lstStyle/>
                        <a:p>
                          <a:endParaRPr lang="en-US"/>
                        </a:p>
                      </a:txBody>
                      <a:tcPr>
                        <a:blipFill rotWithShape="0">
                          <a:blip r:embed="rId5"/>
                          <a:stretch>
                            <a:fillRect l="-301351" t="-203810" r="-503378" b="-1905"/>
                          </a:stretch>
                        </a:blipFill>
                      </a:tcPr>
                    </a:tc>
                    <a:tc>
                      <a:txBody>
                        <a:bodyPr/>
                        <a:lstStyle/>
                        <a:p>
                          <a:endParaRPr lang="en-US"/>
                        </a:p>
                      </a:txBody>
                      <a:tcPr>
                        <a:blipFill rotWithShape="0">
                          <a:blip r:embed="rId5"/>
                          <a:stretch>
                            <a:fillRect l="-401351" t="-203810" r="-403378" b="-1905"/>
                          </a:stretch>
                        </a:blipFill>
                      </a:tcPr>
                    </a:tc>
                    <a:tc>
                      <a:txBody>
                        <a:bodyPr/>
                        <a:lstStyle/>
                        <a:p>
                          <a:endParaRPr lang="en-US"/>
                        </a:p>
                      </a:txBody>
                      <a:tcPr>
                        <a:blipFill rotWithShape="0">
                          <a:blip r:embed="rId5"/>
                          <a:stretch>
                            <a:fillRect l="-501351" t="-203810" r="-303378" b="-1905"/>
                          </a:stretch>
                        </a:blipFill>
                      </a:tcPr>
                    </a:tc>
                    <a:tc>
                      <a:txBody>
                        <a:bodyPr/>
                        <a:lstStyle/>
                        <a:p>
                          <a:endParaRPr lang="en-US"/>
                        </a:p>
                      </a:txBody>
                      <a:tcPr>
                        <a:blipFill rotWithShape="0">
                          <a:blip r:embed="rId5"/>
                          <a:stretch>
                            <a:fillRect l="-597315" t="-203810" r="-201342" b="-1905"/>
                          </a:stretch>
                        </a:blipFill>
                      </a:tcPr>
                    </a:tc>
                    <a:tc>
                      <a:txBody>
                        <a:bodyPr/>
                        <a:lstStyle/>
                        <a:p>
                          <a:endParaRPr lang="en-US"/>
                        </a:p>
                      </a:txBody>
                      <a:tcPr>
                        <a:blipFill rotWithShape="0">
                          <a:blip r:embed="rId5"/>
                          <a:stretch>
                            <a:fillRect l="-702027" t="-203810" r="-102703" b="-1905"/>
                          </a:stretch>
                        </a:blipFill>
                      </a:tcPr>
                    </a:tc>
                    <a:tc>
                      <a:txBody>
                        <a:bodyPr/>
                        <a:lstStyle/>
                        <a:p>
                          <a:endParaRPr lang="en-US"/>
                        </a:p>
                      </a:txBody>
                      <a:tcPr>
                        <a:blipFill rotWithShape="0">
                          <a:blip r:embed="rId5"/>
                          <a:stretch>
                            <a:fillRect l="-802027" t="-203810" r="-2703" b="-1905"/>
                          </a:stretch>
                        </a:blipFill>
                      </a:tcPr>
                    </a:tc>
                  </a:tr>
                </a:tbl>
              </a:graphicData>
            </a:graphic>
          </p:graphicFrame>
        </mc:Fallback>
      </mc:AlternateContent>
    </p:spTree>
    <p:extLst>
      <p:ext uri="{BB962C8B-B14F-4D97-AF65-F5344CB8AC3E}">
        <p14:creationId xmlns:p14="http://schemas.microsoft.com/office/powerpoint/2010/main" val="2907350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Gaussian Mixture Models and EM</a:t>
            </a:r>
          </a:p>
        </p:txBody>
      </p:sp>
      <p:sp>
        <p:nvSpPr>
          <p:cNvPr id="3" name="Content Placeholder 2"/>
          <p:cNvSpPr>
            <a:spLocks noGrp="1"/>
          </p:cNvSpPr>
          <p:nvPr>
            <p:ph idx="1"/>
          </p:nvPr>
        </p:nvSpPr>
        <p:spPr>
          <a:xfrm>
            <a:off x="838200" y="1839072"/>
            <a:ext cx="10416988" cy="4351338"/>
          </a:xfrm>
        </p:spPr>
        <p:txBody>
          <a:bodyPr>
            <a:normAutofit/>
          </a:bodyPr>
          <a:lstStyle/>
          <a:p>
            <a:pPr marL="0" indent="0" algn="just">
              <a:buNone/>
            </a:pPr>
            <a:r>
              <a:rPr lang="en-US" b="1" u="sng" dirty="0">
                <a:latin typeface="Book Antiqua" panose="02040602050305030304" pitchFamily="18" charset="0"/>
              </a:rPr>
              <a:t>Multi-</a:t>
            </a:r>
            <a:r>
              <a:rPr lang="en-US" b="1" u="sng" dirty="0" err="1">
                <a:latin typeface="Book Antiqua" panose="02040602050305030304" pitchFamily="18" charset="0"/>
              </a:rPr>
              <a:t>variate</a:t>
            </a:r>
            <a:r>
              <a:rPr lang="en-US" b="1" u="sng" dirty="0">
                <a:latin typeface="Book Antiqua" panose="02040602050305030304" pitchFamily="18" charset="0"/>
              </a:rPr>
              <a:t> GMM</a:t>
            </a:r>
          </a:p>
          <a:p>
            <a:pPr marL="514350" indent="-514350" algn="just">
              <a:buFont typeface="+mj-lt"/>
              <a:buAutoNum type="arabicPeriod"/>
            </a:pPr>
            <a:r>
              <a:rPr lang="en-US" dirty="0">
                <a:latin typeface="Book Antiqua" panose="02040602050305030304" pitchFamily="18" charset="0"/>
              </a:rPr>
              <a:t>Suppose we are given a set of m data observations{(</a:t>
            </a:r>
            <a:r>
              <a:rPr lang="en-US" i="1" dirty="0">
                <a:latin typeface="Book Antiqua" panose="02040602050305030304" pitchFamily="18" charset="0"/>
              </a:rPr>
              <a:t>x</a:t>
            </a:r>
            <a:r>
              <a:rPr lang="en-US" baseline="-25000" dirty="0">
                <a:latin typeface="Book Antiqua" panose="02040602050305030304" pitchFamily="18" charset="0"/>
              </a:rPr>
              <a:t>1</a:t>
            </a:r>
            <a:r>
              <a:rPr lang="en-US" dirty="0">
                <a:latin typeface="Book Antiqua" panose="02040602050305030304" pitchFamily="18" charset="0"/>
              </a:rPr>
              <a:t>,</a:t>
            </a:r>
            <a:r>
              <a:rPr lang="en-US" i="1" dirty="0">
                <a:latin typeface="Book Antiqua" panose="02040602050305030304" pitchFamily="18" charset="0"/>
              </a:rPr>
              <a:t>y</a:t>
            </a:r>
            <a:r>
              <a:rPr lang="en-US" baseline="-25000" dirty="0">
                <a:latin typeface="Book Antiqua" panose="02040602050305030304" pitchFamily="18" charset="0"/>
              </a:rPr>
              <a:t>1</a:t>
            </a:r>
            <a:r>
              <a:rPr lang="en-US" dirty="0">
                <a:latin typeface="Book Antiqua" panose="02040602050305030304" pitchFamily="18" charset="0"/>
              </a:rPr>
              <a:t>), (</a:t>
            </a:r>
            <a:r>
              <a:rPr lang="en-US" i="1" dirty="0">
                <a:latin typeface="Book Antiqua" panose="02040602050305030304" pitchFamily="18" charset="0"/>
              </a:rPr>
              <a:t>x</a:t>
            </a:r>
            <a:r>
              <a:rPr lang="en-US" baseline="-25000" dirty="0">
                <a:latin typeface="Book Antiqua" panose="02040602050305030304" pitchFamily="18" charset="0"/>
              </a:rPr>
              <a:t>2</a:t>
            </a:r>
            <a:r>
              <a:rPr lang="en-US" dirty="0">
                <a:latin typeface="Book Antiqua" panose="02040602050305030304" pitchFamily="18" charset="0"/>
              </a:rPr>
              <a:t>,</a:t>
            </a:r>
            <a:r>
              <a:rPr lang="en-US" i="1" dirty="0">
                <a:latin typeface="Book Antiqua" panose="02040602050305030304" pitchFamily="18" charset="0"/>
              </a:rPr>
              <a:t>y</a:t>
            </a:r>
            <a:r>
              <a:rPr lang="en-US" baseline="-25000" dirty="0">
                <a:latin typeface="Book Antiqua" panose="02040602050305030304" pitchFamily="18" charset="0"/>
              </a:rPr>
              <a:t>2</a:t>
            </a:r>
            <a:r>
              <a:rPr lang="en-US" dirty="0">
                <a:latin typeface="Book Antiqua" panose="02040602050305030304" pitchFamily="18" charset="0"/>
              </a:rPr>
              <a:t>)..., (</a:t>
            </a:r>
            <a:r>
              <a:rPr lang="en-US" i="1" dirty="0" err="1">
                <a:latin typeface="Book Antiqua" panose="02040602050305030304" pitchFamily="18" charset="0"/>
              </a:rPr>
              <a:t>x</a:t>
            </a:r>
            <a:r>
              <a:rPr lang="en-US" baseline="-25000" dirty="0" err="1">
                <a:latin typeface="Book Antiqua" panose="02040602050305030304" pitchFamily="18" charset="0"/>
              </a:rPr>
              <a:t>m</a:t>
            </a:r>
            <a:r>
              <a:rPr lang="en-US" dirty="0" err="1">
                <a:latin typeface="Book Antiqua" panose="02040602050305030304" pitchFamily="18" charset="0"/>
              </a:rPr>
              <a:t>,</a:t>
            </a:r>
            <a:r>
              <a:rPr lang="en-US" i="1" dirty="0" err="1">
                <a:latin typeface="Book Antiqua" panose="02040602050305030304" pitchFamily="18" charset="0"/>
              </a:rPr>
              <a:t>y</a:t>
            </a:r>
            <a:r>
              <a:rPr lang="en-US" baseline="-25000" dirty="0" err="1">
                <a:latin typeface="Book Antiqua" panose="02040602050305030304" pitchFamily="18" charset="0"/>
              </a:rPr>
              <a:t>m</a:t>
            </a:r>
            <a:r>
              <a:rPr lang="en-US" dirty="0">
                <a:latin typeface="Book Antiqua" panose="02040602050305030304" pitchFamily="18" charset="0"/>
              </a:rPr>
              <a:t>)}. Let observations are a mix of k normal distributions.</a:t>
            </a:r>
          </a:p>
          <a:p>
            <a:pPr marL="514350" indent="-514350" algn="just">
              <a:buFont typeface="+mj-lt"/>
              <a:buAutoNum type="arabicPeriod"/>
            </a:pPr>
            <a:r>
              <a:rPr lang="en-US" dirty="0">
                <a:latin typeface="Book Antiqua" panose="02040602050305030304" pitchFamily="18" charset="0"/>
              </a:rPr>
              <a:t>Now GMM is mixture of k probability distributions:</a:t>
            </a:r>
          </a:p>
          <a:p>
            <a:pPr marL="0" indent="0" algn="just">
              <a:buNone/>
            </a:pPr>
            <a:r>
              <a:rPr lang="en-US" dirty="0">
                <a:latin typeface="Book Antiqua" panose="02040602050305030304" pitchFamily="18" charset="0"/>
              </a:rPr>
              <a:t>	</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5" name="Object 4"/>
          <p:cNvGraphicFramePr>
            <a:graphicFrameLocks noChangeAspect="1"/>
          </p:cNvGraphicFramePr>
          <p:nvPr>
            <p:extLst>
              <p:ext uri="{D42A27DB-BD31-4B8C-83A1-F6EECF244321}">
                <p14:modId xmlns:p14="http://schemas.microsoft.com/office/powerpoint/2010/main" val="3592441142"/>
              </p:ext>
            </p:extLst>
          </p:nvPr>
        </p:nvGraphicFramePr>
        <p:xfrm>
          <a:off x="2147888" y="4302125"/>
          <a:ext cx="4826000" cy="1825625"/>
        </p:xfrm>
        <a:graphic>
          <a:graphicData uri="http://schemas.openxmlformats.org/presentationml/2006/ole">
            <mc:AlternateContent xmlns:mc="http://schemas.openxmlformats.org/markup-compatibility/2006">
              <mc:Choice xmlns:v="urn:schemas-microsoft-com:vml" Requires="v">
                <p:oleObj name="Equation" r:id="rId2" imgW="2514600" imgH="952200" progId="Equation.3">
                  <p:embed/>
                </p:oleObj>
              </mc:Choice>
              <mc:Fallback>
                <p:oleObj name="Equation" r:id="rId2" imgW="2514600" imgH="952200" progId="Equation.3">
                  <p:embed/>
                  <p:pic>
                    <p:nvPicPr>
                      <p:cNvPr id="0" name=""/>
                      <p:cNvPicPr/>
                      <p:nvPr/>
                    </p:nvPicPr>
                    <p:blipFill>
                      <a:blip r:embed="rId3"/>
                      <a:stretch>
                        <a:fillRect/>
                      </a:stretch>
                    </p:blipFill>
                    <p:spPr>
                      <a:xfrm>
                        <a:off x="2147888" y="4302125"/>
                        <a:ext cx="4826000" cy="1825625"/>
                      </a:xfrm>
                      <a:prstGeom prst="rect">
                        <a:avLst/>
                      </a:prstGeom>
                    </p:spPr>
                  </p:pic>
                </p:oleObj>
              </mc:Fallback>
            </mc:AlternateContent>
          </a:graphicData>
        </a:graphic>
      </p:graphicFrame>
    </p:spTree>
    <p:extLst>
      <p:ext uri="{BB962C8B-B14F-4D97-AF65-F5344CB8AC3E}">
        <p14:creationId xmlns:p14="http://schemas.microsoft.com/office/powerpoint/2010/main" val="4174930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Gaussian Mixture Models and 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416988" cy="4351338"/>
              </a:xfrm>
            </p:spPr>
            <p:txBody>
              <a:bodyPr>
                <a:normAutofit/>
              </a:bodyPr>
              <a:lstStyle/>
              <a:p>
                <a:pPr marL="514350" indent="-514350" algn="just">
                  <a:buFont typeface="+mj-lt"/>
                  <a:buAutoNum type="arabicPeriod" startAt="3"/>
                </a:pPr>
                <a:r>
                  <a:rPr lang="en-US" dirty="0">
                    <a:latin typeface="Book Antiqua" panose="02040602050305030304" pitchFamily="18" charset="0"/>
                  </a:rPr>
                  <a:t>Initialize means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oMath>
                </a14:m>
                <a:r>
                  <a:rPr lang="en-US" dirty="0">
                    <a:latin typeface="Book Antiqua" panose="02040602050305030304" pitchFamily="18" charset="0"/>
                  </a:rPr>
                  <a:t>, covariance, and mixing coefficients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𝑘</m:t>
                        </m:r>
                      </m:sub>
                    </m:sSub>
                  </m:oMath>
                </a14:m>
                <a:r>
                  <a:rPr lang="en-US" dirty="0">
                    <a:latin typeface="Book Antiqua" panose="02040602050305030304" pitchFamily="18" charset="0"/>
                  </a:rPr>
                  <a:t>.</a:t>
                </a:r>
              </a:p>
              <a:p>
                <a:pPr marL="514350" indent="-514350" algn="just">
                  <a:buFont typeface="+mj-lt"/>
                  <a:buAutoNum type="arabicPeriod" startAt="3"/>
                </a:pPr>
                <a:r>
                  <a:rPr lang="en-US" dirty="0">
                    <a:latin typeface="Book Antiqua" panose="02040602050305030304" pitchFamily="18" charset="0"/>
                  </a:rPr>
                  <a:t>For each point </a:t>
                </a:r>
                <a:r>
                  <a:rPr lang="en-US" dirty="0" err="1">
                    <a:latin typeface="Book Antiqua" panose="02040602050305030304" pitchFamily="18" charset="0"/>
                  </a:rPr>
                  <a:t>x</a:t>
                </a:r>
                <a:r>
                  <a:rPr lang="en-US" baseline="-25000" dirty="0" err="1">
                    <a:latin typeface="Book Antiqua" panose="02040602050305030304" pitchFamily="18" charset="0"/>
                  </a:rPr>
                  <a:t>n</a:t>
                </a:r>
                <a:r>
                  <a:rPr lang="en-US" dirty="0">
                    <a:latin typeface="Book Antiqua" panose="02040602050305030304" pitchFamily="18" charset="0"/>
                  </a:rPr>
                  <a:t>, calculate the probability that it belongs to cluster/distribution c</a:t>
                </a:r>
                <a:r>
                  <a:rPr lang="en-US" baseline="-25000" dirty="0">
                    <a:latin typeface="Book Antiqua" panose="02040602050305030304" pitchFamily="18" charset="0"/>
                  </a:rPr>
                  <a:t>i</a:t>
                </a:r>
                <a:r>
                  <a:rPr lang="en-US" dirty="0">
                    <a:latin typeface="Book Antiqua" panose="02040602050305030304" pitchFamily="18" charset="0"/>
                  </a:rPr>
                  <a:t>, </a:t>
                </a:r>
                <a:r>
                  <a:rPr lang="en-US" dirty="0" err="1">
                    <a:latin typeface="Book Antiqua" panose="02040602050305030304" pitchFamily="18" charset="0"/>
                  </a:rPr>
                  <a:t>i</a:t>
                </a:r>
                <a:r>
                  <a:rPr lang="en-US" dirty="0">
                    <a:latin typeface="Book Antiqua" panose="02040602050305030304" pitchFamily="18" charset="0"/>
                  </a:rPr>
                  <a:t>=1,2…k and n=1,2,…m.</a:t>
                </a:r>
              </a:p>
              <a:p>
                <a:pPr marL="514350" indent="-514350" algn="just">
                  <a:buFont typeface="+mj-lt"/>
                  <a:buAutoNum type="arabicPeriod" startAt="3"/>
                </a:pPr>
                <a:endParaRPr lang="en-US" dirty="0">
                  <a:latin typeface="Book Antiqua" panose="02040602050305030304" pitchFamily="18" charset="0"/>
                </a:endParaRPr>
              </a:p>
              <a:p>
                <a:pPr marL="514350" indent="-514350" algn="just">
                  <a:buFont typeface="+mj-lt"/>
                  <a:buAutoNum type="arabicPeriod" startAt="3"/>
                </a:pPr>
                <a:endParaRPr lang="en-US" dirty="0">
                  <a:latin typeface="Book Antiqua" panose="02040602050305030304" pitchFamily="18" charset="0"/>
                </a:endParaRPr>
              </a:p>
              <a:p>
                <a:pPr marL="514350" indent="-514350" algn="just">
                  <a:buFont typeface="+mj-lt"/>
                  <a:buAutoNum type="arabicPeriod" startAt="3"/>
                </a:pPr>
                <a:endParaRPr lang="en-US" dirty="0">
                  <a:latin typeface="Book Antiqua" panose="02040602050305030304" pitchFamily="18" charset="0"/>
                </a:endParaRPr>
              </a:p>
              <a:p>
                <a:pPr marL="514350" indent="-514350" algn="just">
                  <a:buFont typeface="+mj-lt"/>
                  <a:buAutoNum type="arabicPeriod" startAt="3"/>
                </a:pPr>
                <a:r>
                  <a:rPr lang="en-US" dirty="0">
                    <a:latin typeface="Book Antiqua" panose="02040602050305030304" pitchFamily="18" charset="0"/>
                  </a:rPr>
                  <a:t>Calculate Ni as below:</a:t>
                </a:r>
              </a:p>
              <a:p>
                <a:pPr algn="just"/>
                <a:endParaRPr lang="en-US" dirty="0">
                  <a:latin typeface="Book Antiqua" panose="0204060205030503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416988" cy="4351338"/>
              </a:xfrm>
              <a:blipFill rotWithShape="0">
                <a:blip r:embed="rId3"/>
                <a:stretch>
                  <a:fillRect l="-1288" t="-2801" r="-123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5" name="Object 4"/>
          <p:cNvGraphicFramePr>
            <a:graphicFrameLocks noChangeAspect="1"/>
          </p:cNvGraphicFramePr>
          <p:nvPr/>
        </p:nvGraphicFramePr>
        <p:xfrm>
          <a:off x="2536825" y="3366341"/>
          <a:ext cx="2224088" cy="1295400"/>
        </p:xfrm>
        <a:graphic>
          <a:graphicData uri="http://schemas.openxmlformats.org/presentationml/2006/ole">
            <mc:AlternateContent xmlns:mc="http://schemas.openxmlformats.org/markup-compatibility/2006">
              <mc:Choice xmlns:v="urn:schemas-microsoft-com:vml" Requires="v">
                <p:oleObj name="Equation" r:id="rId4" imgW="1066680" imgH="622080" progId="Equation.3">
                  <p:embed/>
                </p:oleObj>
              </mc:Choice>
              <mc:Fallback>
                <p:oleObj name="Equation" r:id="rId4" imgW="1066680" imgH="622080" progId="Equation.3">
                  <p:embed/>
                  <p:pic>
                    <p:nvPicPr>
                      <p:cNvPr id="0" name=""/>
                      <p:cNvPicPr/>
                      <p:nvPr/>
                    </p:nvPicPr>
                    <p:blipFill>
                      <a:blip r:embed="rId5"/>
                      <a:stretch>
                        <a:fillRect/>
                      </a:stretch>
                    </p:blipFill>
                    <p:spPr>
                      <a:xfrm>
                        <a:off x="2536825" y="3366341"/>
                        <a:ext cx="2224088" cy="1295400"/>
                      </a:xfrm>
                      <a:prstGeom prst="rect">
                        <a:avLst/>
                      </a:prstGeom>
                    </p:spPr>
                  </p:pic>
                </p:oleObj>
              </mc:Fallback>
            </mc:AlternateContent>
          </a:graphicData>
        </a:graphic>
      </p:graphicFrame>
      <p:graphicFrame>
        <p:nvGraphicFramePr>
          <p:cNvPr id="6" name="Object 5"/>
          <p:cNvGraphicFramePr>
            <a:graphicFrameLocks noChangeAspect="1"/>
          </p:cNvGraphicFramePr>
          <p:nvPr/>
        </p:nvGraphicFramePr>
        <p:xfrm>
          <a:off x="2360613" y="5410200"/>
          <a:ext cx="3086100" cy="479425"/>
        </p:xfrm>
        <a:graphic>
          <a:graphicData uri="http://schemas.openxmlformats.org/presentationml/2006/ole">
            <mc:AlternateContent xmlns:mc="http://schemas.openxmlformats.org/markup-compatibility/2006">
              <mc:Choice xmlns:v="urn:schemas-microsoft-com:vml" Requires="v">
                <p:oleObj name="Equation" r:id="rId6" imgW="1473120" imgH="228600" progId="Equation.3">
                  <p:embed/>
                </p:oleObj>
              </mc:Choice>
              <mc:Fallback>
                <p:oleObj name="Equation" r:id="rId6" imgW="1473120" imgH="228600" progId="Equation.3">
                  <p:embed/>
                  <p:pic>
                    <p:nvPicPr>
                      <p:cNvPr id="0" name=""/>
                      <p:cNvPicPr/>
                      <p:nvPr/>
                    </p:nvPicPr>
                    <p:blipFill>
                      <a:blip r:embed="rId7"/>
                      <a:stretch>
                        <a:fillRect/>
                      </a:stretch>
                    </p:blipFill>
                    <p:spPr>
                      <a:xfrm>
                        <a:off x="2360613" y="5410200"/>
                        <a:ext cx="3086100" cy="479425"/>
                      </a:xfrm>
                      <a:prstGeom prst="rect">
                        <a:avLst/>
                      </a:prstGeom>
                    </p:spPr>
                  </p:pic>
                </p:oleObj>
              </mc:Fallback>
            </mc:AlternateContent>
          </a:graphicData>
        </a:graphic>
      </p:graphicFrame>
    </p:spTree>
    <p:extLst>
      <p:ext uri="{BB962C8B-B14F-4D97-AF65-F5344CB8AC3E}">
        <p14:creationId xmlns:p14="http://schemas.microsoft.com/office/powerpoint/2010/main" val="2104183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Gaussian Mixture Models and EM</a:t>
            </a:r>
          </a:p>
        </p:txBody>
      </p:sp>
      <p:sp>
        <p:nvSpPr>
          <p:cNvPr id="3" name="Content Placeholder 2"/>
          <p:cNvSpPr>
            <a:spLocks noGrp="1"/>
          </p:cNvSpPr>
          <p:nvPr>
            <p:ph idx="1"/>
          </p:nvPr>
        </p:nvSpPr>
        <p:spPr>
          <a:xfrm>
            <a:off x="838200" y="1825625"/>
            <a:ext cx="10416988" cy="4351338"/>
          </a:xfrm>
        </p:spPr>
        <p:txBody>
          <a:bodyPr>
            <a:normAutofit lnSpcReduction="10000"/>
          </a:bodyPr>
          <a:lstStyle/>
          <a:p>
            <a:pPr marL="514350" indent="-514350" algn="just">
              <a:buFont typeface="+mj-lt"/>
              <a:buAutoNum type="arabicPeriod" startAt="6"/>
            </a:pPr>
            <a:r>
              <a:rPr lang="en-US" dirty="0">
                <a:latin typeface="Book Antiqua" panose="02040602050305030304" pitchFamily="18" charset="0"/>
              </a:rPr>
              <a:t>Recalculate parameters as below</a:t>
            </a:r>
          </a:p>
          <a:p>
            <a:pPr marL="514350" indent="-514350" algn="just">
              <a:buFont typeface="+mj-lt"/>
              <a:buAutoNum type="arabicPeriod" startAt="6"/>
            </a:pPr>
            <a:endParaRPr lang="en-US" dirty="0">
              <a:latin typeface="Book Antiqua" panose="02040602050305030304" pitchFamily="18" charset="0"/>
            </a:endParaRPr>
          </a:p>
          <a:p>
            <a:pPr marL="514350" indent="-514350" algn="just">
              <a:buFont typeface="+mj-lt"/>
              <a:buAutoNum type="arabicPeriod" startAt="6"/>
            </a:pPr>
            <a:endParaRPr lang="en-US" dirty="0">
              <a:latin typeface="Book Antiqua" panose="02040602050305030304" pitchFamily="18" charset="0"/>
            </a:endParaRPr>
          </a:p>
          <a:p>
            <a:pPr marL="514350" indent="-514350" algn="just">
              <a:buFont typeface="+mj-lt"/>
              <a:buAutoNum type="arabicPeriod" startAt="6"/>
            </a:pPr>
            <a:endParaRPr lang="en-US" dirty="0">
              <a:latin typeface="Book Antiqua" panose="02040602050305030304" pitchFamily="18" charset="0"/>
            </a:endParaRPr>
          </a:p>
          <a:p>
            <a:pPr marL="514350" indent="-514350" algn="just">
              <a:buFont typeface="+mj-lt"/>
              <a:buAutoNum type="arabicPeriod" startAt="6"/>
            </a:pPr>
            <a:endParaRPr lang="en-US" dirty="0">
              <a:latin typeface="Book Antiqua" panose="02040602050305030304" pitchFamily="18" charset="0"/>
            </a:endParaRPr>
          </a:p>
          <a:p>
            <a:pPr marL="514350" indent="-514350" algn="just">
              <a:buFont typeface="+mj-lt"/>
              <a:buAutoNum type="arabicPeriod" startAt="6"/>
            </a:pPr>
            <a:endParaRPr lang="en-US" dirty="0">
              <a:latin typeface="Book Antiqua" panose="02040602050305030304" pitchFamily="18" charset="0"/>
            </a:endParaRPr>
          </a:p>
          <a:p>
            <a:pPr marL="514350" indent="-514350" algn="just">
              <a:buFont typeface="+mj-lt"/>
              <a:buAutoNum type="arabicPeriod" startAt="6"/>
            </a:pPr>
            <a:endParaRPr lang="en-US" dirty="0">
              <a:latin typeface="Book Antiqua" panose="02040602050305030304" pitchFamily="18" charset="0"/>
            </a:endParaRPr>
          </a:p>
          <a:p>
            <a:pPr marL="514350" indent="-514350" algn="just">
              <a:buFont typeface="+mj-lt"/>
              <a:buAutoNum type="arabicPeriod" startAt="6"/>
            </a:pPr>
            <a:r>
              <a:rPr lang="en-US" dirty="0">
                <a:latin typeface="Book Antiqua" panose="02040602050305030304" pitchFamily="18" charset="0"/>
              </a:rPr>
              <a:t>Check for convergence. If converge, stop. Otherwise repeat steps 4-6.</a:t>
            </a:r>
          </a:p>
          <a:p>
            <a:pPr marL="514350" indent="-514350" algn="just">
              <a:buFont typeface="+mj-lt"/>
              <a:buAutoNum type="arabicPeriod" startAt="6"/>
            </a:pPr>
            <a:endParaRPr lang="en-US" dirty="0">
              <a:latin typeface="Book Antiqua" panose="02040602050305030304" pitchFamily="18" charset="0"/>
            </a:endParaRPr>
          </a:p>
          <a:p>
            <a:pPr marL="514350" indent="-514350" algn="just">
              <a:buFont typeface="+mj-lt"/>
              <a:buAutoNum type="arabicPeriod" startAt="6"/>
            </a:pPr>
            <a:endParaRPr lang="en-US" dirty="0">
              <a:latin typeface="Book Antiqua" panose="02040602050305030304" pitchFamily="18" charset="0"/>
            </a:endParaRPr>
          </a:p>
          <a:p>
            <a:pPr marL="514350" indent="-514350" algn="just">
              <a:buFont typeface="+mj-lt"/>
              <a:buAutoNum type="arabicPeriod" startAt="6"/>
            </a:pPr>
            <a:endParaRPr lang="en-US" dirty="0">
              <a:latin typeface="Book Antiqua" panose="02040602050305030304" pitchFamily="18" charset="0"/>
            </a:endParaRPr>
          </a:p>
          <a:p>
            <a:pPr marL="514350" indent="-514350" algn="just">
              <a:buFont typeface="+mj-lt"/>
              <a:buAutoNum type="arabicPeriod" startAt="6"/>
            </a:pPr>
            <a:endParaRPr lang="en-US"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5" name="Object 4"/>
          <p:cNvGraphicFramePr>
            <a:graphicFrameLocks noChangeAspect="1"/>
          </p:cNvGraphicFramePr>
          <p:nvPr/>
        </p:nvGraphicFramePr>
        <p:xfrm>
          <a:off x="1462088" y="2347913"/>
          <a:ext cx="3494087" cy="900112"/>
        </p:xfrm>
        <a:graphic>
          <a:graphicData uri="http://schemas.openxmlformats.org/presentationml/2006/ole">
            <mc:AlternateContent xmlns:mc="http://schemas.openxmlformats.org/markup-compatibility/2006">
              <mc:Choice xmlns:v="urn:schemas-microsoft-com:vml" Requires="v">
                <p:oleObj name="Equation" r:id="rId2" imgW="1676160" imgH="431640" progId="Equation.3">
                  <p:embed/>
                </p:oleObj>
              </mc:Choice>
              <mc:Fallback>
                <p:oleObj name="Equation" r:id="rId2" imgW="1676160" imgH="431640" progId="Equation.3">
                  <p:embed/>
                  <p:pic>
                    <p:nvPicPr>
                      <p:cNvPr id="0" name=""/>
                      <p:cNvPicPr/>
                      <p:nvPr/>
                    </p:nvPicPr>
                    <p:blipFill>
                      <a:blip r:embed="rId3"/>
                      <a:stretch>
                        <a:fillRect/>
                      </a:stretch>
                    </p:blipFill>
                    <p:spPr>
                      <a:xfrm>
                        <a:off x="1462088" y="2347913"/>
                        <a:ext cx="3494087" cy="900112"/>
                      </a:xfrm>
                      <a:prstGeom prst="rect">
                        <a:avLst/>
                      </a:prstGeom>
                    </p:spPr>
                  </p:pic>
                </p:oleObj>
              </mc:Fallback>
            </mc:AlternateContent>
          </a:graphicData>
        </a:graphic>
      </p:graphicFrame>
      <p:graphicFrame>
        <p:nvGraphicFramePr>
          <p:cNvPr id="6" name="Object 5"/>
          <p:cNvGraphicFramePr>
            <a:graphicFrameLocks noChangeAspect="1"/>
          </p:cNvGraphicFramePr>
          <p:nvPr/>
        </p:nvGraphicFramePr>
        <p:xfrm>
          <a:off x="1298575" y="4298950"/>
          <a:ext cx="1089025" cy="825500"/>
        </p:xfrm>
        <a:graphic>
          <a:graphicData uri="http://schemas.openxmlformats.org/presentationml/2006/ole">
            <mc:AlternateContent xmlns:mc="http://schemas.openxmlformats.org/markup-compatibility/2006">
              <mc:Choice xmlns:v="urn:schemas-microsoft-com:vml" Requires="v">
                <p:oleObj name="Equation" r:id="rId4" imgW="520560" imgH="393480" progId="Equation.3">
                  <p:embed/>
                </p:oleObj>
              </mc:Choice>
              <mc:Fallback>
                <p:oleObj name="Equation" r:id="rId4" imgW="520560" imgH="393480" progId="Equation.3">
                  <p:embed/>
                  <p:pic>
                    <p:nvPicPr>
                      <p:cNvPr id="0" name=""/>
                      <p:cNvPicPr/>
                      <p:nvPr/>
                    </p:nvPicPr>
                    <p:blipFill>
                      <a:blip r:embed="rId5"/>
                      <a:stretch>
                        <a:fillRect/>
                      </a:stretch>
                    </p:blipFill>
                    <p:spPr>
                      <a:xfrm>
                        <a:off x="1298575" y="4298950"/>
                        <a:ext cx="1089025" cy="8255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115486041"/>
              </p:ext>
            </p:extLst>
          </p:nvPr>
        </p:nvGraphicFramePr>
        <p:xfrm>
          <a:off x="1365250" y="3321050"/>
          <a:ext cx="7515225" cy="900113"/>
        </p:xfrm>
        <a:graphic>
          <a:graphicData uri="http://schemas.openxmlformats.org/presentationml/2006/ole">
            <mc:AlternateContent xmlns:mc="http://schemas.openxmlformats.org/markup-compatibility/2006">
              <mc:Choice xmlns:v="urn:schemas-microsoft-com:vml" Requires="v">
                <p:oleObj name="Equation" r:id="rId6" imgW="3606480" imgH="431640" progId="Equation.3">
                  <p:embed/>
                </p:oleObj>
              </mc:Choice>
              <mc:Fallback>
                <p:oleObj name="Equation" r:id="rId6" imgW="3606480" imgH="431640" progId="Equation.3">
                  <p:embed/>
                  <p:pic>
                    <p:nvPicPr>
                      <p:cNvPr id="0" name=""/>
                      <p:cNvPicPr/>
                      <p:nvPr/>
                    </p:nvPicPr>
                    <p:blipFill>
                      <a:blip r:embed="rId7"/>
                      <a:stretch>
                        <a:fillRect/>
                      </a:stretch>
                    </p:blipFill>
                    <p:spPr>
                      <a:xfrm>
                        <a:off x="1365250" y="3321050"/>
                        <a:ext cx="7515225" cy="900113"/>
                      </a:xfrm>
                      <a:prstGeom prst="rect">
                        <a:avLst/>
                      </a:prstGeom>
                    </p:spPr>
                  </p:pic>
                </p:oleObj>
              </mc:Fallback>
            </mc:AlternateContent>
          </a:graphicData>
        </a:graphic>
      </p:graphicFrame>
    </p:spTree>
    <p:extLst>
      <p:ext uri="{BB962C8B-B14F-4D97-AF65-F5344CB8AC3E}">
        <p14:creationId xmlns:p14="http://schemas.microsoft.com/office/powerpoint/2010/main" val="23742652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Gaussian Mixture Models and EM</a:t>
            </a:r>
          </a:p>
        </p:txBody>
      </p:sp>
      <p:sp>
        <p:nvSpPr>
          <p:cNvPr id="3" name="Content Placeholder 2"/>
          <p:cNvSpPr>
            <a:spLocks noGrp="1"/>
          </p:cNvSpPr>
          <p:nvPr>
            <p:ph idx="1"/>
          </p:nvPr>
        </p:nvSpPr>
        <p:spPr>
          <a:xfrm>
            <a:off x="838200" y="1812178"/>
            <a:ext cx="10416988" cy="4351338"/>
          </a:xfrm>
        </p:spPr>
        <p:txBody>
          <a:bodyPr>
            <a:normAutofit/>
          </a:bodyPr>
          <a:lstStyle/>
          <a:p>
            <a:pPr marL="0" indent="0" algn="just">
              <a:buNone/>
            </a:pPr>
            <a:r>
              <a:rPr lang="en-US" b="1" dirty="0">
                <a:latin typeface="Book Antiqua" panose="02040602050305030304" pitchFamily="18" charset="0"/>
              </a:rPr>
              <a:t>Example</a:t>
            </a:r>
          </a:p>
          <a:p>
            <a:pPr algn="just"/>
            <a:r>
              <a:rPr lang="en-US" dirty="0">
                <a:latin typeface="Book Antiqua" panose="02040602050305030304" pitchFamily="18" charset="0"/>
              </a:rPr>
              <a:t>We have divide the data points {(1,2),(2,3),(1,4),(2,6),(2,8),(3,7),(2,4)} into two clusters using GMM. Estimate parameters up to 1 iteration. </a:t>
            </a:r>
          </a:p>
          <a:p>
            <a:pPr marL="0" indent="0" algn="just">
              <a:buNone/>
            </a:pPr>
            <a:r>
              <a:rPr lang="en-US" dirty="0">
                <a:latin typeface="Book Antiqua" panose="02040602050305030304" pitchFamily="18" charset="0"/>
              </a:rPr>
              <a:t>Solution</a:t>
            </a: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r>
              <a:rPr lang="en-US" dirty="0">
                <a:latin typeface="Book Antiqua" panose="02040602050305030304" pitchFamily="18" charset="0"/>
              </a:rPr>
              <a:t> </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906750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Text Clustering</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Text clustering is the application of cluster analysis to text-based documents. </a:t>
            </a:r>
          </a:p>
          <a:p>
            <a:pPr algn="just"/>
            <a:r>
              <a:rPr lang="en-US" dirty="0">
                <a:latin typeface="Book Antiqua" panose="02040602050305030304" pitchFamily="18" charset="0"/>
              </a:rPr>
              <a:t>It uses machine learning and natural language processing (NLP) to understand and categorize unstructured, textual data.</a:t>
            </a:r>
          </a:p>
          <a:p>
            <a:pPr algn="just"/>
            <a:r>
              <a:rPr lang="en-US" dirty="0">
                <a:latin typeface="Book Antiqua" panose="02040602050305030304" pitchFamily="18" charset="0"/>
              </a:rPr>
              <a:t>Normally, following steps are followed in text clustering: </a:t>
            </a:r>
            <a:r>
              <a:rPr lang="en-US" i="1" dirty="0">
                <a:latin typeface="Book Antiqua" panose="02040602050305030304" pitchFamily="18" charset="0"/>
              </a:rPr>
              <a:t>Prepare Bag of Words, Remove stop words, Perform stemming, Calculate TF, Calculate IDF, Calculated TF-IDF, Use Clustering algorithm</a:t>
            </a:r>
            <a:r>
              <a:rPr lang="en-US" dirty="0">
                <a:latin typeface="Book Antiqua" panose="02040602050305030304" pitchFamily="18" charset="0"/>
              </a:rPr>
              <a:t>.</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1002241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Text Clustering</a:t>
            </a: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b="1" dirty="0">
                <a:latin typeface="Book Antiqua" panose="02040602050305030304" pitchFamily="18" charset="0"/>
              </a:rPr>
              <a:t>Prepare Bag of Words</a:t>
            </a:r>
          </a:p>
          <a:p>
            <a:pPr algn="just"/>
            <a:r>
              <a:rPr lang="en-US" dirty="0">
                <a:latin typeface="Book Antiqua" panose="02040602050305030304" pitchFamily="18" charset="0"/>
              </a:rPr>
              <a:t>A bag of words is a representation of text that describes the occurrence of words within a document. </a:t>
            </a:r>
          </a:p>
          <a:p>
            <a:pPr algn="just"/>
            <a:r>
              <a:rPr lang="en-US" dirty="0">
                <a:latin typeface="Book Antiqua" panose="02040602050305030304" pitchFamily="18" charset="0"/>
              </a:rPr>
              <a:t>We just keep track of word counts and disregard the grammatical details and the word order. </a:t>
            </a:r>
          </a:p>
          <a:p>
            <a:pPr algn="just"/>
            <a:r>
              <a:rPr lang="en-US" dirty="0">
                <a:latin typeface="Book Antiqua" panose="02040602050305030304" pitchFamily="18" charset="0"/>
              </a:rPr>
              <a:t>It is called a “bag” of words because any information about the order or structure of words in the document is discarded. </a:t>
            </a:r>
          </a:p>
          <a:p>
            <a:pPr algn="just"/>
            <a:r>
              <a:rPr lang="en-US" dirty="0">
                <a:latin typeface="Book Antiqua" panose="02040602050305030304" pitchFamily="18" charset="0"/>
              </a:rPr>
              <a:t>The model is only concerned with whether a word occur in the document, not where in the document. </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1251616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Similarity and Dissimilarity</a:t>
            </a:r>
          </a:p>
        </p:txBody>
      </p:sp>
      <p:sp>
        <p:nvSpPr>
          <p:cNvPr id="3" name="Content Placeholder 2"/>
          <p:cNvSpPr>
            <a:spLocks noGrp="1"/>
          </p:cNvSpPr>
          <p:nvPr>
            <p:ph idx="1"/>
          </p:nvPr>
        </p:nvSpPr>
        <p:spPr/>
        <p:txBody>
          <a:bodyPr>
            <a:normAutofit/>
          </a:bodyPr>
          <a:lstStyle/>
          <a:p>
            <a:pPr algn="just"/>
            <a:r>
              <a:rPr lang="en-US" dirty="0">
                <a:latin typeface="Book Antiqua" panose="02040602050305030304" pitchFamily="18" charset="0"/>
              </a:rPr>
              <a:t>Distance measures are used in order to find similarity or dissimilarity between data objects. </a:t>
            </a:r>
          </a:p>
          <a:p>
            <a:pPr algn="just"/>
            <a:r>
              <a:rPr lang="en-US" dirty="0">
                <a:latin typeface="Book Antiqua" panose="02040602050305030304" pitchFamily="18" charset="0"/>
              </a:rPr>
              <a:t>The most popular distance measure is Euclidean distance, which is defined as:</a:t>
            </a:r>
          </a:p>
          <a:p>
            <a:pPr marL="0" indent="0" algn="just">
              <a:buNone/>
            </a:pPr>
            <a:r>
              <a:rPr lang="en-US" dirty="0">
                <a:latin typeface="Book Antiqua" panose="02040602050305030304" pitchFamily="18" charset="0"/>
              </a:rPr>
              <a:t>					Where, </a:t>
            </a:r>
          </a:p>
          <a:p>
            <a:pPr algn="just"/>
            <a:r>
              <a:rPr lang="en-US" dirty="0">
                <a:latin typeface="Book Antiqua" panose="02040602050305030304" pitchFamily="18" charset="0"/>
              </a:rPr>
              <a:t>Another well-known metric is Manhattan (or city block) distance, defined as</a:t>
            </a:r>
          </a:p>
          <a:p>
            <a:pPr algn="just"/>
            <a:endParaRPr lang="en-US"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1331258" y="37786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2326342" y="4649180"/>
            <a:ext cx="1519714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6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972172185"/>
              </p:ext>
            </p:extLst>
          </p:nvPr>
        </p:nvGraphicFramePr>
        <p:xfrm>
          <a:off x="1228725" y="3541713"/>
          <a:ext cx="3449638" cy="473075"/>
        </p:xfrm>
        <a:graphic>
          <a:graphicData uri="http://schemas.openxmlformats.org/presentationml/2006/ole">
            <mc:AlternateContent xmlns:mc="http://schemas.openxmlformats.org/markup-compatibility/2006">
              <mc:Choice xmlns:v="urn:schemas-microsoft-com:vml" Requires="v">
                <p:oleObj name="Equation" r:id="rId2" imgW="2019240" imgH="279360" progId="Equation.3">
                  <p:embed/>
                </p:oleObj>
              </mc:Choice>
              <mc:Fallback>
                <p:oleObj name="Equation" r:id="rId2" imgW="2019240" imgH="279360" progId="Equation.3">
                  <p:embed/>
                  <p:pic>
                    <p:nvPicPr>
                      <p:cNvPr id="0" name="Object 68"/>
                      <p:cNvPicPr>
                        <a:picLocks noChangeAspect="1" noChangeArrowheads="1"/>
                      </p:cNvPicPr>
                      <p:nvPr/>
                    </p:nvPicPr>
                    <p:blipFill>
                      <a:blip r:embed="rId3"/>
                      <a:srcRect/>
                      <a:stretch>
                        <a:fillRect/>
                      </a:stretch>
                    </p:blipFill>
                    <p:spPr bwMode="auto">
                      <a:xfrm>
                        <a:off x="1228725" y="3541713"/>
                        <a:ext cx="3449638" cy="473075"/>
                      </a:xfrm>
                      <a:prstGeom prst="rect">
                        <a:avLst/>
                      </a:prstGeom>
                      <a:noFill/>
                    </p:spPr>
                  </p:pic>
                </p:oleObj>
              </mc:Fallback>
            </mc:AlternateContent>
          </a:graphicData>
        </a:graphic>
      </p:graphicFrame>
      <p:sp>
        <p:nvSpPr>
          <p:cNvPr id="10" name="Rectangle 7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646627834"/>
              </p:ext>
            </p:extLst>
          </p:nvPr>
        </p:nvGraphicFramePr>
        <p:xfrm>
          <a:off x="6842568" y="3601892"/>
          <a:ext cx="3150440" cy="353464"/>
        </p:xfrm>
        <a:graphic>
          <a:graphicData uri="http://schemas.openxmlformats.org/presentationml/2006/ole">
            <mc:AlternateContent xmlns:mc="http://schemas.openxmlformats.org/markup-compatibility/2006">
              <mc:Choice xmlns:v="urn:schemas-microsoft-com:vml" Requires="v">
                <p:oleObj name="Equation" r:id="rId4" imgW="1954951" imgH="215806" progId="Equation.3">
                  <p:embed/>
                </p:oleObj>
              </mc:Choice>
              <mc:Fallback>
                <p:oleObj name="Equation" r:id="rId4" imgW="1954951" imgH="215806" progId="Equation.3">
                  <p:embed/>
                  <p:pic>
                    <p:nvPicPr>
                      <p:cNvPr id="0" name="Object 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568" y="3601892"/>
                        <a:ext cx="3150440" cy="353464"/>
                      </a:xfrm>
                      <a:prstGeom prst="rect">
                        <a:avLst/>
                      </a:prstGeom>
                      <a:noFill/>
                    </p:spPr>
                  </p:pic>
                </p:oleObj>
              </mc:Fallback>
            </mc:AlternateContent>
          </a:graphicData>
        </a:graphic>
      </p:graphicFrame>
      <p:sp>
        <p:nvSpPr>
          <p:cNvPr id="14" name="Rectangle 73"/>
          <p:cNvSpPr>
            <a:spLocks noChangeArrowheads="1"/>
          </p:cNvSpPr>
          <p:nvPr/>
        </p:nvSpPr>
        <p:spPr bwMode="auto">
          <a:xfrm>
            <a:off x="1153553" y="51315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p:cNvGraphicFramePr>
            <a:graphicFrameLocks noChangeAspect="1"/>
          </p:cNvGraphicFramePr>
          <p:nvPr>
            <p:extLst>
              <p:ext uri="{D42A27DB-BD31-4B8C-83A1-F6EECF244321}">
                <p14:modId xmlns:p14="http://schemas.microsoft.com/office/powerpoint/2010/main" val="1712278461"/>
              </p:ext>
            </p:extLst>
          </p:nvPr>
        </p:nvGraphicFramePr>
        <p:xfrm>
          <a:off x="1153552" y="5131548"/>
          <a:ext cx="2996417" cy="449462"/>
        </p:xfrm>
        <a:graphic>
          <a:graphicData uri="http://schemas.openxmlformats.org/presentationml/2006/ole">
            <mc:AlternateContent xmlns:mc="http://schemas.openxmlformats.org/markup-compatibility/2006">
              <mc:Choice xmlns:v="urn:schemas-microsoft-com:vml" Requires="v">
                <p:oleObj name="Equation" r:id="rId6" imgW="1714500" imgH="254000" progId="Equation.3">
                  <p:embed/>
                </p:oleObj>
              </mc:Choice>
              <mc:Fallback>
                <p:oleObj name="Equation" r:id="rId6" imgW="1714500" imgH="254000" progId="Equation.3">
                  <p:embed/>
                  <p:pic>
                    <p:nvPicPr>
                      <p:cNvPr id="0" name="Object 7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3552" y="5131548"/>
                        <a:ext cx="2996417" cy="449462"/>
                      </a:xfrm>
                      <a:prstGeom prst="rect">
                        <a:avLst/>
                      </a:prstGeom>
                      <a:noFill/>
                    </p:spPr>
                  </p:pic>
                </p:oleObj>
              </mc:Fallback>
            </mc:AlternateContent>
          </a:graphicData>
        </a:graphic>
      </p:graphicFrame>
    </p:spTree>
    <p:extLst>
      <p:ext uri="{BB962C8B-B14F-4D97-AF65-F5344CB8AC3E}">
        <p14:creationId xmlns:p14="http://schemas.microsoft.com/office/powerpoint/2010/main" val="21515102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Text Clustering</a:t>
            </a:r>
          </a:p>
        </p:txBody>
      </p:sp>
      <p:sp>
        <p:nvSpPr>
          <p:cNvPr id="3" name="Content Placeholder 2"/>
          <p:cNvSpPr>
            <a:spLocks noGrp="1"/>
          </p:cNvSpPr>
          <p:nvPr>
            <p:ph idx="1"/>
          </p:nvPr>
        </p:nvSpPr>
        <p:spPr>
          <a:xfrm>
            <a:off x="838200" y="1825625"/>
            <a:ext cx="10416988" cy="4351338"/>
          </a:xfrm>
        </p:spPr>
        <p:txBody>
          <a:bodyPr>
            <a:normAutofit fontScale="92500" lnSpcReduction="10000"/>
          </a:bodyPr>
          <a:lstStyle/>
          <a:p>
            <a:pPr marL="0" indent="0" algn="just">
              <a:buNone/>
            </a:pPr>
            <a:r>
              <a:rPr lang="en-US" b="1" dirty="0">
                <a:latin typeface="Book Antiqua" panose="02040602050305030304" pitchFamily="18" charset="0"/>
              </a:rPr>
              <a:t>Remove Stop Words</a:t>
            </a:r>
          </a:p>
          <a:p>
            <a:pPr algn="just"/>
            <a:r>
              <a:rPr lang="en-US" dirty="0">
                <a:latin typeface="Book Antiqua" panose="02040602050305030304" pitchFamily="18" charset="0"/>
              </a:rPr>
              <a:t>Stop word removal is one of the most commonly used preprocessing steps across different NLP applications. The idea is simply removing the words that occur commonly across all the documents in the corpus. </a:t>
            </a:r>
          </a:p>
          <a:p>
            <a:pPr algn="just"/>
            <a:r>
              <a:rPr lang="en-US" dirty="0">
                <a:latin typeface="Book Antiqua" panose="02040602050305030304" pitchFamily="18" charset="0"/>
              </a:rPr>
              <a:t>Typically, articles and pronouns are generally classified as stop words. Words such as “the”, “a”, “an”, “of”, etc. are stop words.</a:t>
            </a:r>
          </a:p>
          <a:p>
            <a:pPr algn="just"/>
            <a:r>
              <a:rPr lang="en-US" dirty="0">
                <a:latin typeface="Book Antiqua" panose="02040602050305030304" pitchFamily="18" charset="0"/>
              </a:rPr>
              <a:t>These words have no significance in some of the NLP tasks like information retrieval, classification and clustering, which means these words are not very discriminative.  We would not want these words to take up space in our database, or taking up valuable processing time. </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6364372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Text Clustering</a:t>
            </a:r>
          </a:p>
        </p:txBody>
      </p:sp>
      <p:sp>
        <p:nvSpPr>
          <p:cNvPr id="3" name="Content Placeholder 2"/>
          <p:cNvSpPr>
            <a:spLocks noGrp="1"/>
          </p:cNvSpPr>
          <p:nvPr>
            <p:ph idx="1"/>
          </p:nvPr>
        </p:nvSpPr>
        <p:spPr>
          <a:xfrm>
            <a:off x="838200" y="1825625"/>
            <a:ext cx="10416988" cy="4351338"/>
          </a:xfrm>
        </p:spPr>
        <p:txBody>
          <a:bodyPr>
            <a:normAutofit lnSpcReduction="10000"/>
          </a:bodyPr>
          <a:lstStyle/>
          <a:p>
            <a:pPr marL="0" indent="0" algn="just">
              <a:buNone/>
            </a:pPr>
            <a:r>
              <a:rPr lang="en-US" b="1" dirty="0">
                <a:latin typeface="Book Antiqua" panose="02040602050305030304" pitchFamily="18" charset="0"/>
              </a:rPr>
              <a:t>Perform Word Stemming</a:t>
            </a:r>
          </a:p>
          <a:p>
            <a:pPr algn="just" eaLnBrk="0" fontAlgn="base" hangingPunct="0">
              <a:lnSpc>
                <a:spcPct val="100000"/>
              </a:lnSpc>
              <a:spcBef>
                <a:spcPct val="0"/>
              </a:spcBef>
              <a:spcAft>
                <a:spcPct val="0"/>
              </a:spcAft>
            </a:pPr>
            <a:r>
              <a:rPr lang="en-US" dirty="0">
                <a:solidFill>
                  <a:srgbClr val="000000"/>
                </a:solidFill>
                <a:latin typeface="Book Antiqua" panose="02040602050305030304" pitchFamily="18" charset="0"/>
                <a:cs typeface="Times New Roman" panose="02020603050405020304" pitchFamily="18" charset="0"/>
              </a:rPr>
              <a:t>The goal of both stemming and lemmatization is to reduce inflectional forms and sometimes derivationally related forms of a word to a common base form. For instance:</a:t>
            </a:r>
            <a:endParaRPr lang="en-US" dirty="0">
              <a:latin typeface="Book Antiqua" panose="02040602050305030304" pitchFamily="18" charset="0"/>
            </a:endParaRPr>
          </a:p>
          <a:p>
            <a:pPr marL="0" indent="0" eaLnBrk="0" fontAlgn="base" hangingPunct="0">
              <a:lnSpc>
                <a:spcPct val="100000"/>
              </a:lnSpc>
              <a:spcBef>
                <a:spcPct val="0"/>
              </a:spcBef>
              <a:spcAft>
                <a:spcPct val="0"/>
              </a:spcAft>
              <a:buNone/>
            </a:pPr>
            <a:r>
              <a:rPr lang="en-US" dirty="0">
                <a:latin typeface="Book Antiqua" panose="02040602050305030304" pitchFamily="18" charset="0"/>
              </a:rPr>
              <a:t>	am, are, is =&gt;   be</a:t>
            </a:r>
            <a:br>
              <a:rPr lang="en-US" dirty="0">
                <a:latin typeface="Book Antiqua" panose="02040602050305030304" pitchFamily="18" charset="0"/>
              </a:rPr>
            </a:br>
            <a:r>
              <a:rPr lang="en-US" dirty="0">
                <a:latin typeface="Book Antiqua" panose="02040602050305030304" pitchFamily="18" charset="0"/>
              </a:rPr>
              <a:t>	car, cars, car's, cars‘ =&gt; car</a:t>
            </a:r>
          </a:p>
          <a:p>
            <a:pPr eaLnBrk="0" fontAlgn="base" hangingPunct="0">
              <a:lnSpc>
                <a:spcPct val="100000"/>
              </a:lnSpc>
              <a:spcBef>
                <a:spcPct val="0"/>
              </a:spcBef>
              <a:spcAft>
                <a:spcPct val="0"/>
              </a:spcAft>
            </a:pPr>
            <a:r>
              <a:rPr lang="en-US" dirty="0">
                <a:solidFill>
                  <a:srgbClr val="000000"/>
                </a:solidFill>
                <a:latin typeface="Book Antiqua" panose="02040602050305030304" pitchFamily="18" charset="0"/>
                <a:cs typeface="Times New Roman" panose="02020603050405020304" pitchFamily="18" charset="0"/>
              </a:rPr>
              <a:t>The result of this mapping of text will be something like:</a:t>
            </a:r>
          </a:p>
          <a:p>
            <a:pPr indent="-53975" eaLnBrk="0" fontAlgn="base" hangingPunct="0">
              <a:lnSpc>
                <a:spcPct val="100000"/>
              </a:lnSpc>
              <a:spcBef>
                <a:spcPct val="0"/>
              </a:spcBef>
              <a:spcAft>
                <a:spcPct val="0"/>
              </a:spcAft>
              <a:buNone/>
            </a:pPr>
            <a:r>
              <a:rPr lang="en-US" dirty="0">
                <a:solidFill>
                  <a:srgbClr val="000000"/>
                </a:solidFill>
                <a:latin typeface="Book Antiqua" panose="02040602050305030304" pitchFamily="18" charset="0"/>
                <a:cs typeface="Times New Roman" panose="02020603050405020304" pitchFamily="18" charset="0"/>
              </a:rPr>
              <a:t>T</a:t>
            </a:r>
            <a:r>
              <a:rPr lang="en-US" dirty="0">
                <a:latin typeface="Book Antiqua" panose="02040602050305030304" pitchFamily="18" charset="0"/>
              </a:rPr>
              <a:t>he boy's cars are different colors  =&gt; the boy car be differ color</a:t>
            </a:r>
          </a:p>
          <a:p>
            <a:pPr algn="just" eaLnBrk="0" fontAlgn="base" hangingPunct="0">
              <a:lnSpc>
                <a:spcPct val="100000"/>
              </a:lnSpc>
              <a:spcBef>
                <a:spcPct val="0"/>
              </a:spcBef>
              <a:spcAft>
                <a:spcPct val="0"/>
              </a:spcAft>
            </a:pPr>
            <a:r>
              <a:rPr lang="en-US" dirty="0">
                <a:latin typeface="Book Antiqua" panose="02040602050305030304" pitchFamily="18" charset="0"/>
              </a:rPr>
              <a:t>The most common algorithm for stemming English, and one that has repeatedly been shown to be empirically very effective, is Porter's algorithm. </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11013342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Text Clustering</a:t>
            </a: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b="1" dirty="0">
                <a:latin typeface="Book Antiqua" panose="02040602050305030304" pitchFamily="18" charset="0"/>
              </a:rPr>
              <a:t>Calculated TF-IDF</a:t>
            </a:r>
          </a:p>
          <a:p>
            <a:pPr algn="just"/>
            <a:r>
              <a:rPr lang="en-US" b="1" dirty="0">
                <a:latin typeface="Book Antiqua" panose="02040602050305030304" pitchFamily="18" charset="0"/>
              </a:rPr>
              <a:t>Term Frequency (TF): </a:t>
            </a:r>
            <a:r>
              <a:rPr lang="en-US" dirty="0">
                <a:latin typeface="Book Antiqua" panose="02040602050305030304" pitchFamily="18" charset="0"/>
              </a:rPr>
              <a:t>The term frequency is simply the number of occurrences of a word in a specific document. The term frequencies are calculated per word and document.</a:t>
            </a:r>
          </a:p>
          <a:p>
            <a:pPr algn="just"/>
            <a:endParaRPr lang="en-US" dirty="0">
              <a:latin typeface="Book Antiqua" panose="02040602050305030304" pitchFamily="18" charset="0"/>
            </a:endParaRPr>
          </a:p>
          <a:p>
            <a:pPr algn="just"/>
            <a:r>
              <a:rPr lang="en-US" b="1" dirty="0">
                <a:latin typeface="Book Antiqua" panose="02040602050305030304" pitchFamily="18" charset="0"/>
              </a:rPr>
              <a:t>Inverse Document Frequency (IDF):</a:t>
            </a:r>
            <a:r>
              <a:rPr lang="en-US" dirty="0">
                <a:latin typeface="Book Antiqua" panose="02040602050305030304" pitchFamily="18" charset="0"/>
              </a:rPr>
              <a:t> The inverse document frequency is a measure of whether a term is common or rare in a given document corpus. IDF is only calculated per word.</a:t>
            </a:r>
          </a:p>
          <a:p>
            <a:pPr marL="0" indent="0" algn="just">
              <a:buNone/>
            </a:pPr>
            <a:r>
              <a:rPr lang="en-US" dirty="0">
                <a:latin typeface="Book Antiqua" panose="02040602050305030304" pitchFamily="18" charset="0"/>
              </a:rPr>
              <a:t>	</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5" name="Object 4"/>
          <p:cNvGraphicFramePr>
            <a:graphicFrameLocks noChangeAspect="1"/>
          </p:cNvGraphicFramePr>
          <p:nvPr>
            <p:extLst>
              <p:ext uri="{D42A27DB-BD31-4B8C-83A1-F6EECF244321}">
                <p14:modId xmlns:p14="http://schemas.microsoft.com/office/powerpoint/2010/main" val="544046238"/>
              </p:ext>
            </p:extLst>
          </p:nvPr>
        </p:nvGraphicFramePr>
        <p:xfrm>
          <a:off x="1540435" y="3472330"/>
          <a:ext cx="6807758" cy="750046"/>
        </p:xfrm>
        <a:graphic>
          <a:graphicData uri="http://schemas.openxmlformats.org/presentationml/2006/ole">
            <mc:AlternateContent xmlns:mc="http://schemas.openxmlformats.org/markup-compatibility/2006">
              <mc:Choice xmlns:v="urn:schemas-microsoft-com:vml" Requires="v">
                <p:oleObj name="Equation" r:id="rId2" imgW="3568680" imgH="393480" progId="Equation.3">
                  <p:embed/>
                </p:oleObj>
              </mc:Choice>
              <mc:Fallback>
                <p:oleObj name="Equation" r:id="rId2" imgW="3568680" imgH="393480" progId="Equation.3">
                  <p:embed/>
                  <p:pic>
                    <p:nvPicPr>
                      <p:cNvPr id="0" name=""/>
                      <p:cNvPicPr/>
                      <p:nvPr/>
                    </p:nvPicPr>
                    <p:blipFill>
                      <a:blip r:embed="rId3"/>
                      <a:stretch>
                        <a:fillRect/>
                      </a:stretch>
                    </p:blipFill>
                    <p:spPr>
                      <a:xfrm>
                        <a:off x="1540435" y="3472330"/>
                        <a:ext cx="6807758" cy="750046"/>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937159897"/>
              </p:ext>
            </p:extLst>
          </p:nvPr>
        </p:nvGraphicFramePr>
        <p:xfrm>
          <a:off x="1552575" y="5449887"/>
          <a:ext cx="5574366" cy="763295"/>
        </p:xfrm>
        <a:graphic>
          <a:graphicData uri="http://schemas.openxmlformats.org/presentationml/2006/ole">
            <mc:AlternateContent xmlns:mc="http://schemas.openxmlformats.org/markup-compatibility/2006">
              <mc:Choice xmlns:v="urn:schemas-microsoft-com:vml" Requires="v">
                <p:oleObj name="Equation" r:id="rId4" imgW="3060360" imgH="419040" progId="Equation.3">
                  <p:embed/>
                </p:oleObj>
              </mc:Choice>
              <mc:Fallback>
                <p:oleObj name="Equation" r:id="rId4" imgW="3060360" imgH="419040" progId="Equation.3">
                  <p:embed/>
                  <p:pic>
                    <p:nvPicPr>
                      <p:cNvPr id="0" name=""/>
                      <p:cNvPicPr/>
                      <p:nvPr/>
                    </p:nvPicPr>
                    <p:blipFill>
                      <a:blip r:embed="rId5"/>
                      <a:stretch>
                        <a:fillRect/>
                      </a:stretch>
                    </p:blipFill>
                    <p:spPr>
                      <a:xfrm>
                        <a:off x="1552575" y="5449887"/>
                        <a:ext cx="5574366" cy="763295"/>
                      </a:xfrm>
                      <a:prstGeom prst="rect">
                        <a:avLst/>
                      </a:prstGeom>
                    </p:spPr>
                  </p:pic>
                </p:oleObj>
              </mc:Fallback>
            </mc:AlternateContent>
          </a:graphicData>
        </a:graphic>
      </p:graphicFrame>
    </p:spTree>
    <p:extLst>
      <p:ext uri="{BB962C8B-B14F-4D97-AF65-F5344CB8AC3E}">
        <p14:creationId xmlns:p14="http://schemas.microsoft.com/office/powerpoint/2010/main" val="8815127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Text Clustering</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b="1" dirty="0">
                <a:latin typeface="Book Antiqua" panose="02040602050305030304" pitchFamily="18" charset="0"/>
              </a:rPr>
              <a:t>TF-IDF: </a:t>
            </a:r>
            <a:r>
              <a:rPr lang="en-US" dirty="0">
                <a:latin typeface="Book Antiqua" panose="02040602050305030304" pitchFamily="18" charset="0"/>
              </a:rPr>
              <a:t>TF-IDF (term frequency-inverse document frequency) is a statistical measure that evaluates how relevant a word is to a document in a collection of documents. </a:t>
            </a:r>
          </a:p>
          <a:p>
            <a:pPr algn="just"/>
            <a:r>
              <a:rPr lang="en-US" dirty="0">
                <a:latin typeface="Book Antiqua" panose="02040602050305030304" pitchFamily="18" charset="0"/>
              </a:rPr>
              <a:t>This is done by multiplying two metrics: </a:t>
            </a:r>
            <a:r>
              <a:rPr lang="en-US" i="1" dirty="0">
                <a:latin typeface="Book Antiqua" panose="02040602050305030304" pitchFamily="18" charset="0"/>
              </a:rPr>
              <a:t>Term Frequency and Inverse Document Frequency</a:t>
            </a:r>
            <a:r>
              <a:rPr lang="en-US" dirty="0">
                <a:latin typeface="Book Antiqua" panose="02040602050305030304" pitchFamily="18" charset="0"/>
              </a:rPr>
              <a:t>.</a:t>
            </a:r>
          </a:p>
          <a:p>
            <a:pPr marL="0" indent="0" algn="just">
              <a:buNone/>
            </a:pPr>
            <a:r>
              <a:rPr lang="en-US" dirty="0">
                <a:latin typeface="Book Antiqua" panose="02040602050305030304" pitchFamily="18" charset="0"/>
              </a:rPr>
              <a:t>	TF-IDF=TF × IDF</a:t>
            </a:r>
          </a:p>
          <a:p>
            <a:pPr algn="just"/>
            <a:r>
              <a:rPr lang="en-US" dirty="0">
                <a:latin typeface="Book Antiqua" panose="02040602050305030304" pitchFamily="18" charset="0"/>
              </a:rPr>
              <a:t>Once we have document vectors we can use </a:t>
            </a:r>
            <a:r>
              <a:rPr lang="en-US" i="1" dirty="0">
                <a:latin typeface="Book Antiqua" panose="02040602050305030304" pitchFamily="18" charset="0"/>
              </a:rPr>
              <a:t>any clustering algorithm</a:t>
            </a:r>
            <a:r>
              <a:rPr lang="en-US" dirty="0">
                <a:latin typeface="Book Antiqua" panose="02040602050305030304" pitchFamily="18" charset="0"/>
              </a:rPr>
              <a:t> to perform documents clustering.</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2129398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Text Clustering</a:t>
            </a: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b="1" dirty="0">
                <a:latin typeface="Book Antiqua" panose="02040602050305030304" pitchFamily="18" charset="0"/>
              </a:rPr>
              <a:t>Example:</a:t>
            </a:r>
            <a:r>
              <a:rPr lang="en-US" dirty="0">
                <a:latin typeface="Book Antiqua" panose="02040602050305030304" pitchFamily="18" charset="0"/>
              </a:rPr>
              <a:t> Computer TF-IDF vectors for following documents:</a:t>
            </a:r>
          </a:p>
          <a:p>
            <a:pPr marL="457200" lvl="1" indent="0" algn="just">
              <a:buNone/>
            </a:pPr>
            <a:r>
              <a:rPr lang="en-US" dirty="0">
                <a:latin typeface="Book Antiqua" panose="02040602050305030304" pitchFamily="18" charset="0"/>
              </a:rPr>
              <a:t>D1: Computer Science and Information Technology</a:t>
            </a:r>
          </a:p>
          <a:p>
            <a:pPr marL="457200" lvl="1" indent="0" algn="just">
              <a:buNone/>
            </a:pPr>
            <a:r>
              <a:rPr lang="en-US" dirty="0">
                <a:latin typeface="Book Antiqua" panose="02040602050305030304" pitchFamily="18" charset="0"/>
              </a:rPr>
              <a:t>D2: Computer Science and Engineering</a:t>
            </a:r>
          </a:p>
          <a:p>
            <a:pPr marL="457200" lvl="1" indent="0" algn="just">
              <a:buNone/>
            </a:pPr>
            <a:r>
              <a:rPr lang="en-US" dirty="0">
                <a:latin typeface="Book Antiqua" panose="02040602050305030304" pitchFamily="18" charset="0"/>
              </a:rPr>
              <a:t>D3: Humanities and Social Science</a:t>
            </a:r>
          </a:p>
          <a:p>
            <a:pPr marL="457200" lvl="1" indent="0" algn="just">
              <a:buNone/>
            </a:pPr>
            <a:r>
              <a:rPr lang="en-US" dirty="0">
                <a:latin typeface="Book Antiqua" panose="02040602050305030304" pitchFamily="18" charset="0"/>
              </a:rPr>
              <a:t>D4: Department of Social Science</a:t>
            </a:r>
          </a:p>
          <a:p>
            <a:pPr marL="457200" lvl="1" indent="0" algn="just">
              <a:buNone/>
            </a:pPr>
            <a:r>
              <a:rPr lang="en-US" dirty="0">
                <a:latin typeface="Book Antiqua" panose="02040602050305030304" pitchFamily="18" charset="0"/>
              </a:rPr>
              <a:t>D5: Applications of Computer Science</a:t>
            </a:r>
          </a:p>
          <a:p>
            <a:pPr marL="0" indent="0" algn="just">
              <a:buNone/>
            </a:pPr>
            <a:r>
              <a:rPr lang="en-US" b="1" dirty="0">
                <a:latin typeface="Book Antiqua" panose="02040602050305030304" pitchFamily="18" charset="0"/>
              </a:rPr>
              <a:t>Solution:</a:t>
            </a:r>
          </a:p>
          <a:p>
            <a:pPr marL="0" indent="0" algn="just">
              <a:buNone/>
            </a:pPr>
            <a:r>
              <a:rPr lang="en-US" b="1" dirty="0">
                <a:latin typeface="Book Antiqua" panose="02040602050305030304" pitchFamily="18" charset="0"/>
              </a:rPr>
              <a:t>Bag of words (BW</a:t>
            </a:r>
            <a:r>
              <a:rPr lang="en-US" sz="2400" b="1" dirty="0">
                <a:latin typeface="Book Antiqua" panose="02040602050305030304" pitchFamily="18" charset="0"/>
              </a:rPr>
              <a:t>)</a:t>
            </a:r>
            <a:r>
              <a:rPr lang="en-US" sz="2400" dirty="0">
                <a:latin typeface="Book Antiqua" panose="02040602050305030304" pitchFamily="18" charset="0"/>
              </a:rPr>
              <a:t>={Computer, Science, and, Information, Technology, Engineering, Humanities, Social, Science, Department, of, Applications}</a:t>
            </a:r>
          </a:p>
          <a:p>
            <a:pPr marL="0" indent="0" algn="just">
              <a:buNone/>
            </a:pPr>
            <a:endParaRPr lang="en-US" sz="24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8764899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Text Clustering</a:t>
            </a: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b="1">
                <a:latin typeface="Book Antiqua" panose="02040602050305030304" pitchFamily="18" charset="0"/>
              </a:rPr>
              <a:t>Bag </a:t>
            </a:r>
            <a:r>
              <a:rPr lang="en-US" b="1" dirty="0">
                <a:latin typeface="Book Antiqua" panose="02040602050305030304" pitchFamily="18" charset="0"/>
              </a:rPr>
              <a:t>of words (BW</a:t>
            </a:r>
            <a:r>
              <a:rPr lang="en-US" sz="2400" b="1" dirty="0">
                <a:latin typeface="Book Antiqua" panose="02040602050305030304" pitchFamily="18" charset="0"/>
              </a:rPr>
              <a:t>)</a:t>
            </a:r>
            <a:r>
              <a:rPr lang="en-US" sz="2400" dirty="0">
                <a:latin typeface="Book Antiqua" panose="02040602050305030304" pitchFamily="18" charset="0"/>
              </a:rPr>
              <a:t>={Computer, Science, and, Information, Technology, Engineering, Humanities, Social, Science, Department, of, Applications}</a:t>
            </a:r>
          </a:p>
          <a:p>
            <a:pPr marL="0" indent="0" algn="just">
              <a:buNone/>
            </a:pPr>
            <a:endParaRPr lang="en-US" sz="24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0139743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Dimensionality Reduction</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Increasing the number of features will not always improve classification accuracy.</a:t>
            </a:r>
          </a:p>
          <a:p>
            <a:pPr algn="just"/>
            <a:r>
              <a:rPr lang="en-US" dirty="0">
                <a:latin typeface="Book Antiqua" panose="02040602050305030304" pitchFamily="18" charset="0"/>
              </a:rPr>
              <a:t>In practice, the inclusion of more features might actually lead to worse performance.</a:t>
            </a:r>
          </a:p>
          <a:p>
            <a:pPr algn="just"/>
            <a:r>
              <a:rPr lang="en-US" dirty="0">
                <a:latin typeface="Book Antiqua" panose="02040602050305030304" pitchFamily="18" charset="0"/>
              </a:rPr>
              <a:t>The number of training examples required increases exponentially with dimensionality d (i.e., </a:t>
            </a:r>
            <a:r>
              <a:rPr lang="en-US" dirty="0" err="1">
                <a:latin typeface="Book Antiqua" panose="02040602050305030304" pitchFamily="18" charset="0"/>
              </a:rPr>
              <a:t>k</a:t>
            </a:r>
            <a:r>
              <a:rPr lang="en-US" baseline="30000" dirty="0" err="1">
                <a:latin typeface="Book Antiqua" panose="02040602050305030304" pitchFamily="18" charset="0"/>
              </a:rPr>
              <a:t>d</a:t>
            </a:r>
            <a:r>
              <a:rPr lang="en-US" dirty="0">
                <a:latin typeface="Book Antiqua" panose="02040602050305030304" pitchFamily="18" charset="0"/>
              </a:rPr>
              <a:t>). </a:t>
            </a:r>
          </a:p>
          <a:p>
            <a:pPr algn="just"/>
            <a:r>
              <a:rPr lang="en-US" dirty="0">
                <a:latin typeface="Book Antiqua" panose="02040602050305030304" pitchFamily="18" charset="0"/>
              </a:rPr>
              <a:t>Therefore, we need to choose an optimum set of features to improve classification accuracy.</a:t>
            </a:r>
          </a:p>
          <a:p>
            <a:pPr algn="just"/>
            <a:endParaRPr lang="en-US" dirty="0">
              <a:latin typeface="Book Antiqua" panose="02040602050305030304" pitchFamily="18" charset="0"/>
            </a:endParaRPr>
          </a:p>
          <a:p>
            <a:pPr algn="just"/>
            <a:endParaRPr lang="en-US"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15036230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Dimensionality Reduction</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Reducing the number of variables of a data set naturally comes at the expense of accuracy, but the trick in dimensionality reduction is to trade a little accuracy for simplicity. </a:t>
            </a:r>
          </a:p>
          <a:p>
            <a:pPr algn="just"/>
            <a:r>
              <a:rPr lang="en-US" dirty="0">
                <a:latin typeface="Book Antiqua" panose="02040602050305030304" pitchFamily="18" charset="0"/>
              </a:rPr>
              <a:t>Because smaller data sets are easier to explore and visualize and make analyzing data much easier and faster for machine learning algorithms without extraneous variables to process.</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4723405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Dimensionality Reduction</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Dimensionality reduction is the process of reducing the number of variables under consideration by obtaining smaller set of principle variables.</a:t>
            </a:r>
          </a:p>
          <a:p>
            <a:pPr algn="just"/>
            <a:r>
              <a:rPr lang="en-US" dirty="0">
                <a:latin typeface="Book Antiqua" panose="02040602050305030304" pitchFamily="18" charset="0"/>
              </a:rPr>
              <a:t>There are many ways to achieve dimensionality reduction, but most of these techniques fall into one of two classes:</a:t>
            </a:r>
          </a:p>
          <a:p>
            <a:pPr lvl="1" algn="just"/>
            <a:r>
              <a:rPr lang="en-US" sz="2600" dirty="0">
                <a:latin typeface="Book Antiqua" panose="02040602050305030304" pitchFamily="18" charset="0"/>
              </a:rPr>
              <a:t>Feature Elimination</a:t>
            </a:r>
          </a:p>
          <a:p>
            <a:pPr lvl="1" algn="just"/>
            <a:r>
              <a:rPr lang="en-US" sz="2600" dirty="0">
                <a:latin typeface="Book Antiqua" panose="02040602050305030304" pitchFamily="18" charset="0"/>
              </a:rPr>
              <a:t>Feature Extraction</a:t>
            </a:r>
          </a:p>
          <a:p>
            <a:pPr algn="just"/>
            <a:r>
              <a:rPr lang="en-US" dirty="0">
                <a:latin typeface="Book Antiqua" panose="02040602050305030304" pitchFamily="18" charset="0"/>
              </a:rPr>
              <a:t>Feature selection method selects k dimensions from set of d dimensions in the original dataset.</a:t>
            </a:r>
          </a:p>
          <a:p>
            <a:pPr algn="just"/>
            <a:endParaRPr lang="en-US"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5929064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Dimensionality Reduction</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In feature selection, we try to find a subset of the original set of variables, or features, to get a smaller subset which can be used to model the problem. </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5" name="Object 1"/>
          <p:cNvGraphicFramePr>
            <a:graphicFrameLocks noChangeAspect="1"/>
          </p:cNvGraphicFramePr>
          <p:nvPr>
            <p:extLst>
              <p:ext uri="{D42A27DB-BD31-4B8C-83A1-F6EECF244321}">
                <p14:modId xmlns:p14="http://schemas.microsoft.com/office/powerpoint/2010/main" val="1372395019"/>
              </p:ext>
            </p:extLst>
          </p:nvPr>
        </p:nvGraphicFramePr>
        <p:xfrm>
          <a:off x="3813082" y="3284537"/>
          <a:ext cx="2233612" cy="3027363"/>
        </p:xfrm>
        <a:graphic>
          <a:graphicData uri="http://schemas.openxmlformats.org/presentationml/2006/ole">
            <mc:AlternateContent xmlns:mc="http://schemas.openxmlformats.org/markup-compatibility/2006">
              <mc:Choice xmlns:v="urn:schemas-microsoft-com:vml" Requires="v">
                <p:oleObj name="Equation" r:id="rId2" imgW="1371600" imgH="1854200" progId="Equation.DSMT4">
                  <p:embed/>
                </p:oleObj>
              </mc:Choice>
              <mc:Fallback>
                <p:oleObj name="Equation" r:id="rId2" imgW="1371600" imgH="185420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3082" y="3284537"/>
                        <a:ext cx="2233612" cy="302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5361891" y="5942568"/>
            <a:ext cx="696024" cy="369332"/>
          </a:xfrm>
          <a:prstGeom prst="rect">
            <a:avLst/>
          </a:prstGeom>
          <a:noFill/>
        </p:spPr>
        <p:txBody>
          <a:bodyPr wrap="none">
            <a:spAutoFit/>
          </a:bodyPr>
          <a:lstStyle/>
          <a:p>
            <a:pPr>
              <a:defRPr/>
            </a:pPr>
            <a:r>
              <a:rPr lang="en-US" b="1" dirty="0">
                <a:latin typeface="Book Antiqua" panose="02040602050305030304" pitchFamily="18" charset="0"/>
              </a:rPr>
              <a:t>K&lt;N</a:t>
            </a:r>
          </a:p>
        </p:txBody>
      </p:sp>
    </p:spTree>
    <p:extLst>
      <p:ext uri="{BB962C8B-B14F-4D97-AF65-F5344CB8AC3E}">
        <p14:creationId xmlns:p14="http://schemas.microsoft.com/office/powerpoint/2010/main" val="454345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Similarity and Dissimilarity</a:t>
            </a:r>
          </a:p>
        </p:txBody>
      </p:sp>
      <p:sp>
        <p:nvSpPr>
          <p:cNvPr id="3" name="Content Placeholder 2"/>
          <p:cNvSpPr>
            <a:spLocks noGrp="1"/>
          </p:cNvSpPr>
          <p:nvPr>
            <p:ph idx="1"/>
          </p:nvPr>
        </p:nvSpPr>
        <p:spPr/>
        <p:txBody>
          <a:bodyPr>
            <a:normAutofit/>
          </a:bodyPr>
          <a:lstStyle/>
          <a:p>
            <a:pPr algn="just"/>
            <a:r>
              <a:rPr lang="en-US" i="1" dirty="0" err="1">
                <a:latin typeface="Book Antiqua" panose="02040602050305030304" pitchFamily="18" charset="0"/>
              </a:rPr>
              <a:t>Minkowski</a:t>
            </a:r>
            <a:r>
              <a:rPr lang="en-US" i="1" dirty="0">
                <a:latin typeface="Book Antiqua" panose="02040602050305030304" pitchFamily="18" charset="0"/>
              </a:rPr>
              <a:t> distance</a:t>
            </a:r>
            <a:r>
              <a:rPr lang="en-US" dirty="0">
                <a:latin typeface="Book Antiqua" panose="02040602050305030304" pitchFamily="18" charset="0"/>
              </a:rPr>
              <a:t> is a generalization of both Euclidean distance and Manhattan distance. It is defined as</a:t>
            </a:r>
          </a:p>
          <a:p>
            <a:pPr algn="just"/>
            <a:endParaRPr lang="en-US" dirty="0">
              <a:latin typeface="Book Antiqua" panose="02040602050305030304" pitchFamily="18" charset="0"/>
            </a:endParaRPr>
          </a:p>
          <a:p>
            <a:pPr algn="just"/>
            <a:endParaRPr lang="en-US" dirty="0">
              <a:latin typeface="Book Antiqua" panose="02040602050305030304" pitchFamily="18" charset="0"/>
            </a:endParaRPr>
          </a:p>
          <a:p>
            <a:pPr algn="just"/>
            <a:r>
              <a:rPr lang="en-US" dirty="0">
                <a:latin typeface="Book Antiqua" panose="02040602050305030304" pitchFamily="18" charset="0"/>
              </a:rPr>
              <a:t>Where p is a positive integer, such a distance is also called </a:t>
            </a:r>
            <a:r>
              <a:rPr lang="en-US" dirty="0" err="1">
                <a:latin typeface="Book Antiqua" panose="02040602050305030304" pitchFamily="18" charset="0"/>
              </a:rPr>
              <a:t>L</a:t>
            </a:r>
            <a:r>
              <a:rPr lang="en-US" baseline="-25000" dirty="0" err="1">
                <a:latin typeface="Book Antiqua" panose="02040602050305030304" pitchFamily="18" charset="0"/>
              </a:rPr>
              <a:t>p</a:t>
            </a:r>
            <a:r>
              <a:rPr lang="en-US" dirty="0">
                <a:latin typeface="Book Antiqua" panose="02040602050305030304" pitchFamily="18" charset="0"/>
              </a:rPr>
              <a:t> norm, in some literature. It represents the Manhattan distance when p = 1 (i.e., L</a:t>
            </a:r>
            <a:r>
              <a:rPr lang="en-US" baseline="-25000" dirty="0">
                <a:latin typeface="Book Antiqua" panose="02040602050305030304" pitchFamily="18" charset="0"/>
              </a:rPr>
              <a:t>1</a:t>
            </a:r>
            <a:r>
              <a:rPr lang="en-US" dirty="0">
                <a:latin typeface="Book Antiqua" panose="02040602050305030304" pitchFamily="18" charset="0"/>
              </a:rPr>
              <a:t> norm) and Euclidean distance when p = 2 (i.e., L</a:t>
            </a:r>
            <a:r>
              <a:rPr lang="en-US" baseline="-25000" dirty="0">
                <a:latin typeface="Book Antiqua" panose="02040602050305030304" pitchFamily="18" charset="0"/>
              </a:rPr>
              <a:t>2</a:t>
            </a:r>
            <a:r>
              <a:rPr lang="en-US" dirty="0">
                <a:latin typeface="Book Antiqua" panose="02040602050305030304" pitchFamily="18" charset="0"/>
              </a:rPr>
              <a:t> norm).</a:t>
            </a:r>
          </a:p>
          <a:p>
            <a:pPr algn="just"/>
            <a:endParaRPr lang="en-US"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1331258" y="37786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2326342" y="4649180"/>
            <a:ext cx="1519714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nvGraphicFramePr>
        <p:xfrm>
          <a:off x="1204351" y="2737457"/>
          <a:ext cx="4155440" cy="596586"/>
        </p:xfrm>
        <a:graphic>
          <a:graphicData uri="http://schemas.openxmlformats.org/presentationml/2006/ole">
            <mc:AlternateContent xmlns:mc="http://schemas.openxmlformats.org/markup-compatibility/2006">
              <mc:Choice xmlns:v="urn:schemas-microsoft-com:vml" Requires="v">
                <p:oleObj name="Equation" r:id="rId3" imgW="2019240" imgH="304560" progId="Equation.3">
                  <p:embed/>
                </p:oleObj>
              </mc:Choice>
              <mc:Fallback>
                <p:oleObj name="Equation" r:id="rId3" imgW="2019240" imgH="304560" progId="Equation.3">
                  <p:embed/>
                  <p:pic>
                    <p:nvPicPr>
                      <p:cNvPr id="0" name=""/>
                      <p:cNvPicPr>
                        <a:picLocks noChangeAspect="1" noChangeArrowheads="1"/>
                      </p:cNvPicPr>
                      <p:nvPr/>
                    </p:nvPicPr>
                    <p:blipFill>
                      <a:blip r:embed="rId4"/>
                      <a:srcRect/>
                      <a:stretch>
                        <a:fillRect/>
                      </a:stretch>
                    </p:blipFill>
                    <p:spPr bwMode="auto">
                      <a:xfrm>
                        <a:off x="1204351" y="2737457"/>
                        <a:ext cx="4155440" cy="596586"/>
                      </a:xfrm>
                      <a:prstGeom prst="rect">
                        <a:avLst/>
                      </a:prstGeom>
                      <a:noFill/>
                    </p:spPr>
                  </p:pic>
                </p:oleObj>
              </mc:Fallback>
            </mc:AlternateContent>
          </a:graphicData>
        </a:graphic>
      </p:graphicFrame>
    </p:spTree>
    <p:extLst>
      <p:ext uri="{BB962C8B-B14F-4D97-AF65-F5344CB8AC3E}">
        <p14:creationId xmlns:p14="http://schemas.microsoft.com/office/powerpoint/2010/main" val="6646517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Dimensionality Reduction</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Feature extraction: finds a set of new features through some mapping function f() from the existing features. The mapping f() could be linear or non-linear. </a:t>
            </a:r>
          </a:p>
          <a:p>
            <a:pPr algn="just"/>
            <a:endParaRPr lang="en-US" dirty="0">
              <a:latin typeface="Book Antiqua" panose="02040602050305030304" pitchFamily="18" charset="0"/>
            </a:endParaRPr>
          </a:p>
          <a:p>
            <a:pPr algn="just"/>
            <a:endParaRPr lang="en-US"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7" name="Object 1"/>
          <p:cNvGraphicFramePr>
            <a:graphicFrameLocks noChangeAspect="1"/>
          </p:cNvGraphicFramePr>
          <p:nvPr>
            <p:extLst>
              <p:ext uri="{D42A27DB-BD31-4B8C-83A1-F6EECF244321}">
                <p14:modId xmlns:p14="http://schemas.microsoft.com/office/powerpoint/2010/main" val="3701980596"/>
              </p:ext>
            </p:extLst>
          </p:nvPr>
        </p:nvGraphicFramePr>
        <p:xfrm>
          <a:off x="3690588" y="3264834"/>
          <a:ext cx="2589212" cy="2767013"/>
        </p:xfrm>
        <a:graphic>
          <a:graphicData uri="http://schemas.openxmlformats.org/presentationml/2006/ole">
            <mc:AlternateContent xmlns:mc="http://schemas.openxmlformats.org/markup-compatibility/2006">
              <mc:Choice xmlns:v="urn:schemas-microsoft-com:vml" Requires="v">
                <p:oleObj name="Equation" r:id="rId2" imgW="1739900" imgH="1854200" progId="Equation.DSMT4">
                  <p:embed/>
                </p:oleObj>
              </mc:Choice>
              <mc:Fallback>
                <p:oleObj name="Equation" r:id="rId2" imgW="1739900" imgH="185420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0588" y="3264834"/>
                        <a:ext cx="2589212" cy="276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Box 7"/>
          <p:cNvSpPr txBox="1"/>
          <p:nvPr/>
        </p:nvSpPr>
        <p:spPr>
          <a:xfrm>
            <a:off x="5698682" y="5662515"/>
            <a:ext cx="696024" cy="369332"/>
          </a:xfrm>
          <a:prstGeom prst="rect">
            <a:avLst/>
          </a:prstGeom>
          <a:noFill/>
        </p:spPr>
        <p:txBody>
          <a:bodyPr wrap="none">
            <a:spAutoFit/>
          </a:bodyPr>
          <a:lstStyle/>
          <a:p>
            <a:pPr>
              <a:defRPr/>
            </a:pPr>
            <a:r>
              <a:rPr lang="en-US" b="1" dirty="0">
                <a:latin typeface="Book Antiqua" panose="02040602050305030304" pitchFamily="18" charset="0"/>
              </a:rPr>
              <a:t>K&lt;N</a:t>
            </a:r>
          </a:p>
        </p:txBody>
      </p:sp>
    </p:spTree>
    <p:extLst>
      <p:ext uri="{BB962C8B-B14F-4D97-AF65-F5344CB8AC3E}">
        <p14:creationId xmlns:p14="http://schemas.microsoft.com/office/powerpoint/2010/main" val="6695991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Dimensionality Reduction</a:t>
            </a:r>
          </a:p>
        </p:txBody>
      </p:sp>
      <p:sp>
        <p:nvSpPr>
          <p:cNvPr id="3" name="Content Placeholder 2"/>
          <p:cNvSpPr>
            <a:spLocks noGrp="1"/>
          </p:cNvSpPr>
          <p:nvPr>
            <p:ph idx="1"/>
          </p:nvPr>
        </p:nvSpPr>
        <p:spPr>
          <a:xfrm>
            <a:off x="838200" y="1825625"/>
            <a:ext cx="10416988" cy="4351338"/>
          </a:xfrm>
        </p:spPr>
        <p:txBody>
          <a:bodyPr>
            <a:normAutofit/>
          </a:bodyPr>
          <a:lstStyle/>
          <a:p>
            <a:pPr algn="just" fontAlgn="base"/>
            <a:r>
              <a:rPr lang="en-US" dirty="0">
                <a:latin typeface="Book Antiqua" panose="02040602050305030304" pitchFamily="18" charset="0"/>
              </a:rPr>
              <a:t>The various feature extraction methods used for dimensionality reduction: </a:t>
            </a:r>
          </a:p>
          <a:p>
            <a:pPr lvl="1" algn="just" fontAlgn="base"/>
            <a:r>
              <a:rPr lang="en-US" dirty="0">
                <a:latin typeface="Book Antiqua" panose="02040602050305030304" pitchFamily="18" charset="0"/>
              </a:rPr>
              <a:t>Principal Component Analysis (PCA)</a:t>
            </a:r>
          </a:p>
          <a:p>
            <a:pPr lvl="1" algn="just" fontAlgn="base"/>
            <a:r>
              <a:rPr lang="en-US" dirty="0">
                <a:latin typeface="Book Antiqua" panose="02040602050305030304" pitchFamily="18" charset="0"/>
              </a:rPr>
              <a:t>Linear Discriminant Analysis (LDA)</a:t>
            </a:r>
          </a:p>
          <a:p>
            <a:pPr lvl="1" algn="just" fontAlgn="base"/>
            <a:r>
              <a:rPr lang="en-US" dirty="0">
                <a:latin typeface="Book Antiqua" panose="02040602050305030304" pitchFamily="18" charset="0"/>
              </a:rPr>
              <a:t>Generalized Discriminant Analysis (GDA)</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16995087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Dimensionality Reduction</a:t>
            </a: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b="1" dirty="0">
                <a:latin typeface="Book Antiqua" panose="02040602050305030304" pitchFamily="18" charset="0"/>
              </a:rPr>
              <a:t>Principle Component Analysis (PCA)</a:t>
            </a:r>
          </a:p>
          <a:p>
            <a:pPr algn="just"/>
            <a:r>
              <a:rPr lang="en-US" dirty="0">
                <a:latin typeface="Book Antiqua" panose="02040602050305030304" pitchFamily="18" charset="0"/>
              </a:rPr>
              <a:t>PCA is an unsupervised learning algorithm that is used for the dimensionality reduction in machine learning.</a:t>
            </a:r>
          </a:p>
          <a:p>
            <a:pPr algn="just"/>
            <a:r>
              <a:rPr lang="en-US" dirty="0">
                <a:latin typeface="Book Antiqua" panose="02040602050305030304" pitchFamily="18" charset="0"/>
              </a:rPr>
              <a:t>This method is often used to reduce the dimensionality of large data sets, by transforming a large set of variables into a smaller one that still contains most of the information in the large set.</a:t>
            </a:r>
          </a:p>
          <a:p>
            <a:pPr algn="just"/>
            <a:r>
              <a:rPr lang="en-US" dirty="0">
                <a:latin typeface="Book Antiqua" panose="02040602050305030304" pitchFamily="18" charset="0"/>
              </a:rPr>
              <a:t>It is a statistical process that converts the observations of correlated features into a set of linearly uncorrelated features with the help of orthogonal transformation. </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13650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Dimensionality Reduction</a:t>
            </a: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b="1" dirty="0">
                <a:latin typeface="Book Antiqua" panose="02040602050305030304" pitchFamily="18" charset="0"/>
              </a:rPr>
              <a:t>Principle Component Analysis (PCA)</a:t>
            </a:r>
          </a:p>
          <a:p>
            <a:pPr algn="just"/>
            <a:r>
              <a:rPr lang="en-US" dirty="0">
                <a:latin typeface="Book Antiqua" panose="02040602050305030304" pitchFamily="18" charset="0"/>
              </a:rPr>
              <a:t>These new transformed features are called the Principal Components (PCs). Some properties of these principal components are given below:</a:t>
            </a:r>
          </a:p>
          <a:p>
            <a:pPr lvl="1" algn="just"/>
            <a:r>
              <a:rPr lang="en-US" sz="2600" dirty="0">
                <a:latin typeface="Book Antiqua" panose="02040602050305030304" pitchFamily="18" charset="0"/>
              </a:rPr>
              <a:t>The PC must be the linear combination of the original features.</a:t>
            </a:r>
          </a:p>
          <a:p>
            <a:pPr lvl="1" algn="just"/>
            <a:r>
              <a:rPr lang="en-US" sz="2600" dirty="0">
                <a:latin typeface="Book Antiqua" panose="02040602050305030304" pitchFamily="18" charset="0"/>
              </a:rPr>
              <a:t>These components are orthogonal, i.e., the correlation between a pair of variables is zero.</a:t>
            </a:r>
          </a:p>
          <a:p>
            <a:pPr lvl="1" algn="just"/>
            <a:r>
              <a:rPr lang="en-US" sz="2600" dirty="0">
                <a:latin typeface="Book Antiqua" panose="02040602050305030304" pitchFamily="18" charset="0"/>
              </a:rPr>
              <a:t>The importance of each component decreases when going to 1 to n, it means the First PC has the most importance, and n</a:t>
            </a:r>
            <a:r>
              <a:rPr lang="en-US" sz="2600" baseline="30000" dirty="0">
                <a:latin typeface="Book Antiqua" panose="02040602050305030304" pitchFamily="18" charset="0"/>
              </a:rPr>
              <a:t>th</a:t>
            </a:r>
            <a:r>
              <a:rPr lang="en-US" sz="2600" dirty="0">
                <a:latin typeface="Book Antiqua" panose="02040602050305030304" pitchFamily="18" charset="0"/>
              </a:rPr>
              <a:t>  PC will have the least importance.</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42255415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Dimensionality Reduction</a:t>
            </a: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sz="2600" b="1" dirty="0">
                <a:latin typeface="Book Antiqua" panose="02040602050305030304" pitchFamily="18" charset="0"/>
              </a:rPr>
              <a:t>Working of PCA</a:t>
            </a:r>
          </a:p>
          <a:p>
            <a:pPr marL="514350" indent="-514350" algn="just">
              <a:buAutoNum type="arabicPeriod"/>
            </a:pPr>
            <a:r>
              <a:rPr lang="en-US" sz="2600" b="1" dirty="0">
                <a:latin typeface="Book Antiqua" panose="02040602050305030304" pitchFamily="18" charset="0"/>
              </a:rPr>
              <a:t>Get the Dataset with k Features</a:t>
            </a:r>
          </a:p>
          <a:p>
            <a:pPr marL="0" indent="0" algn="just">
              <a:buNone/>
            </a:pPr>
            <a:endParaRPr lang="en-US" sz="2600" b="1" dirty="0">
              <a:latin typeface="Book Antiqua" panose="02040602050305030304" pitchFamily="18" charset="0"/>
            </a:endParaRPr>
          </a:p>
          <a:p>
            <a:pPr marL="0" indent="0" algn="just">
              <a:buNone/>
            </a:pPr>
            <a:endParaRPr lang="en-US" sz="2600" b="1" dirty="0">
              <a:latin typeface="Book Antiqua" panose="02040602050305030304" pitchFamily="18" charset="0"/>
            </a:endParaRPr>
          </a:p>
          <a:p>
            <a:pPr marL="0" indent="0" algn="just">
              <a:buNone/>
            </a:pPr>
            <a:endParaRPr lang="en-US" sz="2600" b="1" dirty="0">
              <a:latin typeface="Book Antiqua" panose="02040602050305030304" pitchFamily="18" charset="0"/>
            </a:endParaRPr>
          </a:p>
          <a:p>
            <a:pPr marL="0" indent="0" algn="just">
              <a:buNone/>
            </a:pPr>
            <a:endParaRPr lang="en-US" sz="2600" b="1" dirty="0">
              <a:latin typeface="Book Antiqua" panose="02040602050305030304" pitchFamily="18" charset="0"/>
            </a:endParaRPr>
          </a:p>
          <a:p>
            <a:pPr marL="514350" indent="-514350" algn="just">
              <a:buAutoNum type="arabicPeriod"/>
            </a:pPr>
            <a:endParaRPr lang="en-US" sz="2600" b="1" dirty="0">
              <a:latin typeface="Book Antiqua" panose="02040602050305030304" pitchFamily="18" charset="0"/>
            </a:endParaRPr>
          </a:p>
          <a:p>
            <a:pPr marL="514350" indent="-514350" algn="just">
              <a:buFont typeface="+mj-lt"/>
              <a:buAutoNum type="arabicPeriod" startAt="2"/>
            </a:pPr>
            <a:r>
              <a:rPr lang="en-US" sz="2600" b="1" dirty="0">
                <a:latin typeface="Book Antiqua" panose="02040602050305030304" pitchFamily="18" charset="0"/>
              </a:rPr>
              <a:t>Compute mean of the Dataset</a:t>
            </a:r>
            <a:r>
              <a:rPr lang="en-US" sz="2600" dirty="0">
                <a:latin typeface="Book Antiqua" panose="02040602050305030304" pitchFamily="18" charset="0"/>
              </a:rPr>
              <a:t>: compute mean of each feature.</a:t>
            </a:r>
          </a:p>
          <a:p>
            <a:pPr marL="514350" indent="-514350" algn="just">
              <a:buAutoNum type="arabicPeriod" startAt="2"/>
            </a:pPr>
            <a:endParaRPr lang="en-US" sz="2600" dirty="0">
              <a:latin typeface="Book Antiqua" panose="02040602050305030304" pitchFamily="18" charset="0"/>
            </a:endParaRPr>
          </a:p>
          <a:p>
            <a:pPr marL="514350" indent="-514350" algn="just">
              <a:buAutoNum type="arabicPeriod" startAt="2"/>
            </a:pPr>
            <a:endParaRPr lang="en-US" sz="2600" dirty="0">
              <a:latin typeface="Book Antiqua" panose="02040602050305030304" pitchFamily="18" charset="0"/>
            </a:endParaRPr>
          </a:p>
          <a:p>
            <a:pPr marL="514350" indent="-514350" algn="just">
              <a:buAutoNum type="arabicPeriod" startAt="2"/>
            </a:pPr>
            <a:endParaRPr lang="en-US" sz="26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5" name="Object 4"/>
          <p:cNvGraphicFramePr>
            <a:graphicFrameLocks noChangeAspect="1"/>
          </p:cNvGraphicFramePr>
          <p:nvPr>
            <p:extLst>
              <p:ext uri="{D42A27DB-BD31-4B8C-83A1-F6EECF244321}">
                <p14:modId xmlns:p14="http://schemas.microsoft.com/office/powerpoint/2010/main" val="2130409335"/>
              </p:ext>
            </p:extLst>
          </p:nvPr>
        </p:nvGraphicFramePr>
        <p:xfrm>
          <a:off x="1500095" y="5543783"/>
          <a:ext cx="3544410" cy="722873"/>
        </p:xfrm>
        <a:graphic>
          <a:graphicData uri="http://schemas.openxmlformats.org/presentationml/2006/ole">
            <mc:AlternateContent xmlns:mc="http://schemas.openxmlformats.org/markup-compatibility/2006">
              <mc:Choice xmlns:v="urn:schemas-microsoft-com:vml" Requires="v">
                <p:oleObj name="Equation" r:id="rId2" imgW="1930320" imgH="393480" progId="Equation.3">
                  <p:embed/>
                </p:oleObj>
              </mc:Choice>
              <mc:Fallback>
                <p:oleObj name="Equation" r:id="rId2" imgW="1930320" imgH="393480" progId="Equation.3">
                  <p:embed/>
                  <p:pic>
                    <p:nvPicPr>
                      <p:cNvPr id="0" name=""/>
                      <p:cNvPicPr/>
                      <p:nvPr/>
                    </p:nvPicPr>
                    <p:blipFill>
                      <a:blip r:embed="rId3"/>
                      <a:stretch>
                        <a:fillRect/>
                      </a:stretch>
                    </p:blipFill>
                    <p:spPr>
                      <a:xfrm>
                        <a:off x="1500095" y="5543783"/>
                        <a:ext cx="3544410" cy="722873"/>
                      </a:xfrm>
                      <a:prstGeom prst="rect">
                        <a:avLst/>
                      </a:prstGeom>
                    </p:spPr>
                  </p:pic>
                </p:oleObj>
              </mc:Fallback>
            </mc:AlternateContent>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58303888"/>
              </p:ext>
            </p:extLst>
          </p:nvPr>
        </p:nvGraphicFramePr>
        <p:xfrm>
          <a:off x="1386542" y="2757604"/>
          <a:ext cx="5310092" cy="2042160"/>
        </p:xfrm>
        <a:graphic>
          <a:graphicData uri="http://schemas.openxmlformats.org/drawingml/2006/table">
            <a:tbl>
              <a:tblPr firstRow="1" bandRow="1">
                <a:tableStyleId>{5C22544A-7EE6-4342-B048-85BDC9FD1C3A}</a:tableStyleId>
              </a:tblPr>
              <a:tblGrid>
                <a:gridCol w="1327523">
                  <a:extLst>
                    <a:ext uri="{9D8B030D-6E8A-4147-A177-3AD203B41FA5}">
                      <a16:colId xmlns:a16="http://schemas.microsoft.com/office/drawing/2014/main" val="20000"/>
                    </a:ext>
                  </a:extLst>
                </a:gridCol>
                <a:gridCol w="1327523">
                  <a:extLst>
                    <a:ext uri="{9D8B030D-6E8A-4147-A177-3AD203B41FA5}">
                      <a16:colId xmlns:a16="http://schemas.microsoft.com/office/drawing/2014/main" val="20001"/>
                    </a:ext>
                  </a:extLst>
                </a:gridCol>
                <a:gridCol w="1327523">
                  <a:extLst>
                    <a:ext uri="{9D8B030D-6E8A-4147-A177-3AD203B41FA5}">
                      <a16:colId xmlns:a16="http://schemas.microsoft.com/office/drawing/2014/main" val="20002"/>
                    </a:ext>
                  </a:extLst>
                </a:gridCol>
                <a:gridCol w="1327523">
                  <a:extLst>
                    <a:ext uri="{9D8B030D-6E8A-4147-A177-3AD203B41FA5}">
                      <a16:colId xmlns:a16="http://schemas.microsoft.com/office/drawing/2014/main" val="20003"/>
                    </a:ext>
                  </a:extLst>
                </a:gridCol>
              </a:tblGrid>
              <a:tr h="370840">
                <a:tc>
                  <a:txBody>
                    <a:bodyPr/>
                    <a:lstStyle/>
                    <a:p>
                      <a:r>
                        <a:rPr lang="en-US" sz="2400" b="1" i="1" dirty="0">
                          <a:latin typeface="Book Antiqua" panose="02040602050305030304" pitchFamily="18" charset="0"/>
                        </a:rPr>
                        <a:t>x</a:t>
                      </a:r>
                      <a:r>
                        <a:rPr lang="en-US" sz="2400" b="1" baseline="-25000" dirty="0">
                          <a:latin typeface="Book Antiqua" panose="02040602050305030304" pitchFamily="18" charset="0"/>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i="1" dirty="0">
                          <a:latin typeface="Book Antiqua" panose="02040602050305030304" pitchFamily="18" charset="0"/>
                        </a:rPr>
                        <a:t>x</a:t>
                      </a:r>
                      <a:r>
                        <a:rPr lang="en-US" sz="2400" b="1" baseline="-25000" dirty="0">
                          <a:latin typeface="Book Antiqua" panose="02040602050305030304" pitchFamily="18" charset="0"/>
                        </a:rPr>
                        <a:t>2</a:t>
                      </a:r>
                      <a:endParaRPr lang="en-US" sz="24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i="1" dirty="0" err="1">
                          <a:latin typeface="Book Antiqua" panose="02040602050305030304" pitchFamily="18" charset="0"/>
                        </a:rPr>
                        <a:t>x</a:t>
                      </a:r>
                      <a:r>
                        <a:rPr lang="en-US" sz="2400" b="1" baseline="-25000" dirty="0" err="1">
                          <a:latin typeface="Book Antiqua" panose="02040602050305030304" pitchFamily="18" charset="0"/>
                        </a:rPr>
                        <a:t>k</a:t>
                      </a:r>
                      <a:endParaRPr lang="en-US" sz="2400" b="1"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a:latin typeface="Book Antiqua" panose="02040602050305030304" pitchFamily="18" charset="0"/>
                        </a:rPr>
                        <a:t>x</a:t>
                      </a:r>
                      <a:r>
                        <a:rPr lang="en-US" sz="2000" b="0" baseline="-25000" dirty="0">
                          <a:latin typeface="Book Antiqua" panose="02040602050305030304" pitchFamily="18" charset="0"/>
                        </a:rPr>
                        <a:t>11</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a:latin typeface="Book Antiqua" panose="02040602050305030304" pitchFamily="18" charset="0"/>
                        </a:rPr>
                        <a:t>x</a:t>
                      </a:r>
                      <a:r>
                        <a:rPr lang="en-US" sz="2000" b="0" i="0" baseline="-25000" dirty="0">
                          <a:latin typeface="Book Antiqua" panose="02040602050305030304" pitchFamily="18" charset="0"/>
                        </a:rPr>
                        <a:t>2</a:t>
                      </a:r>
                      <a:r>
                        <a:rPr lang="en-US" sz="2000" b="0" baseline="-25000" dirty="0">
                          <a:latin typeface="Book Antiqua" panose="02040602050305030304" pitchFamily="18" charset="0"/>
                        </a:rPr>
                        <a:t>1</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a:latin typeface="Book Antiqua" panose="02040602050305030304" pitchFamily="18" charset="0"/>
                        </a:rPr>
                        <a:t>x</a:t>
                      </a:r>
                      <a:r>
                        <a:rPr lang="en-US" sz="2000" b="0" i="0" baseline="-25000" dirty="0">
                          <a:latin typeface="Book Antiqua" panose="02040602050305030304" pitchFamily="18" charset="0"/>
                        </a:rPr>
                        <a:t>k</a:t>
                      </a:r>
                      <a:r>
                        <a:rPr lang="en-US" sz="2000" b="0" baseline="-25000" dirty="0">
                          <a:latin typeface="Book Antiqua" panose="02040602050305030304" pitchFamily="18" charset="0"/>
                        </a:rPr>
                        <a:t>1</a:t>
                      </a:r>
                      <a:endParaRPr lang="en-US" sz="200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a:latin typeface="Book Antiqua" panose="02040602050305030304" pitchFamily="18" charset="0"/>
                        </a:rPr>
                        <a:t>x</a:t>
                      </a:r>
                      <a:r>
                        <a:rPr lang="en-US" sz="2000" b="0" baseline="-25000" dirty="0">
                          <a:latin typeface="Book Antiqua" panose="02040602050305030304" pitchFamily="18" charset="0"/>
                        </a:rPr>
                        <a:t>12</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a:latin typeface="Book Antiqua" panose="02040602050305030304" pitchFamily="18" charset="0"/>
                        </a:rPr>
                        <a:t>x</a:t>
                      </a:r>
                      <a:r>
                        <a:rPr lang="en-US" sz="2000" b="0" baseline="-25000" dirty="0">
                          <a:latin typeface="Book Antiqua" panose="02040602050305030304" pitchFamily="18" charset="0"/>
                        </a:rPr>
                        <a:t>22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a:latin typeface="Book Antiqua" panose="02040602050305030304" pitchFamily="18" charset="0"/>
                        </a:rPr>
                        <a:t>x</a:t>
                      </a:r>
                      <a:r>
                        <a:rPr lang="en-US" sz="2000" b="0" i="0" baseline="-25000" dirty="0">
                          <a:latin typeface="Book Antiqua" panose="02040602050305030304" pitchFamily="18" charset="0"/>
                        </a:rPr>
                        <a:t>k2</a:t>
                      </a:r>
                      <a:endParaRPr lang="en-US" sz="2000" dirty="0"/>
                    </a:p>
                  </a:txBody>
                  <a:tcPr/>
                </a:tc>
                <a:extLst>
                  <a:ext uri="{0D108BD9-81ED-4DB2-BD59-A6C34878D82A}">
                    <a16:rowId xmlns:a16="http://schemas.microsoft.com/office/drawing/2014/main" val="10002"/>
                  </a:ext>
                </a:extLst>
              </a:tr>
              <a:tr h="370840">
                <a:tc>
                  <a:txBody>
                    <a:bodyPr/>
                    <a:lstStyle/>
                    <a:p>
                      <a:r>
                        <a:rPr lang="en-US" sz="2000" dirty="0"/>
                        <a:t>…….</a:t>
                      </a:r>
                    </a:p>
                  </a:txBody>
                  <a:tcPr/>
                </a:tc>
                <a:tc>
                  <a:txBody>
                    <a:bodyPr/>
                    <a:lstStyle/>
                    <a:p>
                      <a:r>
                        <a:rPr lang="en-US" sz="2000"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a:t>………</a:t>
                      </a:r>
                    </a:p>
                  </a:txBody>
                  <a:tcPr/>
                </a:tc>
                <a:tc>
                  <a:txBody>
                    <a:bodyPr/>
                    <a:lstStyle/>
                    <a:p>
                      <a:r>
                        <a:rPr lang="en-US" sz="2000" dirty="0"/>
                        <a: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a:latin typeface="Book Antiqua" panose="02040602050305030304" pitchFamily="18" charset="0"/>
                        </a:rPr>
                        <a:t>x</a:t>
                      </a:r>
                      <a:r>
                        <a:rPr lang="en-US" sz="2000" b="0" baseline="-25000" dirty="0">
                          <a:latin typeface="Book Antiqua" panose="02040602050305030304" pitchFamily="18" charset="0"/>
                        </a:rPr>
                        <a:t>1n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a:latin typeface="Book Antiqua" panose="02040602050305030304" pitchFamily="18" charset="0"/>
                        </a:rPr>
                        <a:t>x</a:t>
                      </a:r>
                      <a:r>
                        <a:rPr lang="en-US" sz="2000" b="0" i="0" baseline="-25000" dirty="0">
                          <a:latin typeface="Book Antiqua" panose="02040602050305030304" pitchFamily="18" charset="0"/>
                        </a:rPr>
                        <a:t>2n</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err="1">
                          <a:latin typeface="Book Antiqua" panose="02040602050305030304" pitchFamily="18" charset="0"/>
                        </a:rPr>
                        <a:t>x</a:t>
                      </a:r>
                      <a:r>
                        <a:rPr lang="en-US" sz="2000" b="0" i="0" baseline="-25000" dirty="0" err="1">
                          <a:latin typeface="Book Antiqua" panose="02040602050305030304" pitchFamily="18" charset="0"/>
                        </a:rPr>
                        <a:t>kn</a:t>
                      </a:r>
                      <a:endParaRPr lang="en-US" sz="20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43551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Dimensionality Reduction</a:t>
            </a: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sz="2600" b="1" dirty="0">
                <a:latin typeface="Book Antiqua" panose="02040602050305030304" pitchFamily="18" charset="0"/>
              </a:rPr>
              <a:t>Working of PCA</a:t>
            </a:r>
          </a:p>
          <a:p>
            <a:pPr marL="514350" indent="-514350" algn="just">
              <a:buFont typeface="+mj-lt"/>
              <a:buAutoNum type="arabicPeriod" startAt="3"/>
            </a:pPr>
            <a:r>
              <a:rPr lang="en-US" sz="2600" b="1" dirty="0">
                <a:latin typeface="Book Antiqua" panose="02040602050305030304" pitchFamily="18" charset="0"/>
              </a:rPr>
              <a:t>Compute Correlation matrix of each feature pair</a:t>
            </a:r>
          </a:p>
          <a:p>
            <a:pPr marL="0" indent="0" algn="just">
              <a:buNone/>
            </a:pPr>
            <a:endParaRPr lang="en-US" sz="2600" b="1" dirty="0">
              <a:latin typeface="Book Antiqua" panose="02040602050305030304" pitchFamily="18" charset="0"/>
            </a:endParaRPr>
          </a:p>
          <a:p>
            <a:pPr marL="0" indent="0" algn="just">
              <a:buNone/>
            </a:pPr>
            <a:endParaRPr lang="en-US" sz="2600" b="1" dirty="0">
              <a:latin typeface="Book Antiqua" panose="02040602050305030304" pitchFamily="18" charset="0"/>
            </a:endParaRPr>
          </a:p>
          <a:p>
            <a:pPr marL="0" indent="0" algn="just">
              <a:buNone/>
            </a:pPr>
            <a:endParaRPr lang="en-US" sz="2600" b="1" dirty="0">
              <a:latin typeface="Book Antiqua" panose="02040602050305030304" pitchFamily="18" charset="0"/>
            </a:endParaRPr>
          </a:p>
          <a:p>
            <a:pPr marL="0" indent="0" algn="just">
              <a:buNone/>
            </a:pPr>
            <a:endParaRPr lang="en-US" sz="2600" b="1" dirty="0">
              <a:latin typeface="Book Antiqua" panose="02040602050305030304" pitchFamily="18" charset="0"/>
            </a:endParaRPr>
          </a:p>
          <a:p>
            <a:pPr marL="514350" indent="-514350" algn="just">
              <a:buAutoNum type="arabicPeriod"/>
            </a:pPr>
            <a:endParaRPr lang="en-US" sz="2600" b="1" dirty="0">
              <a:latin typeface="Book Antiqua" panose="02040602050305030304" pitchFamily="18" charset="0"/>
            </a:endParaRPr>
          </a:p>
          <a:p>
            <a:pPr marL="514350" indent="-514350" algn="just">
              <a:buAutoNum type="arabicPeriod" startAt="4"/>
            </a:pPr>
            <a:endParaRPr lang="en-US" sz="2600" dirty="0">
              <a:latin typeface="Book Antiqua" panose="02040602050305030304" pitchFamily="18" charset="0"/>
            </a:endParaRPr>
          </a:p>
          <a:p>
            <a:pPr marL="514350" indent="-514350" algn="just">
              <a:buAutoNum type="arabicPeriod" startAt="4"/>
            </a:pPr>
            <a:endParaRPr lang="en-US" sz="2600" dirty="0">
              <a:latin typeface="Book Antiqua" panose="02040602050305030304" pitchFamily="18" charset="0"/>
            </a:endParaRPr>
          </a:p>
          <a:p>
            <a:pPr marL="514350" indent="-514350" algn="just">
              <a:buAutoNum type="arabicPeriod" startAt="4"/>
            </a:pPr>
            <a:endParaRPr lang="en-US" sz="26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7" name="Object 6"/>
          <p:cNvGraphicFramePr>
            <a:graphicFrameLocks noChangeAspect="1"/>
          </p:cNvGraphicFramePr>
          <p:nvPr>
            <p:extLst>
              <p:ext uri="{D42A27DB-BD31-4B8C-83A1-F6EECF244321}">
                <p14:modId xmlns:p14="http://schemas.microsoft.com/office/powerpoint/2010/main" val="414590914"/>
              </p:ext>
            </p:extLst>
          </p:nvPr>
        </p:nvGraphicFramePr>
        <p:xfrm>
          <a:off x="1466850" y="2649538"/>
          <a:ext cx="4452938" cy="806450"/>
        </p:xfrm>
        <a:graphic>
          <a:graphicData uri="http://schemas.openxmlformats.org/presentationml/2006/ole">
            <mc:AlternateContent xmlns:mc="http://schemas.openxmlformats.org/markup-compatibility/2006">
              <mc:Choice xmlns:v="urn:schemas-microsoft-com:vml" Requires="v">
                <p:oleObj name="Equation" r:id="rId2" imgW="2425680" imgH="431640" progId="Equation.3">
                  <p:embed/>
                </p:oleObj>
              </mc:Choice>
              <mc:Fallback>
                <p:oleObj name="Equation" r:id="rId2" imgW="2425680" imgH="431640" progId="Equation.3">
                  <p:embed/>
                  <p:pic>
                    <p:nvPicPr>
                      <p:cNvPr id="0" name=""/>
                      <p:cNvPicPr/>
                      <p:nvPr/>
                    </p:nvPicPr>
                    <p:blipFill>
                      <a:blip r:embed="rId3"/>
                      <a:stretch>
                        <a:fillRect/>
                      </a:stretch>
                    </p:blipFill>
                    <p:spPr>
                      <a:xfrm>
                        <a:off x="1466850" y="2649538"/>
                        <a:ext cx="4452938" cy="80645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014614075"/>
              </p:ext>
            </p:extLst>
          </p:nvPr>
        </p:nvGraphicFramePr>
        <p:xfrm>
          <a:off x="1319213" y="3465513"/>
          <a:ext cx="5041900" cy="1628775"/>
        </p:xfrm>
        <a:graphic>
          <a:graphicData uri="http://schemas.openxmlformats.org/presentationml/2006/ole">
            <mc:AlternateContent xmlns:mc="http://schemas.openxmlformats.org/markup-compatibility/2006">
              <mc:Choice xmlns:v="urn:schemas-microsoft-com:vml" Requires="v">
                <p:oleObj name="Equation" r:id="rId4" imgW="2908080" imgH="939600" progId="Equation.3">
                  <p:embed/>
                </p:oleObj>
              </mc:Choice>
              <mc:Fallback>
                <p:oleObj name="Equation" r:id="rId4" imgW="2908080" imgH="939600" progId="Equation.3">
                  <p:embed/>
                  <p:pic>
                    <p:nvPicPr>
                      <p:cNvPr id="0" name=""/>
                      <p:cNvPicPr/>
                      <p:nvPr/>
                    </p:nvPicPr>
                    <p:blipFill>
                      <a:blip r:embed="rId5"/>
                      <a:stretch>
                        <a:fillRect/>
                      </a:stretch>
                    </p:blipFill>
                    <p:spPr>
                      <a:xfrm>
                        <a:off x="1319213" y="3465513"/>
                        <a:ext cx="5041900" cy="1628775"/>
                      </a:xfrm>
                      <a:prstGeom prst="rect">
                        <a:avLst/>
                      </a:prstGeom>
                    </p:spPr>
                  </p:pic>
                </p:oleObj>
              </mc:Fallback>
            </mc:AlternateContent>
          </a:graphicData>
        </a:graphic>
      </p:graphicFrame>
    </p:spTree>
    <p:extLst>
      <p:ext uri="{BB962C8B-B14F-4D97-AF65-F5344CB8AC3E}">
        <p14:creationId xmlns:p14="http://schemas.microsoft.com/office/powerpoint/2010/main" val="22916614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Dimensionality Reduction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sz="2600" b="1" dirty="0">
                    <a:latin typeface="Book Antiqua" panose="02040602050305030304" pitchFamily="18" charset="0"/>
                  </a:rPr>
                  <a:t>Working of PCA</a:t>
                </a:r>
              </a:p>
              <a:p>
                <a:pPr marL="514350" indent="-514350" algn="just">
                  <a:buFont typeface="+mj-lt"/>
                  <a:buAutoNum type="arabicPeriod" startAt="4"/>
                </a:pPr>
                <a:r>
                  <a:rPr lang="en-US" sz="2600" b="1" dirty="0">
                    <a:latin typeface="Book Antiqua" panose="02040602050305030304" pitchFamily="18" charset="0"/>
                  </a:rPr>
                  <a:t>Compute eigenvalues and normalized eigenvectors of the covariance matrix</a:t>
                </a:r>
                <a:r>
                  <a:rPr lang="en-US" sz="2600" dirty="0">
                    <a:latin typeface="Book Antiqua" panose="02040602050305030304" pitchFamily="18" charset="0"/>
                  </a:rPr>
                  <a:t>.</a:t>
                </a:r>
              </a:p>
              <a:p>
                <a:pPr marL="0" indent="0" algn="just" defTabSz="511175">
                  <a:buNone/>
                </a:pPr>
                <a:r>
                  <a:rPr lang="en-US" sz="2600" dirty="0">
                    <a:latin typeface="Book Antiqua" panose="02040602050305030304" pitchFamily="18" charset="0"/>
                  </a:rPr>
                  <a:t>	To find eigenvalues find solve the equation </a:t>
                </a:r>
                <a14:m>
                  <m:oMath xmlns:m="http://schemas.openxmlformats.org/officeDocument/2006/math">
                    <m:d>
                      <m:dPr>
                        <m:begChr m:val="|"/>
                        <m:endChr m:val="|"/>
                        <m:ctrlPr>
                          <a:rPr lang="en-US" sz="2600" i="1" smtClean="0">
                            <a:latin typeface="Cambria Math" panose="02040503050406030204" pitchFamily="18" charset="0"/>
                          </a:rPr>
                        </m:ctrlPr>
                      </m:dPr>
                      <m:e>
                        <m:r>
                          <a:rPr lang="en-US" sz="2600" b="0" i="1" smtClean="0">
                            <a:latin typeface="Cambria Math" panose="02040503050406030204" pitchFamily="18" charset="0"/>
                          </a:rPr>
                          <m:t>𝑆</m:t>
                        </m:r>
                        <m:r>
                          <a:rPr lang="en-US" sz="2600" b="0" i="1" smtClean="0">
                            <a:latin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𝜆</m:t>
                        </m:r>
                        <m:r>
                          <a:rPr lang="en-US" sz="2600" b="0" i="1" smtClean="0">
                            <a:latin typeface="Cambria Math" panose="02040503050406030204" pitchFamily="18" charset="0"/>
                            <a:ea typeface="Cambria Math" panose="02040503050406030204" pitchFamily="18" charset="0"/>
                          </a:rPr>
                          <m:t>𝐼</m:t>
                        </m:r>
                      </m:e>
                    </m:d>
                    <m:r>
                      <a:rPr lang="en-US" sz="2600" b="0" i="1" smtClean="0">
                        <a:latin typeface="Cambria Math" panose="02040503050406030204" pitchFamily="18" charset="0"/>
                      </a:rPr>
                      <m:t>=0</m:t>
                    </m:r>
                  </m:oMath>
                </a14:m>
                <a:r>
                  <a:rPr lang="en-US" sz="2600" b="0" dirty="0">
                    <a:latin typeface="Book Antiqua" panose="02040602050305030304" pitchFamily="18" charset="0"/>
                  </a:rPr>
                  <a:t>, we get 	n roots </a:t>
                </a:r>
                <a14:m>
                  <m:oMath xmlns:m="http://schemas.openxmlformats.org/officeDocument/2006/math">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𝜆</m:t>
                        </m:r>
                      </m:e>
                      <m:sub>
                        <m:r>
                          <a:rPr lang="en-US" sz="2600" b="0" i="1" smtClean="0">
                            <a:latin typeface="Cambria Math" panose="02040503050406030204" pitchFamily="18" charset="0"/>
                            <a:ea typeface="Cambria Math" panose="02040503050406030204" pitchFamily="18" charset="0"/>
                          </a:rPr>
                          <m:t>1</m:t>
                        </m:r>
                      </m:sub>
                    </m:sSub>
                    <m:r>
                      <a:rPr lang="en-US" sz="2600" b="0" i="1" smtClean="0">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𝜆</m:t>
                        </m:r>
                      </m:e>
                      <m:sub>
                        <m:r>
                          <a:rPr lang="en-US" sz="2600" b="0" i="1" smtClean="0">
                            <a:latin typeface="Cambria Math" panose="02040503050406030204" pitchFamily="18" charset="0"/>
                            <a:ea typeface="Cambria Math" panose="02040503050406030204" pitchFamily="18" charset="0"/>
                          </a:rPr>
                          <m:t>2</m:t>
                        </m:r>
                      </m:sub>
                    </m:sSub>
                    <m:r>
                      <a:rPr lang="en-US" sz="2600" b="0" i="1" smtClean="0">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𝜆</m:t>
                        </m:r>
                      </m:e>
                      <m:sub>
                        <m:r>
                          <a:rPr lang="en-US" sz="2600" b="0" i="1" smtClean="0">
                            <a:latin typeface="Cambria Math" panose="02040503050406030204" pitchFamily="18" charset="0"/>
                            <a:ea typeface="Cambria Math" panose="02040503050406030204" pitchFamily="18" charset="0"/>
                          </a:rPr>
                          <m:t>𝑛</m:t>
                        </m:r>
                      </m:sub>
                    </m:sSub>
                  </m:oMath>
                </a14:m>
                <a:r>
                  <a:rPr lang="en-US" sz="2600" b="0" dirty="0">
                    <a:latin typeface="Book Antiqua" panose="02040602050305030304" pitchFamily="18" charset="0"/>
                  </a:rPr>
                  <a:t>. Which are eigen</a:t>
                </a:r>
                <a:r>
                  <a:rPr lang="en-US" sz="2600" dirty="0">
                    <a:latin typeface="Book Antiqua" panose="02040602050305030304" pitchFamily="18" charset="0"/>
                  </a:rPr>
                  <a:t>values.</a:t>
                </a:r>
              </a:p>
              <a:p>
                <a:pPr marL="0" indent="0" algn="just" defTabSz="511175">
                  <a:buNone/>
                </a:pPr>
                <a:r>
                  <a:rPr lang="en-US" sz="2600" b="0" dirty="0">
                    <a:latin typeface="Book Antiqua" panose="02040602050305030304" pitchFamily="18" charset="0"/>
                  </a:rPr>
                  <a:t>	Then compute eigenvector (u) of each eigen</a:t>
                </a:r>
                <a:r>
                  <a:rPr lang="en-US" sz="2600" dirty="0">
                    <a:latin typeface="Book Antiqua" panose="02040602050305030304" pitchFamily="18" charset="0"/>
                  </a:rPr>
                  <a:t>value </a:t>
                </a:r>
                <a14:m>
                  <m:oMath xmlns:m="http://schemas.openxmlformats.org/officeDocument/2006/math">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𝜆</m:t>
                        </m:r>
                      </m:e>
                      <m:sub>
                        <m:r>
                          <a:rPr lang="en-US" sz="2600" b="0" i="1" smtClean="0">
                            <a:latin typeface="Cambria Math" panose="02040503050406030204" pitchFamily="18" charset="0"/>
                            <a:ea typeface="Cambria Math" panose="02040503050406030204" pitchFamily="18" charset="0"/>
                          </a:rPr>
                          <m:t>𝑖</m:t>
                        </m:r>
                      </m:sub>
                    </m:sSub>
                    <m:r>
                      <a:rPr lang="en-US" sz="2600" b="0" i="1" smtClean="0">
                        <a:latin typeface="Cambria Math" panose="02040503050406030204" pitchFamily="18" charset="0"/>
                        <a:ea typeface="Cambria Math" panose="02040503050406030204" pitchFamily="18" charset="0"/>
                      </a:rPr>
                      <m:t>, </m:t>
                    </m:r>
                    <m:r>
                      <a:rPr lang="en-US" sz="2600" b="0" i="1" smtClean="0">
                        <a:latin typeface="Cambria Math" panose="02040503050406030204" pitchFamily="18" charset="0"/>
                        <a:ea typeface="Cambria Math" panose="02040503050406030204" pitchFamily="18" charset="0"/>
                      </a:rPr>
                      <m:t>𝑖</m:t>
                    </m:r>
                    <m:r>
                      <a:rPr lang="en-US" sz="2600" b="0" i="1" smtClean="0">
                        <a:latin typeface="Cambria Math" panose="02040503050406030204" pitchFamily="18" charset="0"/>
                        <a:ea typeface="Cambria Math" panose="02040503050406030204" pitchFamily="18" charset="0"/>
                      </a:rPr>
                      <m:t>=1,2…</m:t>
                    </m:r>
                    <m:r>
                      <a:rPr lang="en-US" sz="2600" b="0" i="1" smtClean="0">
                        <a:latin typeface="Cambria Math" panose="02040503050406030204" pitchFamily="18" charset="0"/>
                        <a:ea typeface="Cambria Math" panose="02040503050406030204" pitchFamily="18" charset="0"/>
                      </a:rPr>
                      <m:t>𝑛</m:t>
                    </m:r>
                  </m:oMath>
                </a14:m>
                <a:r>
                  <a:rPr lang="en-US" sz="2600" b="0" dirty="0">
                    <a:latin typeface="Book Antiqua" panose="02040602050305030304" pitchFamily="18" charset="0"/>
                  </a:rPr>
                  <a:t> by 	solving </a:t>
                </a:r>
                <a14:m>
                  <m:oMath xmlns:m="http://schemas.openxmlformats.org/officeDocument/2006/math">
                    <m:d>
                      <m:dPr>
                        <m:ctrlPr>
                          <a:rPr lang="en-US" sz="2600" b="0" i="1" smtClean="0">
                            <a:latin typeface="Cambria Math" panose="02040503050406030204" pitchFamily="18" charset="0"/>
                          </a:rPr>
                        </m:ctrlPr>
                      </m:dPr>
                      <m:e>
                        <m:r>
                          <a:rPr lang="en-US" sz="2600" i="1">
                            <a:latin typeface="Cambria Math" panose="02040503050406030204" pitchFamily="18" charset="0"/>
                          </a:rPr>
                          <m:t>𝑆</m:t>
                        </m:r>
                        <m:r>
                          <a:rPr lang="en-US" sz="2600" i="1">
                            <a:latin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𝜆</m:t>
                            </m:r>
                          </m:e>
                          <m:sub>
                            <m:r>
                              <a:rPr lang="en-US" sz="2600" b="0" i="1" smtClean="0">
                                <a:latin typeface="Cambria Math" panose="02040503050406030204" pitchFamily="18" charset="0"/>
                                <a:ea typeface="Cambria Math" panose="02040503050406030204" pitchFamily="18" charset="0"/>
                              </a:rPr>
                              <m:t>𝑖</m:t>
                            </m:r>
                          </m:sub>
                        </m:sSub>
                        <m:r>
                          <a:rPr lang="en-US" sz="2600" i="1">
                            <a:latin typeface="Cambria Math" panose="02040503050406030204" pitchFamily="18" charset="0"/>
                            <a:ea typeface="Cambria Math" panose="02040503050406030204" pitchFamily="18" charset="0"/>
                          </a:rPr>
                          <m:t>𝐼</m:t>
                        </m:r>
                      </m:e>
                    </m:d>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𝑢</m:t>
                        </m:r>
                      </m:e>
                      <m:sub>
                        <m:r>
                          <a:rPr lang="en-US" sz="2600" b="0" i="1" smtClean="0">
                            <a:latin typeface="Cambria Math" panose="02040503050406030204" pitchFamily="18" charset="0"/>
                            <a:ea typeface="Cambria Math" panose="02040503050406030204" pitchFamily="18" charset="0"/>
                          </a:rPr>
                          <m:t>𝑖</m:t>
                        </m:r>
                      </m:sub>
                    </m:sSub>
                    <m:r>
                      <a:rPr lang="en-US" sz="2600" i="1" smtClean="0">
                        <a:latin typeface="Cambria Math" panose="02040503050406030204" pitchFamily="18" charset="0"/>
                      </a:rPr>
                      <m:t> </m:t>
                    </m:r>
                    <m:r>
                      <a:rPr lang="en-US" sz="2600" i="1">
                        <a:latin typeface="Cambria Math" panose="02040503050406030204" pitchFamily="18" charset="0"/>
                      </a:rPr>
                      <m:t>=0</m:t>
                    </m:r>
                  </m:oMath>
                </a14:m>
                <a:r>
                  <a:rPr lang="en-US" sz="2600" b="0" dirty="0">
                    <a:latin typeface="Book Antiqua" panose="02040602050305030304" pitchFamily="18" charset="0"/>
                  </a:rPr>
                  <a:t>, where </a:t>
                </a:r>
                <a14:m>
                  <m:oMath xmlns:m="http://schemas.openxmlformats.org/officeDocument/2006/math">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𝑢</m:t>
                        </m:r>
                      </m:e>
                      <m:sub>
                        <m:r>
                          <a:rPr lang="en-US" sz="2600" i="1">
                            <a:latin typeface="Cambria Math" panose="02040503050406030204" pitchFamily="18" charset="0"/>
                            <a:ea typeface="Cambria Math" panose="02040503050406030204" pitchFamily="18" charset="0"/>
                          </a:rPr>
                          <m:t>𝑖</m:t>
                        </m:r>
                      </m:sub>
                    </m:sSub>
                  </m:oMath>
                </a14:m>
                <a:r>
                  <a:rPr lang="en-US" sz="2600" b="0" dirty="0">
                    <a:latin typeface="Book Antiqua" panose="02040602050305030304" pitchFamily="18" charset="0"/>
                  </a:rPr>
                  <a:t>  is column vector of n 	unknowns.</a:t>
                </a:r>
              </a:p>
              <a:p>
                <a:pPr marL="0" indent="0" algn="just" defTabSz="511175">
                  <a:buNone/>
                </a:pPr>
                <a:r>
                  <a:rPr lang="en-US" sz="2600" dirty="0">
                    <a:latin typeface="Book Antiqua" panose="02040602050305030304" pitchFamily="18" charset="0"/>
                  </a:rPr>
                  <a:t>	Finally, normalize the eigenvectors </a:t>
                </a:r>
                <a14:m>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𝑒</m:t>
                        </m:r>
                      </m:e>
                      <m:sub>
                        <m:r>
                          <a:rPr lang="en-US" sz="2600" b="0" i="1" smtClean="0">
                            <a:latin typeface="Cambria Math" panose="02040503050406030204" pitchFamily="18" charset="0"/>
                          </a:rPr>
                          <m:t>𝑖</m:t>
                        </m:r>
                      </m:sub>
                    </m:sSub>
                  </m:oMath>
                </a14:m>
                <a:r>
                  <a:rPr lang="en-US" sz="2600" dirty="0">
                    <a:latin typeface="Book Antiqua" panose="02040602050305030304" pitchFamily="18" charset="0"/>
                  </a:rPr>
                  <a:t> by dividing by its length. 	Length of eigenvector is given by: </a:t>
                </a:r>
                <a14:m>
                  <m:oMath xmlns:m="http://schemas.openxmlformats.org/officeDocument/2006/math">
                    <m:d>
                      <m:dPr>
                        <m:begChr m:val="|"/>
                        <m:endChr m:val="|"/>
                        <m:ctrlPr>
                          <a:rPr lang="en-US" sz="2600" i="1" smtClean="0">
                            <a:latin typeface="Cambria Math" panose="02040503050406030204" pitchFamily="18" charset="0"/>
                          </a:rPr>
                        </m:ctrlPr>
                      </m:dPr>
                      <m:e>
                        <m:r>
                          <a:rPr lang="en-US" sz="2600" b="0" i="1" smtClean="0">
                            <a:latin typeface="Cambria Math" panose="02040503050406030204" pitchFamily="18" charset="0"/>
                          </a:rPr>
                          <m:t>𝑢</m:t>
                        </m:r>
                      </m:e>
                    </m:d>
                    <m:r>
                      <a:rPr lang="en-US" sz="2600" b="0" i="1" smtClean="0">
                        <a:latin typeface="Cambria Math" panose="02040503050406030204" pitchFamily="18" charset="0"/>
                      </a:rPr>
                      <m:t>=</m:t>
                    </m:r>
                    <m:rad>
                      <m:radPr>
                        <m:degHide m:val="on"/>
                        <m:ctrlPr>
                          <a:rPr lang="en-US" sz="2600" b="0" i="1" smtClean="0">
                            <a:latin typeface="Cambria Math" panose="02040503050406030204" pitchFamily="18" charset="0"/>
                          </a:rPr>
                        </m:ctrlPr>
                      </m:radPr>
                      <m:deg/>
                      <m:e>
                        <m:sSubSup>
                          <m:sSubSupPr>
                            <m:ctrlPr>
                              <a:rPr lang="en-US" sz="2600" b="0" i="1" smtClean="0">
                                <a:latin typeface="Cambria Math" panose="02040503050406030204" pitchFamily="18" charset="0"/>
                              </a:rPr>
                            </m:ctrlPr>
                          </m:sSubSupPr>
                          <m:e>
                            <m:r>
                              <a:rPr lang="en-US" sz="2600" b="0" i="1" smtClean="0">
                                <a:latin typeface="Cambria Math" panose="02040503050406030204" pitchFamily="18" charset="0"/>
                              </a:rPr>
                              <m:t>𝑢</m:t>
                            </m:r>
                          </m:e>
                          <m:sub>
                            <m:r>
                              <a:rPr lang="en-US" sz="2600" b="0" i="1" smtClean="0">
                                <a:latin typeface="Cambria Math" panose="02040503050406030204" pitchFamily="18" charset="0"/>
                              </a:rPr>
                              <m:t>1</m:t>
                            </m:r>
                          </m:sub>
                          <m:sup>
                            <m:r>
                              <a:rPr lang="en-US" sz="2600" b="0" i="1" smtClean="0">
                                <a:latin typeface="Cambria Math" panose="02040503050406030204" pitchFamily="18" charset="0"/>
                              </a:rPr>
                              <m:t>2</m:t>
                            </m:r>
                          </m:sup>
                        </m:sSubSup>
                        <m:r>
                          <a:rPr lang="en-US" sz="2600" b="0" i="1" smtClean="0">
                            <a:latin typeface="Cambria Math" panose="02040503050406030204" pitchFamily="18" charset="0"/>
                          </a:rPr>
                          <m:t>+</m:t>
                        </m:r>
                        <m:sSubSup>
                          <m:sSubSupPr>
                            <m:ctrlPr>
                              <a:rPr lang="en-US" sz="2600" b="0" i="1" smtClean="0">
                                <a:latin typeface="Cambria Math" panose="02040503050406030204" pitchFamily="18" charset="0"/>
                              </a:rPr>
                            </m:ctrlPr>
                          </m:sSubSupPr>
                          <m:e>
                            <m:r>
                              <a:rPr lang="en-US" sz="2600" b="0" i="1" smtClean="0">
                                <a:latin typeface="Cambria Math" panose="02040503050406030204" pitchFamily="18" charset="0"/>
                              </a:rPr>
                              <m:t>𝑢</m:t>
                            </m:r>
                          </m:e>
                          <m:sub>
                            <m:r>
                              <a:rPr lang="en-US" sz="2600" b="0" i="1" smtClean="0">
                                <a:latin typeface="Cambria Math" panose="02040503050406030204" pitchFamily="18" charset="0"/>
                              </a:rPr>
                              <m:t>2</m:t>
                            </m:r>
                          </m:sub>
                          <m:sup>
                            <m:r>
                              <a:rPr lang="en-US" sz="2600" b="0" i="1" smtClean="0">
                                <a:latin typeface="Cambria Math" panose="02040503050406030204" pitchFamily="18" charset="0"/>
                              </a:rPr>
                              <m:t>2</m:t>
                            </m:r>
                          </m:sup>
                        </m:sSubSup>
                        <m:r>
                          <a:rPr lang="en-US" sz="2600" b="0" i="1" smtClean="0">
                            <a:latin typeface="Cambria Math" panose="02040503050406030204" pitchFamily="18" charset="0"/>
                          </a:rPr>
                          <m:t>+…+</m:t>
                        </m:r>
                        <m:sSubSup>
                          <m:sSubSupPr>
                            <m:ctrlPr>
                              <a:rPr lang="en-US" sz="2600" b="0" i="1" smtClean="0">
                                <a:latin typeface="Cambria Math" panose="02040503050406030204" pitchFamily="18" charset="0"/>
                              </a:rPr>
                            </m:ctrlPr>
                          </m:sSubSupPr>
                          <m:e>
                            <m:r>
                              <a:rPr lang="en-US" sz="2600" b="0" i="1" smtClean="0">
                                <a:latin typeface="Cambria Math" panose="02040503050406030204" pitchFamily="18" charset="0"/>
                              </a:rPr>
                              <m:t>𝑢</m:t>
                            </m:r>
                          </m:e>
                          <m:sub>
                            <m:r>
                              <a:rPr lang="en-US" sz="2600" b="0" i="1" smtClean="0">
                                <a:latin typeface="Cambria Math" panose="02040503050406030204" pitchFamily="18" charset="0"/>
                              </a:rPr>
                              <m:t>𝑛</m:t>
                            </m:r>
                          </m:sub>
                          <m:sup>
                            <m:r>
                              <a:rPr lang="en-US" sz="2600" b="0" i="1" smtClean="0">
                                <a:latin typeface="Cambria Math" panose="02040503050406030204" pitchFamily="18" charset="0"/>
                              </a:rPr>
                              <m:t>2</m:t>
                            </m:r>
                          </m:sup>
                        </m:sSubSup>
                      </m:e>
                    </m:rad>
                  </m:oMath>
                </a14:m>
                <a:r>
                  <a:rPr lang="en-US" sz="2600" dirty="0"/>
                  <a:t> </a:t>
                </a:r>
                <a:endParaRPr lang="en-US" sz="2600" dirty="0">
                  <a:latin typeface="Book Antiqua" panose="02040602050305030304" pitchFamily="18" charset="0"/>
                </a:endParaRPr>
              </a:p>
              <a:p>
                <a:pPr marL="0" indent="0" algn="just">
                  <a:buNone/>
                </a:pPr>
                <a:endParaRPr lang="en-US" sz="2600" b="1" dirty="0">
                  <a:latin typeface="Book Antiqua" panose="02040602050305030304" pitchFamily="18" charset="0"/>
                </a:endParaRPr>
              </a:p>
              <a:p>
                <a:pPr marL="0" indent="0" algn="just">
                  <a:buNone/>
                </a:pPr>
                <a:endParaRPr lang="en-US" sz="2600" b="1" dirty="0">
                  <a:latin typeface="Book Antiqua" panose="02040602050305030304" pitchFamily="18" charset="0"/>
                </a:endParaRPr>
              </a:p>
              <a:p>
                <a:pPr marL="0" indent="0" algn="just">
                  <a:buNone/>
                </a:pPr>
                <a:endParaRPr lang="en-US" sz="2600" b="1" dirty="0">
                  <a:latin typeface="Book Antiqua" panose="02040602050305030304" pitchFamily="18" charset="0"/>
                </a:endParaRPr>
              </a:p>
              <a:p>
                <a:pPr marL="514350" indent="-514350" algn="just">
                  <a:buAutoNum type="arabicPeriod" startAt="2"/>
                </a:pPr>
                <a:endParaRPr lang="en-US" sz="2600" dirty="0">
                  <a:latin typeface="Book Antiqua" panose="02040602050305030304" pitchFamily="18" charset="0"/>
                </a:endParaRPr>
              </a:p>
              <a:p>
                <a:pPr marL="514350" indent="-514350" algn="just">
                  <a:buAutoNum type="arabicPeriod" startAt="2"/>
                </a:pPr>
                <a:endParaRPr lang="en-US" sz="2600" dirty="0">
                  <a:latin typeface="Book Antiqua" panose="0204060205030503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416988" cy="4351338"/>
              </a:xfrm>
              <a:blipFill rotWithShape="0">
                <a:blip r:embed="rId2"/>
                <a:stretch>
                  <a:fillRect l="-1054" t="-2241" r="-1054" b="-112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9923870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Dimensionality Reduction</a:t>
            </a: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sz="2600" b="1" dirty="0">
                <a:latin typeface="Book Antiqua" panose="02040602050305030304" pitchFamily="18" charset="0"/>
              </a:rPr>
              <a:t>Working of PCA</a:t>
            </a:r>
          </a:p>
          <a:p>
            <a:pPr algn="just"/>
            <a:r>
              <a:rPr lang="en-US" dirty="0">
                <a:latin typeface="Book Antiqua" panose="02040602050305030304" pitchFamily="18" charset="0"/>
              </a:rPr>
              <a:t>The normalized eigenvector corresponding to the largest eigenvalue is the first principle component.</a:t>
            </a:r>
            <a:endParaRPr lang="en-US" sz="2600" dirty="0">
              <a:latin typeface="Book Antiqua" panose="02040602050305030304" pitchFamily="18" charset="0"/>
            </a:endParaRPr>
          </a:p>
          <a:p>
            <a:pPr marL="514350" indent="-514350" algn="just">
              <a:buFont typeface="+mj-lt"/>
              <a:buAutoNum type="arabicPeriod" startAt="5"/>
            </a:pPr>
            <a:r>
              <a:rPr lang="en-US" dirty="0">
                <a:latin typeface="Book Antiqua" panose="02040602050305030304" pitchFamily="18" charset="0"/>
              </a:rPr>
              <a:t>Derive new dataset by using most important m principle components.</a:t>
            </a: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5" name="Table 4"/>
          <p:cNvGraphicFramePr>
            <a:graphicFrameLocks noGrp="1"/>
          </p:cNvGraphicFramePr>
          <p:nvPr>
            <p:extLst>
              <p:ext uri="{D42A27DB-BD31-4B8C-83A1-F6EECF244321}">
                <p14:modId xmlns:p14="http://schemas.microsoft.com/office/powerpoint/2010/main" val="19739065"/>
              </p:ext>
            </p:extLst>
          </p:nvPr>
        </p:nvGraphicFramePr>
        <p:xfrm>
          <a:off x="1547906" y="4134803"/>
          <a:ext cx="5310092" cy="2042160"/>
        </p:xfrm>
        <a:graphic>
          <a:graphicData uri="http://schemas.openxmlformats.org/drawingml/2006/table">
            <a:tbl>
              <a:tblPr firstRow="1" bandRow="1">
                <a:tableStyleId>{5C22544A-7EE6-4342-B048-85BDC9FD1C3A}</a:tableStyleId>
              </a:tblPr>
              <a:tblGrid>
                <a:gridCol w="1327523">
                  <a:extLst>
                    <a:ext uri="{9D8B030D-6E8A-4147-A177-3AD203B41FA5}">
                      <a16:colId xmlns:a16="http://schemas.microsoft.com/office/drawing/2014/main" val="20000"/>
                    </a:ext>
                  </a:extLst>
                </a:gridCol>
                <a:gridCol w="1327523">
                  <a:extLst>
                    <a:ext uri="{9D8B030D-6E8A-4147-A177-3AD203B41FA5}">
                      <a16:colId xmlns:a16="http://schemas.microsoft.com/office/drawing/2014/main" val="20001"/>
                    </a:ext>
                  </a:extLst>
                </a:gridCol>
                <a:gridCol w="1327523">
                  <a:extLst>
                    <a:ext uri="{9D8B030D-6E8A-4147-A177-3AD203B41FA5}">
                      <a16:colId xmlns:a16="http://schemas.microsoft.com/office/drawing/2014/main" val="20002"/>
                    </a:ext>
                  </a:extLst>
                </a:gridCol>
                <a:gridCol w="1327523">
                  <a:extLst>
                    <a:ext uri="{9D8B030D-6E8A-4147-A177-3AD203B41FA5}">
                      <a16:colId xmlns:a16="http://schemas.microsoft.com/office/drawing/2014/main" val="20003"/>
                    </a:ext>
                  </a:extLst>
                </a:gridCol>
              </a:tblGrid>
              <a:tr h="370840">
                <a:tc>
                  <a:txBody>
                    <a:bodyPr/>
                    <a:lstStyle/>
                    <a:p>
                      <a:r>
                        <a:rPr lang="en-US" sz="2400" b="1" i="1" dirty="0">
                          <a:latin typeface="Book Antiqua" panose="02040602050305030304" pitchFamily="18" charset="0"/>
                        </a:rPr>
                        <a:t>PC</a:t>
                      </a:r>
                      <a:r>
                        <a:rPr lang="en-US" sz="2400" b="1" baseline="-25000" dirty="0">
                          <a:latin typeface="Book Antiqua" panose="02040602050305030304" pitchFamily="18" charset="0"/>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i="1" dirty="0">
                          <a:latin typeface="Book Antiqua" panose="02040602050305030304" pitchFamily="18" charset="0"/>
                        </a:rPr>
                        <a:t>PC</a:t>
                      </a:r>
                      <a:r>
                        <a:rPr lang="en-US" sz="2400" b="1" baseline="-25000" dirty="0">
                          <a:latin typeface="Book Antiqua" panose="02040602050305030304" pitchFamily="18" charset="0"/>
                        </a:rPr>
                        <a:t>2</a:t>
                      </a:r>
                      <a:endParaRPr lang="en-US" sz="24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i="1" dirty="0" err="1">
                          <a:latin typeface="Book Antiqua" panose="02040602050305030304" pitchFamily="18" charset="0"/>
                        </a:rPr>
                        <a:t>PC</a:t>
                      </a:r>
                      <a:r>
                        <a:rPr lang="en-US" sz="2400" b="1" i="1" baseline="-25000" dirty="0" err="1">
                          <a:latin typeface="Book Antiqua" panose="02040602050305030304" pitchFamily="18" charset="0"/>
                        </a:rPr>
                        <a:t>m</a:t>
                      </a:r>
                      <a:endParaRPr lang="en-US" sz="2400" b="1" baseline="-25000"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baseline="0" dirty="0">
                          <a:latin typeface="Book Antiqua" panose="02040602050305030304" pitchFamily="18" charset="0"/>
                        </a:rPr>
                        <a:t>p</a:t>
                      </a:r>
                      <a:r>
                        <a:rPr lang="en-US" sz="2000" b="0" baseline="-25000" dirty="0">
                          <a:latin typeface="Book Antiqua" panose="02040602050305030304" pitchFamily="18" charset="0"/>
                        </a:rPr>
                        <a:t>11</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a:latin typeface="Book Antiqua" panose="02040602050305030304" pitchFamily="18" charset="0"/>
                        </a:rPr>
                        <a:t>p</a:t>
                      </a:r>
                      <a:r>
                        <a:rPr lang="en-US" sz="2000" b="0" i="0" baseline="-25000" dirty="0">
                          <a:latin typeface="Book Antiqua" panose="02040602050305030304" pitchFamily="18" charset="0"/>
                        </a:rPr>
                        <a:t>2</a:t>
                      </a:r>
                      <a:r>
                        <a:rPr lang="en-US" sz="2000" b="0" baseline="-25000" dirty="0">
                          <a:latin typeface="Book Antiqua" panose="02040602050305030304" pitchFamily="18" charset="0"/>
                        </a:rPr>
                        <a:t>1</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a:latin typeface="Book Antiqua" panose="02040602050305030304" pitchFamily="18" charset="0"/>
                        </a:rPr>
                        <a:t>p</a:t>
                      </a:r>
                      <a:r>
                        <a:rPr lang="en-US" sz="2000" b="0" i="0" baseline="-25000" dirty="0">
                          <a:latin typeface="Book Antiqua" panose="02040602050305030304" pitchFamily="18" charset="0"/>
                        </a:rPr>
                        <a:t>m</a:t>
                      </a:r>
                      <a:r>
                        <a:rPr lang="en-US" sz="2000" b="0" baseline="-25000" dirty="0">
                          <a:latin typeface="Book Antiqua" panose="02040602050305030304" pitchFamily="18" charset="0"/>
                        </a:rPr>
                        <a:t>1</a:t>
                      </a:r>
                      <a:endParaRPr lang="en-US" sz="200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a:latin typeface="Book Antiqua" panose="02040602050305030304" pitchFamily="18" charset="0"/>
                        </a:rPr>
                        <a:t>p</a:t>
                      </a:r>
                      <a:r>
                        <a:rPr lang="en-US" sz="2000" b="0" baseline="-25000" dirty="0">
                          <a:latin typeface="Book Antiqua" panose="02040602050305030304" pitchFamily="18" charset="0"/>
                        </a:rPr>
                        <a:t>12</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a:latin typeface="Book Antiqua" panose="02040602050305030304" pitchFamily="18" charset="0"/>
                        </a:rPr>
                        <a:t>p</a:t>
                      </a:r>
                      <a:r>
                        <a:rPr lang="en-US" sz="2000" b="0" baseline="-25000" dirty="0">
                          <a:latin typeface="Book Antiqua" panose="02040602050305030304" pitchFamily="18" charset="0"/>
                        </a:rPr>
                        <a:t>22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a:latin typeface="Book Antiqua" panose="02040602050305030304" pitchFamily="18" charset="0"/>
                        </a:rPr>
                        <a:t>p</a:t>
                      </a:r>
                      <a:r>
                        <a:rPr lang="en-US" sz="2000" b="0" i="0" baseline="-25000" dirty="0">
                          <a:latin typeface="Book Antiqua" panose="02040602050305030304" pitchFamily="18" charset="0"/>
                        </a:rPr>
                        <a:t>m2</a:t>
                      </a:r>
                      <a:endParaRPr lang="en-US" sz="2000" dirty="0"/>
                    </a:p>
                  </a:txBody>
                  <a:tcPr/>
                </a:tc>
                <a:extLst>
                  <a:ext uri="{0D108BD9-81ED-4DB2-BD59-A6C34878D82A}">
                    <a16:rowId xmlns:a16="http://schemas.microsoft.com/office/drawing/2014/main" val="10002"/>
                  </a:ext>
                </a:extLst>
              </a:tr>
              <a:tr h="370840">
                <a:tc>
                  <a:txBody>
                    <a:bodyPr/>
                    <a:lstStyle/>
                    <a:p>
                      <a:r>
                        <a:rPr lang="en-US" sz="2000" dirty="0"/>
                        <a:t>…….</a:t>
                      </a:r>
                    </a:p>
                  </a:txBody>
                  <a:tcPr/>
                </a:tc>
                <a:tc>
                  <a:txBody>
                    <a:bodyPr/>
                    <a:lstStyle/>
                    <a:p>
                      <a:r>
                        <a:rPr lang="en-US" sz="2000"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a:t>………</a:t>
                      </a:r>
                    </a:p>
                  </a:txBody>
                  <a:tcPr/>
                </a:tc>
                <a:tc>
                  <a:txBody>
                    <a:bodyPr/>
                    <a:lstStyle/>
                    <a:p>
                      <a:r>
                        <a:rPr lang="en-US" sz="2000" dirty="0"/>
                        <a: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a:latin typeface="Book Antiqua" panose="02040602050305030304" pitchFamily="18" charset="0"/>
                        </a:rPr>
                        <a:t>p</a:t>
                      </a:r>
                      <a:r>
                        <a:rPr lang="en-US" sz="2000" b="0" baseline="-25000" dirty="0">
                          <a:latin typeface="Book Antiqua" panose="02040602050305030304" pitchFamily="18" charset="0"/>
                        </a:rPr>
                        <a:t>1n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a:latin typeface="Book Antiqua" panose="02040602050305030304" pitchFamily="18" charset="0"/>
                        </a:rPr>
                        <a:t>p</a:t>
                      </a:r>
                      <a:r>
                        <a:rPr lang="en-US" sz="2000" b="0" i="0" baseline="-25000" dirty="0">
                          <a:latin typeface="Book Antiqua" panose="02040602050305030304" pitchFamily="18" charset="0"/>
                        </a:rPr>
                        <a:t>2n</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err="1">
                          <a:latin typeface="Book Antiqua" panose="02040602050305030304" pitchFamily="18" charset="0"/>
                        </a:rPr>
                        <a:t>p</a:t>
                      </a:r>
                      <a:r>
                        <a:rPr lang="en-US" sz="2000" b="0" i="0" baseline="-25000" dirty="0" err="1">
                          <a:latin typeface="Book Antiqua" panose="02040602050305030304" pitchFamily="18" charset="0"/>
                        </a:rPr>
                        <a:t>mn</a:t>
                      </a:r>
                      <a:endParaRPr lang="en-US" sz="2000" dirty="0"/>
                    </a:p>
                  </a:txBody>
                  <a:tcPr/>
                </a:tc>
                <a:extLst>
                  <a:ext uri="{0D108BD9-81ED-4DB2-BD59-A6C34878D82A}">
                    <a16:rowId xmlns:a16="http://schemas.microsoft.com/office/drawing/2014/main" val="10004"/>
                  </a:ext>
                </a:extLst>
              </a:tr>
            </a:tbl>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17035702"/>
              </p:ext>
            </p:extLst>
          </p:nvPr>
        </p:nvGraphicFramePr>
        <p:xfrm>
          <a:off x="7434636" y="4021448"/>
          <a:ext cx="2556528" cy="2290452"/>
        </p:xfrm>
        <a:graphic>
          <a:graphicData uri="http://schemas.openxmlformats.org/presentationml/2006/ole">
            <mc:AlternateContent xmlns:mc="http://schemas.openxmlformats.org/markup-compatibility/2006">
              <mc:Choice xmlns:v="urn:schemas-microsoft-com:vml" Requires="v">
                <p:oleObj name="Equation" r:id="rId2" imgW="1104840" imgH="990360" progId="Equation.3">
                  <p:embed/>
                </p:oleObj>
              </mc:Choice>
              <mc:Fallback>
                <p:oleObj name="Equation" r:id="rId2" imgW="1104840" imgH="990360" progId="Equation.3">
                  <p:embed/>
                  <p:pic>
                    <p:nvPicPr>
                      <p:cNvPr id="0" name=""/>
                      <p:cNvPicPr/>
                      <p:nvPr/>
                    </p:nvPicPr>
                    <p:blipFill>
                      <a:blip r:embed="rId3"/>
                      <a:stretch>
                        <a:fillRect/>
                      </a:stretch>
                    </p:blipFill>
                    <p:spPr>
                      <a:xfrm>
                        <a:off x="7434636" y="4021448"/>
                        <a:ext cx="2556528" cy="2290452"/>
                      </a:xfrm>
                      <a:prstGeom prst="rect">
                        <a:avLst/>
                      </a:prstGeom>
                    </p:spPr>
                  </p:pic>
                </p:oleObj>
              </mc:Fallback>
            </mc:AlternateContent>
          </a:graphicData>
        </a:graphic>
      </p:graphicFrame>
    </p:spTree>
    <p:extLst>
      <p:ext uri="{BB962C8B-B14F-4D97-AF65-F5344CB8AC3E}">
        <p14:creationId xmlns:p14="http://schemas.microsoft.com/office/powerpoint/2010/main" val="23829415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Dimensionality Reduction</a:t>
            </a: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sz="2600" b="1" dirty="0">
                <a:latin typeface="Book Antiqua" panose="02040602050305030304" pitchFamily="18" charset="0"/>
              </a:rPr>
              <a:t>Example</a:t>
            </a:r>
          </a:p>
          <a:p>
            <a:pPr marL="0" indent="0" algn="just">
              <a:buNone/>
            </a:pPr>
            <a:r>
              <a:rPr lang="en-US" sz="2600" dirty="0">
                <a:latin typeface="Book Antiqua" panose="02040602050305030304" pitchFamily="18" charset="0"/>
              </a:rPr>
              <a:t>Given the following 2-D dataset use PCA to determine principle components of the data and show 2-D transformed dataset.</a:t>
            </a: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6" name="Table 5"/>
          <p:cNvGraphicFramePr>
            <a:graphicFrameLocks noGrp="1"/>
          </p:cNvGraphicFramePr>
          <p:nvPr>
            <p:extLst>
              <p:ext uri="{D42A27DB-BD31-4B8C-83A1-F6EECF244321}">
                <p14:modId xmlns:p14="http://schemas.microsoft.com/office/powerpoint/2010/main" val="599273945"/>
              </p:ext>
            </p:extLst>
          </p:nvPr>
        </p:nvGraphicFramePr>
        <p:xfrm>
          <a:off x="1171388" y="3462866"/>
          <a:ext cx="8128000" cy="7416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gridCol w="1625600">
                  <a:extLst>
                    <a:ext uri="{9D8B030D-6E8A-4147-A177-3AD203B41FA5}">
                      <a16:colId xmlns:a16="http://schemas.microsoft.com/office/drawing/2014/main" val="20004"/>
                    </a:ext>
                  </a:extLst>
                </a:gridCol>
              </a:tblGrid>
              <a:tr h="370840">
                <a:tc>
                  <a:txBody>
                    <a:bodyPr/>
                    <a:lstStyle/>
                    <a:p>
                      <a:r>
                        <a:rPr lang="en-US" dirty="0">
                          <a:latin typeface="Book Antiqua" panose="02040602050305030304" pitchFamily="18" charset="0"/>
                        </a:rPr>
                        <a:t>x</a:t>
                      </a:r>
                      <a:r>
                        <a:rPr lang="en-US" baseline="-25000" dirty="0">
                          <a:latin typeface="Book Antiqua" panose="02040602050305030304" pitchFamily="18" charset="0"/>
                        </a:rPr>
                        <a:t>1</a:t>
                      </a:r>
                    </a:p>
                  </a:txBody>
                  <a:tcPr/>
                </a:tc>
                <a:tc>
                  <a:txBody>
                    <a:bodyPr/>
                    <a:lstStyle/>
                    <a:p>
                      <a:r>
                        <a:rPr lang="en-US" dirty="0">
                          <a:latin typeface="Book Antiqua" panose="02040602050305030304" pitchFamily="18" charset="0"/>
                        </a:rPr>
                        <a:t>4</a:t>
                      </a:r>
                    </a:p>
                  </a:txBody>
                  <a:tcPr/>
                </a:tc>
                <a:tc>
                  <a:txBody>
                    <a:bodyPr/>
                    <a:lstStyle/>
                    <a:p>
                      <a:r>
                        <a:rPr lang="en-US" dirty="0">
                          <a:latin typeface="Book Antiqua" panose="02040602050305030304" pitchFamily="18" charset="0"/>
                        </a:rPr>
                        <a:t>8</a:t>
                      </a:r>
                    </a:p>
                  </a:txBody>
                  <a:tcPr/>
                </a:tc>
                <a:tc>
                  <a:txBody>
                    <a:bodyPr/>
                    <a:lstStyle/>
                    <a:p>
                      <a:r>
                        <a:rPr lang="en-US" dirty="0">
                          <a:latin typeface="Book Antiqua" panose="02040602050305030304" pitchFamily="18" charset="0"/>
                        </a:rPr>
                        <a:t>13</a:t>
                      </a:r>
                    </a:p>
                  </a:txBody>
                  <a:tcPr/>
                </a:tc>
                <a:tc>
                  <a:txBody>
                    <a:bodyPr/>
                    <a:lstStyle/>
                    <a:p>
                      <a:r>
                        <a:rPr lang="en-US" dirty="0">
                          <a:latin typeface="Book Antiqua" panose="02040602050305030304" pitchFamily="18" charset="0"/>
                        </a:rPr>
                        <a:t>7</a:t>
                      </a:r>
                    </a:p>
                  </a:txBody>
                  <a:tcPr/>
                </a:tc>
                <a:extLst>
                  <a:ext uri="{0D108BD9-81ED-4DB2-BD59-A6C34878D82A}">
                    <a16:rowId xmlns:a16="http://schemas.microsoft.com/office/drawing/2014/main" val="10000"/>
                  </a:ext>
                </a:extLst>
              </a:tr>
              <a:tr h="370840">
                <a:tc>
                  <a:txBody>
                    <a:bodyPr/>
                    <a:lstStyle/>
                    <a:p>
                      <a:r>
                        <a:rPr lang="en-US" dirty="0">
                          <a:latin typeface="Book Antiqua" panose="02040602050305030304" pitchFamily="18" charset="0"/>
                        </a:rPr>
                        <a:t>x</a:t>
                      </a:r>
                      <a:r>
                        <a:rPr lang="en-US" baseline="-25000" dirty="0">
                          <a:latin typeface="Book Antiqua" panose="02040602050305030304" pitchFamily="18" charset="0"/>
                        </a:rPr>
                        <a:t>2</a:t>
                      </a:r>
                    </a:p>
                  </a:txBody>
                  <a:tcPr/>
                </a:tc>
                <a:tc>
                  <a:txBody>
                    <a:bodyPr/>
                    <a:lstStyle/>
                    <a:p>
                      <a:r>
                        <a:rPr lang="en-US" dirty="0">
                          <a:latin typeface="Book Antiqua" panose="02040602050305030304" pitchFamily="18" charset="0"/>
                        </a:rPr>
                        <a:t>11</a:t>
                      </a:r>
                    </a:p>
                  </a:txBody>
                  <a:tcPr/>
                </a:tc>
                <a:tc>
                  <a:txBody>
                    <a:bodyPr/>
                    <a:lstStyle/>
                    <a:p>
                      <a:r>
                        <a:rPr lang="en-US" dirty="0">
                          <a:latin typeface="Book Antiqua" panose="02040602050305030304" pitchFamily="18" charset="0"/>
                        </a:rPr>
                        <a:t>4</a:t>
                      </a:r>
                    </a:p>
                  </a:txBody>
                  <a:tcPr/>
                </a:tc>
                <a:tc>
                  <a:txBody>
                    <a:bodyPr/>
                    <a:lstStyle/>
                    <a:p>
                      <a:r>
                        <a:rPr lang="en-US" dirty="0">
                          <a:latin typeface="Book Antiqua" panose="02040602050305030304" pitchFamily="18" charset="0"/>
                        </a:rPr>
                        <a:t>5</a:t>
                      </a:r>
                    </a:p>
                  </a:txBody>
                  <a:tcPr/>
                </a:tc>
                <a:tc>
                  <a:txBody>
                    <a:bodyPr/>
                    <a:lstStyle/>
                    <a:p>
                      <a:r>
                        <a:rPr lang="en-US" dirty="0">
                          <a:latin typeface="Book Antiqua" panose="02040602050305030304" pitchFamily="18" charset="0"/>
                        </a:rPr>
                        <a:t>14</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27108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Dimensionality Reduction</a:t>
            </a: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sz="2600" b="1" dirty="0">
                <a:latin typeface="Book Antiqua" panose="02040602050305030304" pitchFamily="18" charset="0"/>
              </a:rPr>
              <a:t>Solution</a:t>
            </a:r>
          </a:p>
          <a:p>
            <a:pPr marL="0" indent="0" algn="just">
              <a:buNone/>
            </a:pPr>
            <a:r>
              <a:rPr lang="en-US" sz="2600" dirty="0">
                <a:latin typeface="Book Antiqua" panose="02040602050305030304" pitchFamily="18" charset="0"/>
              </a:rPr>
              <a:t>No of Features (k)=2</a:t>
            </a:r>
          </a:p>
          <a:p>
            <a:pPr marL="0" indent="0" algn="just">
              <a:buNone/>
            </a:pPr>
            <a:r>
              <a:rPr lang="en-US" sz="2600" dirty="0">
                <a:latin typeface="Book Antiqua" panose="02040602050305030304" pitchFamily="18" charset="0"/>
              </a:rPr>
              <a:t>Number of Samples(n)=4</a:t>
            </a:r>
          </a:p>
          <a:p>
            <a:pPr marL="0" indent="0" algn="just">
              <a:buNone/>
            </a:pPr>
            <a:r>
              <a:rPr lang="en-US" sz="2600" dirty="0">
                <a:latin typeface="Book Antiqua" panose="02040602050305030304" pitchFamily="18" charset="0"/>
              </a:rPr>
              <a:t>Now, Compute mean of each feature</a:t>
            </a: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r>
              <a:rPr lang="en-US" sz="2600" dirty="0">
                <a:latin typeface="Book Antiqua" panose="02040602050305030304" pitchFamily="18" charset="0"/>
              </a:rPr>
              <a:t>Compute covariance matrix</a:t>
            </a:r>
          </a:p>
          <a:p>
            <a:pPr marL="0" indent="0" algn="just">
              <a:buNone/>
            </a:pPr>
            <a:endParaRPr lang="en-US" sz="2600" dirty="0">
              <a:latin typeface="Book Antiqua" panose="02040602050305030304" pitchFamily="18" charset="0"/>
            </a:endParaRPr>
          </a:p>
          <a:p>
            <a:pPr marL="0" indent="0" algn="just">
              <a:buNone/>
            </a:pPr>
            <a:r>
              <a:rPr lang="en-US" sz="2600" dirty="0">
                <a:latin typeface="Book Antiqua" panose="02040602050305030304" pitchFamily="18" charset="0"/>
              </a:rPr>
              <a:t>	</a:t>
            </a: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5" name="Object 4"/>
          <p:cNvGraphicFramePr>
            <a:graphicFrameLocks noChangeAspect="1"/>
          </p:cNvGraphicFramePr>
          <p:nvPr>
            <p:extLst>
              <p:ext uri="{D42A27DB-BD31-4B8C-83A1-F6EECF244321}">
                <p14:modId xmlns:p14="http://schemas.microsoft.com/office/powerpoint/2010/main" val="1753119360"/>
              </p:ext>
            </p:extLst>
          </p:nvPr>
        </p:nvGraphicFramePr>
        <p:xfrm>
          <a:off x="954368" y="3544094"/>
          <a:ext cx="1398868" cy="1228275"/>
        </p:xfrm>
        <a:graphic>
          <a:graphicData uri="http://schemas.openxmlformats.org/presentationml/2006/ole">
            <mc:AlternateContent xmlns:mc="http://schemas.openxmlformats.org/markup-compatibility/2006">
              <mc:Choice xmlns:v="urn:schemas-microsoft-com:vml" Requires="v">
                <p:oleObj name="Equation" r:id="rId2" imgW="520560" imgH="457200" progId="Equation.3">
                  <p:embed/>
                </p:oleObj>
              </mc:Choice>
              <mc:Fallback>
                <p:oleObj name="Equation" r:id="rId2" imgW="520560" imgH="457200" progId="Equation.3">
                  <p:embed/>
                  <p:pic>
                    <p:nvPicPr>
                      <p:cNvPr id="0" name=""/>
                      <p:cNvPicPr/>
                      <p:nvPr/>
                    </p:nvPicPr>
                    <p:blipFill>
                      <a:blip r:embed="rId3"/>
                      <a:stretch>
                        <a:fillRect/>
                      </a:stretch>
                    </p:blipFill>
                    <p:spPr>
                      <a:xfrm>
                        <a:off x="954368" y="3544094"/>
                        <a:ext cx="1398868" cy="122827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547327465"/>
              </p:ext>
            </p:extLst>
          </p:nvPr>
        </p:nvGraphicFramePr>
        <p:xfrm>
          <a:off x="838200" y="5241693"/>
          <a:ext cx="2306170" cy="1024964"/>
        </p:xfrm>
        <a:graphic>
          <a:graphicData uri="http://schemas.openxmlformats.org/presentationml/2006/ole">
            <mc:AlternateContent xmlns:mc="http://schemas.openxmlformats.org/markup-compatibility/2006">
              <mc:Choice xmlns:v="urn:schemas-microsoft-com:vml" Requires="v">
                <p:oleObj name="Equation" r:id="rId4" imgW="1028520" imgH="457200" progId="Equation.3">
                  <p:embed/>
                </p:oleObj>
              </mc:Choice>
              <mc:Fallback>
                <p:oleObj name="Equation" r:id="rId4" imgW="1028520" imgH="457200" progId="Equation.3">
                  <p:embed/>
                  <p:pic>
                    <p:nvPicPr>
                      <p:cNvPr id="0" name=""/>
                      <p:cNvPicPr/>
                      <p:nvPr/>
                    </p:nvPicPr>
                    <p:blipFill>
                      <a:blip r:embed="rId5"/>
                      <a:stretch>
                        <a:fillRect/>
                      </a:stretch>
                    </p:blipFill>
                    <p:spPr>
                      <a:xfrm>
                        <a:off x="838200" y="5241693"/>
                        <a:ext cx="2306170" cy="1024964"/>
                      </a:xfrm>
                      <a:prstGeom prst="rect">
                        <a:avLst/>
                      </a:prstGeom>
                    </p:spPr>
                  </p:pic>
                </p:oleObj>
              </mc:Fallback>
            </mc:AlternateContent>
          </a:graphicData>
        </a:graphic>
      </p:graphicFrame>
    </p:spTree>
    <p:extLst>
      <p:ext uri="{BB962C8B-B14F-4D97-AF65-F5344CB8AC3E}">
        <p14:creationId xmlns:p14="http://schemas.microsoft.com/office/powerpoint/2010/main" val="3370393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Categories of Clustering Algorithms</a:t>
            </a:r>
          </a:p>
        </p:txBody>
      </p:sp>
      <p:sp>
        <p:nvSpPr>
          <p:cNvPr id="3" name="Content Placeholder 2"/>
          <p:cNvSpPr>
            <a:spLocks noGrp="1"/>
          </p:cNvSpPr>
          <p:nvPr>
            <p:ph idx="1"/>
          </p:nvPr>
        </p:nvSpPr>
        <p:spPr/>
        <p:txBody>
          <a:bodyPr>
            <a:normAutofit lnSpcReduction="10000"/>
          </a:bodyPr>
          <a:lstStyle/>
          <a:p>
            <a:pPr algn="just"/>
            <a:r>
              <a:rPr lang="en-US" dirty="0">
                <a:latin typeface="Book Antiqua" panose="02040602050305030304" pitchFamily="18" charset="0"/>
              </a:rPr>
              <a:t>Many clustering algorithms exist in the literature. In general, the major clustering methods can be classified into the following categories. </a:t>
            </a:r>
          </a:p>
          <a:p>
            <a:pPr marL="0" indent="0" algn="just">
              <a:buNone/>
            </a:pPr>
            <a:r>
              <a:rPr lang="en-US" b="1" dirty="0">
                <a:latin typeface="Book Antiqua" panose="02040602050305030304" pitchFamily="18" charset="0"/>
              </a:rPr>
              <a:t>Partitioning Methods</a:t>
            </a:r>
            <a:endParaRPr lang="en-US" dirty="0">
              <a:latin typeface="Book Antiqua" panose="02040602050305030304" pitchFamily="18" charset="0"/>
            </a:endParaRPr>
          </a:p>
          <a:p>
            <a:pPr algn="just"/>
            <a:r>
              <a:rPr lang="en-US" dirty="0">
                <a:latin typeface="Book Antiqua" panose="02040602050305030304" pitchFamily="18" charset="0"/>
              </a:rPr>
              <a:t>Given a database of </a:t>
            </a:r>
            <a:r>
              <a:rPr lang="en-US" i="1" dirty="0">
                <a:latin typeface="Book Antiqua" panose="02040602050305030304" pitchFamily="18" charset="0"/>
              </a:rPr>
              <a:t>n </a:t>
            </a:r>
            <a:r>
              <a:rPr lang="en-US" dirty="0">
                <a:latin typeface="Book Antiqua" panose="02040602050305030304" pitchFamily="18" charset="0"/>
              </a:rPr>
              <a:t>objects or data tuples, a partitioning method constructs </a:t>
            </a:r>
            <a:r>
              <a:rPr lang="en-US" i="1" dirty="0">
                <a:latin typeface="Book Antiqua" panose="02040602050305030304" pitchFamily="18" charset="0"/>
              </a:rPr>
              <a:t>k </a:t>
            </a:r>
            <a:r>
              <a:rPr lang="en-US" dirty="0">
                <a:latin typeface="Book Antiqua" panose="02040602050305030304" pitchFamily="18" charset="0"/>
              </a:rPr>
              <a:t>partitions of the data, where each partition represents a cluster and </a:t>
            </a:r>
            <a:r>
              <a:rPr lang="en-US" i="1" dirty="0">
                <a:latin typeface="Book Antiqua" panose="02040602050305030304" pitchFamily="18" charset="0"/>
              </a:rPr>
              <a:t>k </a:t>
            </a:r>
            <a:r>
              <a:rPr lang="en-US" dirty="0">
                <a:latin typeface="Book Antiqua" panose="02040602050305030304" pitchFamily="18" charset="0"/>
              </a:rPr>
              <a:t>&lt;</a:t>
            </a:r>
            <a:r>
              <a:rPr lang="en-US" i="1" dirty="0">
                <a:latin typeface="Book Antiqua" panose="02040602050305030304" pitchFamily="18" charset="0"/>
              </a:rPr>
              <a:t>n</a:t>
            </a:r>
            <a:r>
              <a:rPr lang="en-US" dirty="0">
                <a:latin typeface="Book Antiqua" panose="02040602050305030304" pitchFamily="18" charset="0"/>
              </a:rPr>
              <a:t>. </a:t>
            </a:r>
          </a:p>
          <a:p>
            <a:pPr algn="just"/>
            <a:r>
              <a:rPr lang="en-US" dirty="0">
                <a:latin typeface="Book Antiqua" panose="02040602050305030304" pitchFamily="18" charset="0"/>
              </a:rPr>
              <a:t>Given </a:t>
            </a:r>
            <a:r>
              <a:rPr lang="en-US" i="1" dirty="0">
                <a:latin typeface="Book Antiqua" panose="02040602050305030304" pitchFamily="18" charset="0"/>
              </a:rPr>
              <a:t>k</a:t>
            </a:r>
            <a:r>
              <a:rPr lang="en-US" dirty="0">
                <a:latin typeface="Book Antiqua" panose="02040602050305030304" pitchFamily="18" charset="0"/>
              </a:rPr>
              <a:t>, the number of partitions to construct, a partitioning method creates an initial partitioning. It then uses an iterative relocation technique that attempts to improve the partitioning by moving objects from one group to another.</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8423539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Dimensionality Reduction</a:t>
            </a: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sz="2600" b="1" dirty="0">
                <a:latin typeface="Book Antiqua" panose="02040602050305030304" pitchFamily="18" charset="0"/>
              </a:rPr>
              <a:t>Solution</a:t>
            </a:r>
          </a:p>
          <a:p>
            <a:pPr marL="0" indent="0" algn="just">
              <a:buNone/>
            </a:pPr>
            <a:r>
              <a:rPr lang="en-US" sz="2600" dirty="0">
                <a:latin typeface="Book Antiqua" panose="02040602050305030304" pitchFamily="18" charset="0"/>
              </a:rPr>
              <a:t>Compute eigenvalues</a:t>
            </a: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r>
              <a:rPr lang="en-US" sz="2600" dirty="0">
                <a:latin typeface="Book Antiqua" panose="02040602050305030304" pitchFamily="18" charset="0"/>
              </a:rPr>
              <a:t>Solving this we get, </a:t>
            </a: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5" name="Object 4"/>
          <p:cNvGraphicFramePr>
            <a:graphicFrameLocks noChangeAspect="1"/>
          </p:cNvGraphicFramePr>
          <p:nvPr>
            <p:extLst>
              <p:ext uri="{D42A27DB-BD31-4B8C-83A1-F6EECF244321}">
                <p14:modId xmlns:p14="http://schemas.microsoft.com/office/powerpoint/2010/main" val="3209946177"/>
              </p:ext>
            </p:extLst>
          </p:nvPr>
        </p:nvGraphicFramePr>
        <p:xfrm>
          <a:off x="838200" y="2865439"/>
          <a:ext cx="4634753" cy="2630774"/>
        </p:xfrm>
        <a:graphic>
          <a:graphicData uri="http://schemas.openxmlformats.org/presentationml/2006/ole">
            <mc:AlternateContent xmlns:mc="http://schemas.openxmlformats.org/markup-compatibility/2006">
              <mc:Choice xmlns:v="urn:schemas-microsoft-com:vml" Requires="v">
                <p:oleObj name="Equation" r:id="rId2" imgW="2171520" imgH="1231560" progId="Equation.3">
                  <p:embed/>
                </p:oleObj>
              </mc:Choice>
              <mc:Fallback>
                <p:oleObj name="Equation" r:id="rId2" imgW="2171520" imgH="1231560" progId="Equation.3">
                  <p:embed/>
                  <p:pic>
                    <p:nvPicPr>
                      <p:cNvPr id="0" name=""/>
                      <p:cNvPicPr/>
                      <p:nvPr/>
                    </p:nvPicPr>
                    <p:blipFill>
                      <a:blip r:embed="rId3"/>
                      <a:stretch>
                        <a:fillRect/>
                      </a:stretch>
                    </p:blipFill>
                    <p:spPr>
                      <a:xfrm>
                        <a:off x="838200" y="2865439"/>
                        <a:ext cx="4634753" cy="2630774"/>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820872134"/>
              </p:ext>
            </p:extLst>
          </p:nvPr>
        </p:nvGraphicFramePr>
        <p:xfrm>
          <a:off x="4038600" y="5675601"/>
          <a:ext cx="3034553" cy="460602"/>
        </p:xfrm>
        <a:graphic>
          <a:graphicData uri="http://schemas.openxmlformats.org/presentationml/2006/ole">
            <mc:AlternateContent xmlns:mc="http://schemas.openxmlformats.org/markup-compatibility/2006">
              <mc:Choice xmlns:v="urn:schemas-microsoft-com:vml" Requires="v">
                <p:oleObj name="Equation" r:id="rId4" imgW="1422360" imgH="215640" progId="Equation.3">
                  <p:embed/>
                </p:oleObj>
              </mc:Choice>
              <mc:Fallback>
                <p:oleObj name="Equation" r:id="rId4" imgW="1422360" imgH="215640" progId="Equation.3">
                  <p:embed/>
                  <p:pic>
                    <p:nvPicPr>
                      <p:cNvPr id="0" name=""/>
                      <p:cNvPicPr/>
                      <p:nvPr/>
                    </p:nvPicPr>
                    <p:blipFill>
                      <a:blip r:embed="rId5"/>
                      <a:stretch>
                        <a:fillRect/>
                      </a:stretch>
                    </p:blipFill>
                    <p:spPr>
                      <a:xfrm>
                        <a:off x="4038600" y="5675601"/>
                        <a:ext cx="3034553" cy="460602"/>
                      </a:xfrm>
                      <a:prstGeom prst="rect">
                        <a:avLst/>
                      </a:prstGeom>
                    </p:spPr>
                  </p:pic>
                </p:oleObj>
              </mc:Fallback>
            </mc:AlternateContent>
          </a:graphicData>
        </a:graphic>
      </p:graphicFrame>
    </p:spTree>
    <p:extLst>
      <p:ext uri="{BB962C8B-B14F-4D97-AF65-F5344CB8AC3E}">
        <p14:creationId xmlns:p14="http://schemas.microsoft.com/office/powerpoint/2010/main" val="1764262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Dimensionality Reduction</a:t>
            </a: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sz="2600" b="1" dirty="0">
                <a:latin typeface="Book Antiqua" panose="02040602050305030304" pitchFamily="18" charset="0"/>
              </a:rPr>
              <a:t>Solution</a:t>
            </a:r>
          </a:p>
          <a:p>
            <a:pPr marL="0" indent="0" algn="just">
              <a:buNone/>
            </a:pPr>
            <a:r>
              <a:rPr lang="en-US" sz="2600" dirty="0">
                <a:latin typeface="Book Antiqua" panose="02040602050305030304" pitchFamily="18" charset="0"/>
              </a:rPr>
              <a:t>Compute eigenvectors</a:t>
            </a: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r>
              <a:rPr lang="en-US" sz="2600" dirty="0">
                <a:latin typeface="Book Antiqua" panose="02040602050305030304" pitchFamily="18" charset="0"/>
              </a:rPr>
              <a:t>Solving this we get,</a:t>
            </a:r>
          </a:p>
          <a:p>
            <a:pPr marL="0" indent="0" algn="just">
              <a:buNone/>
            </a:pPr>
            <a:endParaRPr lang="en-US" sz="2600" dirty="0">
              <a:latin typeface="Book Antiqua" panose="02040602050305030304" pitchFamily="18" charset="0"/>
            </a:endParaRPr>
          </a:p>
          <a:p>
            <a:pPr marL="0" indent="0" algn="just">
              <a:buNone/>
            </a:pPr>
            <a:r>
              <a:rPr lang="en-US" sz="2600" dirty="0">
                <a:latin typeface="Book Antiqua" panose="02040602050305030304" pitchFamily="18" charset="0"/>
              </a:rPr>
              <a:t>Thus, eigenvector of</a:t>
            </a: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5" name="Object 4"/>
          <p:cNvGraphicFramePr>
            <a:graphicFrameLocks noChangeAspect="1"/>
          </p:cNvGraphicFramePr>
          <p:nvPr>
            <p:extLst>
              <p:ext uri="{D42A27DB-BD31-4B8C-83A1-F6EECF244321}">
                <p14:modId xmlns:p14="http://schemas.microsoft.com/office/powerpoint/2010/main" val="1294822486"/>
              </p:ext>
            </p:extLst>
          </p:nvPr>
        </p:nvGraphicFramePr>
        <p:xfrm>
          <a:off x="839787" y="2789051"/>
          <a:ext cx="3198813" cy="1519237"/>
        </p:xfrm>
        <a:graphic>
          <a:graphicData uri="http://schemas.openxmlformats.org/presentationml/2006/ole">
            <mc:AlternateContent xmlns:mc="http://schemas.openxmlformats.org/markup-compatibility/2006">
              <mc:Choice xmlns:v="urn:schemas-microsoft-com:vml" Requires="v">
                <p:oleObj name="Equation" r:id="rId2" imgW="1498320" imgH="711000" progId="Equation.3">
                  <p:embed/>
                </p:oleObj>
              </mc:Choice>
              <mc:Fallback>
                <p:oleObj name="Equation" r:id="rId2" imgW="1498320" imgH="711000" progId="Equation.3">
                  <p:embed/>
                  <p:pic>
                    <p:nvPicPr>
                      <p:cNvPr id="0" name=""/>
                      <p:cNvPicPr/>
                      <p:nvPr/>
                    </p:nvPicPr>
                    <p:blipFill>
                      <a:blip r:embed="rId3"/>
                      <a:stretch>
                        <a:fillRect/>
                      </a:stretch>
                    </p:blipFill>
                    <p:spPr>
                      <a:xfrm>
                        <a:off x="839787" y="2789051"/>
                        <a:ext cx="3198813" cy="151923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684222925"/>
              </p:ext>
            </p:extLst>
          </p:nvPr>
        </p:nvGraphicFramePr>
        <p:xfrm>
          <a:off x="3930650" y="4213037"/>
          <a:ext cx="2927350" cy="460375"/>
        </p:xfrm>
        <a:graphic>
          <a:graphicData uri="http://schemas.openxmlformats.org/presentationml/2006/ole">
            <mc:AlternateContent xmlns:mc="http://schemas.openxmlformats.org/markup-compatibility/2006">
              <mc:Choice xmlns:v="urn:schemas-microsoft-com:vml" Requires="v">
                <p:oleObj name="Equation" r:id="rId4" imgW="1371600" imgH="215640" progId="Equation.3">
                  <p:embed/>
                </p:oleObj>
              </mc:Choice>
              <mc:Fallback>
                <p:oleObj name="Equation" r:id="rId4" imgW="1371600" imgH="215640" progId="Equation.3">
                  <p:embed/>
                  <p:pic>
                    <p:nvPicPr>
                      <p:cNvPr id="0" name=""/>
                      <p:cNvPicPr/>
                      <p:nvPr/>
                    </p:nvPicPr>
                    <p:blipFill>
                      <a:blip r:embed="rId5"/>
                      <a:stretch>
                        <a:fillRect/>
                      </a:stretch>
                    </p:blipFill>
                    <p:spPr>
                      <a:xfrm>
                        <a:off x="3930650" y="4213037"/>
                        <a:ext cx="2927350" cy="46037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103055317"/>
              </p:ext>
            </p:extLst>
          </p:nvPr>
        </p:nvGraphicFramePr>
        <p:xfrm>
          <a:off x="3930650" y="5023873"/>
          <a:ext cx="2152565" cy="833251"/>
        </p:xfrm>
        <a:graphic>
          <a:graphicData uri="http://schemas.openxmlformats.org/presentationml/2006/ole">
            <mc:AlternateContent xmlns:mc="http://schemas.openxmlformats.org/markup-compatibility/2006">
              <mc:Choice xmlns:v="urn:schemas-microsoft-com:vml" Requires="v">
                <p:oleObj name="Equation" r:id="rId6" imgW="1180800" imgH="457200" progId="Equation.3">
                  <p:embed/>
                </p:oleObj>
              </mc:Choice>
              <mc:Fallback>
                <p:oleObj name="Equation" r:id="rId6" imgW="1180800" imgH="457200" progId="Equation.3">
                  <p:embed/>
                  <p:pic>
                    <p:nvPicPr>
                      <p:cNvPr id="0" name=""/>
                      <p:cNvPicPr/>
                      <p:nvPr/>
                    </p:nvPicPr>
                    <p:blipFill>
                      <a:blip r:embed="rId7"/>
                      <a:stretch>
                        <a:fillRect/>
                      </a:stretch>
                    </p:blipFill>
                    <p:spPr>
                      <a:xfrm>
                        <a:off x="3930650" y="5023873"/>
                        <a:ext cx="2152565" cy="833251"/>
                      </a:xfrm>
                      <a:prstGeom prst="rect">
                        <a:avLst/>
                      </a:prstGeom>
                    </p:spPr>
                  </p:pic>
                </p:oleObj>
              </mc:Fallback>
            </mc:AlternateContent>
          </a:graphicData>
        </a:graphic>
      </p:graphicFrame>
    </p:spTree>
    <p:extLst>
      <p:ext uri="{BB962C8B-B14F-4D97-AF65-F5344CB8AC3E}">
        <p14:creationId xmlns:p14="http://schemas.microsoft.com/office/powerpoint/2010/main" val="17341680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Dimensionality Reduction</a:t>
            </a: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sz="2600" b="1" dirty="0">
                <a:latin typeface="Book Antiqua" panose="02040602050305030304" pitchFamily="18" charset="0"/>
              </a:rPr>
              <a:t>Solution</a:t>
            </a: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r>
              <a:rPr lang="en-US" sz="2600" dirty="0">
                <a:latin typeface="Book Antiqua" panose="02040602050305030304" pitchFamily="18" charset="0"/>
              </a:rPr>
              <a:t>Solving this we get,</a:t>
            </a:r>
          </a:p>
          <a:p>
            <a:pPr marL="0" indent="0" algn="just">
              <a:buNone/>
            </a:pPr>
            <a:endParaRPr lang="en-US" sz="2600" dirty="0">
              <a:latin typeface="Book Antiqua" panose="02040602050305030304" pitchFamily="18" charset="0"/>
            </a:endParaRPr>
          </a:p>
          <a:p>
            <a:pPr marL="0" indent="0" algn="just">
              <a:buNone/>
            </a:pPr>
            <a:r>
              <a:rPr lang="en-US" sz="2600" dirty="0">
                <a:latin typeface="Book Antiqua" panose="02040602050305030304" pitchFamily="18" charset="0"/>
              </a:rPr>
              <a:t>Thus, eigenvector of</a:t>
            </a: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5" name="Object 4"/>
          <p:cNvGraphicFramePr>
            <a:graphicFrameLocks noChangeAspect="1"/>
          </p:cNvGraphicFramePr>
          <p:nvPr>
            <p:extLst>
              <p:ext uri="{D42A27DB-BD31-4B8C-83A1-F6EECF244321}">
                <p14:modId xmlns:p14="http://schemas.microsoft.com/office/powerpoint/2010/main" val="1612406097"/>
              </p:ext>
            </p:extLst>
          </p:nvPr>
        </p:nvGraphicFramePr>
        <p:xfrm>
          <a:off x="962025" y="2570163"/>
          <a:ext cx="3225800" cy="1519237"/>
        </p:xfrm>
        <a:graphic>
          <a:graphicData uri="http://schemas.openxmlformats.org/presentationml/2006/ole">
            <mc:AlternateContent xmlns:mc="http://schemas.openxmlformats.org/markup-compatibility/2006">
              <mc:Choice xmlns:v="urn:schemas-microsoft-com:vml" Requires="v">
                <p:oleObj name="Equation" r:id="rId2" imgW="1511280" imgH="711000" progId="Equation.3">
                  <p:embed/>
                </p:oleObj>
              </mc:Choice>
              <mc:Fallback>
                <p:oleObj name="Equation" r:id="rId2" imgW="1511280" imgH="711000" progId="Equation.3">
                  <p:embed/>
                  <p:pic>
                    <p:nvPicPr>
                      <p:cNvPr id="0" name=""/>
                      <p:cNvPicPr/>
                      <p:nvPr/>
                    </p:nvPicPr>
                    <p:blipFill>
                      <a:blip r:embed="rId3"/>
                      <a:stretch>
                        <a:fillRect/>
                      </a:stretch>
                    </p:blipFill>
                    <p:spPr>
                      <a:xfrm>
                        <a:off x="962025" y="2570163"/>
                        <a:ext cx="3225800" cy="151923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45720179"/>
              </p:ext>
            </p:extLst>
          </p:nvPr>
        </p:nvGraphicFramePr>
        <p:xfrm>
          <a:off x="4092575" y="4213225"/>
          <a:ext cx="2601913" cy="460375"/>
        </p:xfrm>
        <a:graphic>
          <a:graphicData uri="http://schemas.openxmlformats.org/presentationml/2006/ole">
            <mc:AlternateContent xmlns:mc="http://schemas.openxmlformats.org/markup-compatibility/2006">
              <mc:Choice xmlns:v="urn:schemas-microsoft-com:vml" Requires="v">
                <p:oleObj name="Equation" r:id="rId4" imgW="1218960" imgH="215640" progId="Equation.3">
                  <p:embed/>
                </p:oleObj>
              </mc:Choice>
              <mc:Fallback>
                <p:oleObj name="Equation" r:id="rId4" imgW="1218960" imgH="215640" progId="Equation.3">
                  <p:embed/>
                  <p:pic>
                    <p:nvPicPr>
                      <p:cNvPr id="0" name=""/>
                      <p:cNvPicPr/>
                      <p:nvPr/>
                    </p:nvPicPr>
                    <p:blipFill>
                      <a:blip r:embed="rId5"/>
                      <a:stretch>
                        <a:fillRect/>
                      </a:stretch>
                    </p:blipFill>
                    <p:spPr>
                      <a:xfrm>
                        <a:off x="4092575" y="4213225"/>
                        <a:ext cx="2601913" cy="46037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54280110"/>
              </p:ext>
            </p:extLst>
          </p:nvPr>
        </p:nvGraphicFramePr>
        <p:xfrm>
          <a:off x="4057650" y="5024438"/>
          <a:ext cx="1898650" cy="833437"/>
        </p:xfrm>
        <a:graphic>
          <a:graphicData uri="http://schemas.openxmlformats.org/presentationml/2006/ole">
            <mc:AlternateContent xmlns:mc="http://schemas.openxmlformats.org/markup-compatibility/2006">
              <mc:Choice xmlns:v="urn:schemas-microsoft-com:vml" Requires="v">
                <p:oleObj name="Equation" r:id="rId6" imgW="1041120" imgH="457200" progId="Equation.3">
                  <p:embed/>
                </p:oleObj>
              </mc:Choice>
              <mc:Fallback>
                <p:oleObj name="Equation" r:id="rId6" imgW="1041120" imgH="457200" progId="Equation.3">
                  <p:embed/>
                  <p:pic>
                    <p:nvPicPr>
                      <p:cNvPr id="0" name=""/>
                      <p:cNvPicPr/>
                      <p:nvPr/>
                    </p:nvPicPr>
                    <p:blipFill>
                      <a:blip r:embed="rId7"/>
                      <a:stretch>
                        <a:fillRect/>
                      </a:stretch>
                    </p:blipFill>
                    <p:spPr>
                      <a:xfrm>
                        <a:off x="4057650" y="5024438"/>
                        <a:ext cx="1898650" cy="833437"/>
                      </a:xfrm>
                      <a:prstGeom prst="rect">
                        <a:avLst/>
                      </a:prstGeom>
                    </p:spPr>
                  </p:pic>
                </p:oleObj>
              </mc:Fallback>
            </mc:AlternateContent>
          </a:graphicData>
        </a:graphic>
      </p:graphicFrame>
    </p:spTree>
    <p:extLst>
      <p:ext uri="{BB962C8B-B14F-4D97-AF65-F5344CB8AC3E}">
        <p14:creationId xmlns:p14="http://schemas.microsoft.com/office/powerpoint/2010/main" val="26874606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Dimensionality Reduction</a:t>
            </a: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sz="2600" b="1" dirty="0">
                <a:latin typeface="Book Antiqua" panose="02040602050305030304" pitchFamily="18" charset="0"/>
              </a:rPr>
              <a:t>Solution</a:t>
            </a:r>
          </a:p>
          <a:p>
            <a:pPr marL="0" indent="0" algn="just">
              <a:buNone/>
            </a:pPr>
            <a:r>
              <a:rPr lang="en-US" sz="2600" dirty="0">
                <a:latin typeface="Book Antiqua" panose="02040602050305030304" pitchFamily="18" charset="0"/>
              </a:rPr>
              <a:t>Normalize the eigenvectors</a:t>
            </a: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r>
              <a:rPr lang="en-US" sz="2600" dirty="0">
                <a:latin typeface="Book Antiqua" panose="02040602050305030304" pitchFamily="18" charset="0"/>
              </a:rPr>
              <a:t>Finally, Compute new dataset using principle components</a:t>
            </a: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8" name="Object 7"/>
          <p:cNvGraphicFramePr>
            <a:graphicFrameLocks noChangeAspect="1"/>
          </p:cNvGraphicFramePr>
          <p:nvPr>
            <p:extLst>
              <p:ext uri="{D42A27DB-BD31-4B8C-83A1-F6EECF244321}">
                <p14:modId xmlns:p14="http://schemas.microsoft.com/office/powerpoint/2010/main" val="3511212717"/>
              </p:ext>
            </p:extLst>
          </p:nvPr>
        </p:nvGraphicFramePr>
        <p:xfrm>
          <a:off x="950446" y="2873375"/>
          <a:ext cx="3541713" cy="833438"/>
        </p:xfrm>
        <a:graphic>
          <a:graphicData uri="http://schemas.openxmlformats.org/presentationml/2006/ole">
            <mc:AlternateContent xmlns:mc="http://schemas.openxmlformats.org/markup-compatibility/2006">
              <mc:Choice xmlns:v="urn:schemas-microsoft-com:vml" Requires="v">
                <p:oleObj name="Equation" r:id="rId2" imgW="1942920" imgH="457200" progId="Equation.3">
                  <p:embed/>
                </p:oleObj>
              </mc:Choice>
              <mc:Fallback>
                <p:oleObj name="Equation" r:id="rId2" imgW="1942920" imgH="457200" progId="Equation.3">
                  <p:embed/>
                  <p:pic>
                    <p:nvPicPr>
                      <p:cNvPr id="0" name=""/>
                      <p:cNvPicPr/>
                      <p:nvPr/>
                    </p:nvPicPr>
                    <p:blipFill>
                      <a:blip r:embed="rId3"/>
                      <a:stretch>
                        <a:fillRect/>
                      </a:stretch>
                    </p:blipFill>
                    <p:spPr>
                      <a:xfrm>
                        <a:off x="950446" y="2873375"/>
                        <a:ext cx="3541713" cy="833438"/>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944589027"/>
              </p:ext>
            </p:extLst>
          </p:nvPr>
        </p:nvGraphicFramePr>
        <p:xfrm>
          <a:off x="1022350" y="3886200"/>
          <a:ext cx="3400425" cy="833438"/>
        </p:xfrm>
        <a:graphic>
          <a:graphicData uri="http://schemas.openxmlformats.org/presentationml/2006/ole">
            <mc:AlternateContent xmlns:mc="http://schemas.openxmlformats.org/markup-compatibility/2006">
              <mc:Choice xmlns:v="urn:schemas-microsoft-com:vml" Requires="v">
                <p:oleObj name="Equation" r:id="rId4" imgW="1866600" imgH="457200" progId="Equation.3">
                  <p:embed/>
                </p:oleObj>
              </mc:Choice>
              <mc:Fallback>
                <p:oleObj name="Equation" r:id="rId4" imgW="1866600" imgH="457200" progId="Equation.3">
                  <p:embed/>
                  <p:pic>
                    <p:nvPicPr>
                      <p:cNvPr id="0" name=""/>
                      <p:cNvPicPr/>
                      <p:nvPr/>
                    </p:nvPicPr>
                    <p:blipFill>
                      <a:blip r:embed="rId5"/>
                      <a:stretch>
                        <a:fillRect/>
                      </a:stretch>
                    </p:blipFill>
                    <p:spPr>
                      <a:xfrm>
                        <a:off x="1022350" y="3886200"/>
                        <a:ext cx="3400425" cy="833438"/>
                      </a:xfrm>
                      <a:prstGeom prst="rect">
                        <a:avLst/>
                      </a:prstGeom>
                    </p:spPr>
                  </p:pic>
                </p:oleObj>
              </mc:Fallback>
            </mc:AlternateContent>
          </a:graphicData>
        </a:graphic>
      </p:graphicFrame>
    </p:spTree>
    <p:extLst>
      <p:ext uri="{BB962C8B-B14F-4D97-AF65-F5344CB8AC3E}">
        <p14:creationId xmlns:p14="http://schemas.microsoft.com/office/powerpoint/2010/main" val="39734589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Low Rank Approximation</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The maximum number of its linearly independent columns (or rows ) of a matrix is called the rank of a matrix. The rank of a matrix cannot exceed the number of its rows or columns. </a:t>
            </a:r>
          </a:p>
          <a:p>
            <a:pPr algn="just"/>
            <a:r>
              <a:rPr lang="en-US" dirty="0">
                <a:latin typeface="Book Antiqua" panose="02040602050305030304" pitchFamily="18" charset="0"/>
              </a:rPr>
              <a:t>Assume we have a matrix A, with rank d, and we wish to produce matrix B such that (a) the rank of B is s (which is less than d) and (b) such that ||A − B||</a:t>
            </a:r>
            <a:r>
              <a:rPr lang="en-US" baseline="30000" dirty="0">
                <a:latin typeface="Book Antiqua" panose="02040602050305030304" pitchFamily="18" charset="0"/>
              </a:rPr>
              <a:t>2</a:t>
            </a:r>
            <a:r>
              <a:rPr lang="en-US" dirty="0">
                <a:latin typeface="Book Antiqua" panose="02040602050305030304" pitchFamily="18" charset="0"/>
              </a:rPr>
              <a:t> is minimized. The resulting matrix B is called a low rank approximation to A.</a:t>
            </a:r>
          </a:p>
          <a:p>
            <a:pPr algn="just"/>
            <a:r>
              <a:rPr lang="en-US" sz="2600" dirty="0">
                <a:latin typeface="Book Antiqua" panose="02040602050305030304" pitchFamily="18" charset="0"/>
              </a:rPr>
              <a:t>Low rank approximation is used in </a:t>
            </a:r>
            <a:r>
              <a:rPr lang="en-US" sz="2600" i="1" dirty="0">
                <a:latin typeface="Book Antiqua" panose="02040602050305030304" pitchFamily="18" charset="0"/>
              </a:rPr>
              <a:t>compression, denoising, and matrix completion</a:t>
            </a:r>
            <a:r>
              <a:rPr lang="en-US" sz="2600" dirty="0">
                <a:latin typeface="Book Antiqua" panose="02040602050305030304" pitchFamily="18" charset="0"/>
              </a:rPr>
              <a:t>.</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3132251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Low Rank Approximation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Singular Value Decomposition (SVD) is one of the method used for finding low rank approximation.</a:t>
                </a:r>
              </a:p>
              <a:p>
                <a:pPr algn="just"/>
                <a:r>
                  <a:rPr lang="en-US" dirty="0">
                    <a:latin typeface="Book Antiqua" panose="02040602050305030304" pitchFamily="18" charset="0"/>
                  </a:rPr>
                  <a:t>Eigen decomposition is only possible with square matrices. For rectangular matrices having dimension mxn, SVD can be used.</a:t>
                </a:r>
              </a:p>
              <a:p>
                <a:pPr algn="just"/>
                <a:r>
                  <a:rPr lang="en-US" dirty="0">
                    <a:latin typeface="Book Antiqua" panose="02040602050305030304" pitchFamily="18" charset="0"/>
                  </a:rPr>
                  <a:t>Let A be a matrix of dimension mxn. Now the matrix A</a:t>
                </a:r>
                <a:r>
                  <a:rPr lang="en-US" baseline="30000" dirty="0">
                    <a:latin typeface="Book Antiqua" panose="02040602050305030304" pitchFamily="18" charset="0"/>
                  </a:rPr>
                  <a:t>T</a:t>
                </a:r>
                <a:r>
                  <a:rPr lang="en-US" dirty="0">
                    <a:latin typeface="Book Antiqua" panose="02040602050305030304" pitchFamily="18" charset="0"/>
                  </a:rPr>
                  <a:t>A is matrix of order </a:t>
                </a:r>
                <a:r>
                  <a:rPr lang="en-US" dirty="0" err="1">
                    <a:latin typeface="Book Antiqua" panose="02040602050305030304" pitchFamily="18" charset="0"/>
                  </a:rPr>
                  <a:t>nxn</a:t>
                </a:r>
                <a:r>
                  <a:rPr lang="en-US" dirty="0">
                    <a:latin typeface="Book Antiqua" panose="02040602050305030304" pitchFamily="18" charset="0"/>
                  </a:rPr>
                  <a:t>. Then, there exists n eigenvalues of matrix A</a:t>
                </a:r>
                <a:r>
                  <a:rPr lang="en-US" baseline="30000" dirty="0">
                    <a:latin typeface="Book Antiqua" panose="02040602050305030304" pitchFamily="18" charset="0"/>
                  </a:rPr>
                  <a:t>T</a:t>
                </a:r>
                <a:r>
                  <a:rPr lang="en-US" dirty="0">
                    <a:latin typeface="Book Antiqua" panose="02040602050305030304" pitchFamily="18" charset="0"/>
                  </a:rPr>
                  <a:t>A:</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3</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𝑛</m:t>
                        </m:r>
                      </m:sub>
                    </m:sSub>
                    <m:r>
                      <a:rPr lang="en-US" i="1">
                        <a:latin typeface="Cambria Math" panose="02040503050406030204" pitchFamily="18" charset="0"/>
                      </a:rPr>
                      <m:t>&gt;0</m:t>
                    </m:r>
                  </m:oMath>
                </a14:m>
                <a:r>
                  <a:rPr lang="en-US" dirty="0">
                    <a:latin typeface="Book Antiqua" panose="02040602050305030304" pitchFamily="18" charset="0"/>
                  </a:rPr>
                  <a:t>.</a:t>
                </a:r>
              </a:p>
              <a:p>
                <a:pPr algn="just"/>
                <a:r>
                  <a:rPr lang="en-US" dirty="0">
                    <a:latin typeface="Book Antiqua" panose="02040602050305030304" pitchFamily="18" charset="0"/>
                  </a:rPr>
                  <a:t>Let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ad>
                      <m:radPr>
                        <m:degHide m:val="on"/>
                        <m:ctrlPr>
                          <a:rPr lang="en-US" i="1">
                            <a:latin typeface="Cambria Math" panose="02040503050406030204" pitchFamily="18" charset="0"/>
                            <a:ea typeface="Cambria Math" panose="02040503050406030204" pitchFamily="18" charset="0"/>
                          </a:rPr>
                        </m:ctrlPr>
                      </m:radPr>
                      <m:deg/>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𝑖</m:t>
                            </m:r>
                          </m:sub>
                        </m:sSub>
                      </m:e>
                    </m:rad>
                  </m:oMath>
                </a14:m>
                <a:r>
                  <a:rPr lang="en-US" dirty="0">
                    <a:latin typeface="Book Antiqua" panose="02040602050305030304" pitchFamily="18" charset="0"/>
                  </a:rPr>
                  <a:t>, here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=1,2…</m:t>
                    </m:r>
                    <m:r>
                      <a:rPr lang="en-US" i="1">
                        <a:latin typeface="Cambria Math" panose="02040503050406030204" pitchFamily="18" charset="0"/>
                        <a:ea typeface="Cambria Math" panose="02040503050406030204" pitchFamily="18" charset="0"/>
                      </a:rPr>
                      <m:t>𝑛</m:t>
                    </m:r>
                  </m:oMath>
                </a14:m>
                <a:r>
                  <a:rPr lang="en-US" dirty="0">
                    <a:latin typeface="Book Antiqua" panose="02040602050305030304" pitchFamily="18" charset="0"/>
                  </a:rPr>
                  <a:t> are called singular values of A.</a:t>
                </a:r>
              </a:p>
              <a:p>
                <a:pPr algn="just"/>
                <a:endParaRPr lang="en-US" sz="2600" dirty="0">
                  <a:latin typeface="Book Antiqua" panose="0204060205030503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416988" cy="4351338"/>
              </a:xfrm>
              <a:blipFill rotWithShape="0">
                <a:blip r:embed="rId2"/>
                <a:stretch>
                  <a:fillRect l="-1054" t="-2381" r="-123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9029087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Singular Value Decomposition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Let A be an mxn matrix, then SVD of A is defined as:                 , where, U in an </a:t>
                </a:r>
                <a:r>
                  <a:rPr lang="en-US" dirty="0" err="1">
                    <a:latin typeface="Book Antiqua" panose="02040602050305030304" pitchFamily="18" charset="0"/>
                  </a:rPr>
                  <a:t>mxm</a:t>
                </a:r>
                <a:r>
                  <a:rPr lang="en-US" dirty="0">
                    <a:latin typeface="Book Antiqua" panose="02040602050305030304" pitchFamily="18" charset="0"/>
                  </a:rPr>
                  <a:t> orthogonal matrix, V is an </a:t>
                </a:r>
                <a:r>
                  <a:rPr lang="en-US" dirty="0" err="1">
                    <a:latin typeface="Book Antiqua" panose="02040602050305030304" pitchFamily="18" charset="0"/>
                  </a:rPr>
                  <a:t>nxn</a:t>
                </a:r>
                <a:r>
                  <a:rPr lang="en-US" dirty="0">
                    <a:latin typeface="Book Antiqua" panose="02040602050305030304" pitchFamily="18" charset="0"/>
                  </a:rPr>
                  <a:t> orthogonal matrix and S is diagonal matrix whose diagonal elements are singular values of A.</a:t>
                </a:r>
              </a:p>
              <a:p>
                <a:pPr algn="just"/>
                <a:r>
                  <a:rPr lang="en-US" dirty="0">
                    <a:latin typeface="Book Antiqua" panose="02040602050305030304" pitchFamily="18" charset="0"/>
                  </a:rPr>
                  <a:t>We know that eigenvalue equation of matrix A is: </a:t>
                </a:r>
                <a14:m>
                  <m:oMath xmlns:m="http://schemas.openxmlformats.org/officeDocument/2006/math">
                    <m:r>
                      <a:rPr lang="en-US" b="0" i="1" smtClean="0">
                        <a:latin typeface="Cambria Math" panose="02040503050406030204" pitchFamily="18" charset="0"/>
                      </a:rPr>
                      <m:t>𝐴𝑥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a14:m>
                <a:endParaRPr lang="en-US" b="0" dirty="0">
                  <a:latin typeface="Book Antiqua" panose="02040602050305030304" pitchFamily="18" charset="0"/>
                  <a:ea typeface="Cambria Math" panose="02040503050406030204" pitchFamily="18" charset="0"/>
                </a:endParaRPr>
              </a:p>
              <a:p>
                <a:pPr marL="0" indent="0" algn="just">
                  <a:buNone/>
                </a:pPr>
                <a:r>
                  <a:rPr lang="en-US" dirty="0">
                    <a:latin typeface="Book Antiqua" panose="02040602050305030304" pitchFamily="18" charset="0"/>
                  </a:rPr>
                  <a:t>	=&gt;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𝑇</m:t>
                        </m:r>
                      </m:sup>
                    </m:sSup>
                    <m:r>
                      <a:rPr lang="en-US" b="0" i="1" smtClean="0">
                        <a:latin typeface="Cambria Math" panose="02040503050406030204" pitchFamily="18" charset="0"/>
                      </a:rPr>
                      <m:t>𝐴𝑥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𝑥</m:t>
                    </m:r>
                  </m:oMath>
                </a14:m>
                <a:endParaRPr lang="en-US" b="0" dirty="0">
                  <a:latin typeface="Book Antiqua" panose="02040602050305030304" pitchFamily="18" charset="0"/>
                  <a:ea typeface="Cambria Math" panose="02040503050406030204" pitchFamily="18" charset="0"/>
                </a:endParaRPr>
              </a:p>
              <a:p>
                <a:pPr marL="0" indent="0" algn="just">
                  <a:buNone/>
                </a:pPr>
                <a:r>
                  <a:rPr lang="en-US" dirty="0">
                    <a:latin typeface="Book Antiqua" panose="02040602050305030304" pitchFamily="18" charset="0"/>
                  </a:rPr>
                  <a:t>	=&gt;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𝑇</m:t>
                        </m:r>
                      </m:sup>
                    </m:sSup>
                    <m:r>
                      <a:rPr lang="en-US" i="1" smtClean="0">
                        <a:latin typeface="Cambria Math" panose="02040503050406030204" pitchFamily="18" charset="0"/>
                      </a:rPr>
                      <m:t>𝐴</m:t>
                    </m:r>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endParaRPr lang="en-US" dirty="0">
                  <a:latin typeface="Book Antiqua" panose="02040602050305030304" pitchFamily="18" charset="0"/>
                </a:endParaRPr>
              </a:p>
              <a:p>
                <a:pPr algn="just"/>
                <a:r>
                  <a:rPr lang="en-US" dirty="0">
                    <a:latin typeface="Book Antiqua" panose="02040602050305030304" pitchFamily="18" charset="0"/>
                  </a:rPr>
                  <a:t>Matrix V and S can be found by solving above equation. The matrix V is combination of all v</a:t>
                </a:r>
                <a:r>
                  <a:rPr lang="en-US" baseline="-25000" dirty="0">
                    <a:latin typeface="Book Antiqua" panose="02040602050305030304" pitchFamily="18" charset="0"/>
                  </a:rPr>
                  <a:t>i</a:t>
                </a:r>
                <a:r>
                  <a:rPr lang="en-US" dirty="0">
                    <a:latin typeface="Book Antiqua" panose="02040602050305030304" pitchFamily="18" charset="0"/>
                  </a:rPr>
                  <a:t>.</a:t>
                </a:r>
              </a:p>
              <a:p>
                <a:pPr algn="just"/>
                <a:endParaRPr lang="en-US" sz="2600" dirty="0">
                  <a:latin typeface="Book Antiqua" panose="0204060205030503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416988" cy="4351338"/>
              </a:xfrm>
              <a:blipFill rotWithShape="0">
                <a:blip r:embed="rId3"/>
                <a:stretch>
                  <a:fillRect l="-1054" t="-2381" r="-123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5" name="Object 4"/>
          <p:cNvGraphicFramePr>
            <a:graphicFrameLocks noChangeAspect="1"/>
          </p:cNvGraphicFramePr>
          <p:nvPr>
            <p:extLst>
              <p:ext uri="{D42A27DB-BD31-4B8C-83A1-F6EECF244321}">
                <p14:modId xmlns:p14="http://schemas.microsoft.com/office/powerpoint/2010/main" val="1895329972"/>
              </p:ext>
            </p:extLst>
          </p:nvPr>
        </p:nvGraphicFramePr>
        <p:xfrm>
          <a:off x="9585510" y="1825625"/>
          <a:ext cx="1494865" cy="442923"/>
        </p:xfrm>
        <a:graphic>
          <a:graphicData uri="http://schemas.openxmlformats.org/presentationml/2006/ole">
            <mc:AlternateContent xmlns:mc="http://schemas.openxmlformats.org/markup-compatibility/2006">
              <mc:Choice xmlns:v="urn:schemas-microsoft-com:vml" Requires="v">
                <p:oleObj name="Equation" r:id="rId4" imgW="685800" imgH="203040" progId="Equation.3">
                  <p:embed/>
                </p:oleObj>
              </mc:Choice>
              <mc:Fallback>
                <p:oleObj name="Equation" r:id="rId4" imgW="685800" imgH="203040" progId="Equation.3">
                  <p:embed/>
                  <p:pic>
                    <p:nvPicPr>
                      <p:cNvPr id="0" name=""/>
                      <p:cNvPicPr/>
                      <p:nvPr/>
                    </p:nvPicPr>
                    <p:blipFill>
                      <a:blip r:embed="rId5"/>
                      <a:stretch>
                        <a:fillRect/>
                      </a:stretch>
                    </p:blipFill>
                    <p:spPr>
                      <a:xfrm>
                        <a:off x="9585510" y="1825625"/>
                        <a:ext cx="1494865" cy="442923"/>
                      </a:xfrm>
                      <a:prstGeom prst="rect">
                        <a:avLst/>
                      </a:prstGeom>
                    </p:spPr>
                  </p:pic>
                </p:oleObj>
              </mc:Fallback>
            </mc:AlternateContent>
          </a:graphicData>
        </a:graphic>
      </p:graphicFrame>
    </p:spTree>
    <p:extLst>
      <p:ext uri="{BB962C8B-B14F-4D97-AF65-F5344CB8AC3E}">
        <p14:creationId xmlns:p14="http://schemas.microsoft.com/office/powerpoint/2010/main" val="22035371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Singular Value Decomposition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Similarly, we know that eigenvalue equation of matrix A is: </a:t>
                </a:r>
                <a14:m>
                  <m:oMath xmlns:m="http://schemas.openxmlformats.org/officeDocument/2006/math">
                    <m:r>
                      <a:rPr lang="en-US" b="0" i="1" smtClean="0">
                        <a:latin typeface="Cambria Math" panose="02040503050406030204" pitchFamily="18" charset="0"/>
                      </a:rPr>
                      <m:t>𝐴𝑥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a14:m>
                <a:endParaRPr lang="en-US" b="0" dirty="0">
                  <a:latin typeface="Book Antiqua" panose="02040602050305030304" pitchFamily="18" charset="0"/>
                  <a:ea typeface="Cambria Math" panose="02040503050406030204" pitchFamily="18" charset="0"/>
                </a:endParaRPr>
              </a:p>
              <a:p>
                <a:pPr marL="0" indent="0" algn="just">
                  <a:buNone/>
                </a:pPr>
                <a:r>
                  <a:rPr lang="en-US" dirty="0">
                    <a:latin typeface="Book Antiqua" panose="02040602050305030304" pitchFamily="18" charset="0"/>
                  </a:rPr>
                  <a:t>	=&gt; </a:t>
                </a:r>
                <a14:m>
                  <m:oMath xmlns:m="http://schemas.openxmlformats.org/officeDocument/2006/math">
                    <m:r>
                      <a:rPr lang="en-US" b="0" i="1" smtClean="0">
                        <a:latin typeface="Cambria Math" panose="02040503050406030204" pitchFamily="18" charset="0"/>
                      </a:rPr>
                      <m:t>𝐴</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𝑇</m:t>
                        </m:r>
                      </m:sup>
                    </m:sSup>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𝑥</m:t>
                    </m:r>
                  </m:oMath>
                </a14:m>
                <a:endParaRPr lang="en-US" b="0" dirty="0">
                  <a:latin typeface="Book Antiqua" panose="02040602050305030304" pitchFamily="18" charset="0"/>
                  <a:ea typeface="Cambria Math" panose="02040503050406030204" pitchFamily="18" charset="0"/>
                </a:endParaRPr>
              </a:p>
              <a:p>
                <a:pPr marL="0" indent="0" algn="just">
                  <a:buNone/>
                </a:pPr>
                <a:r>
                  <a:rPr lang="en-US" dirty="0">
                    <a:latin typeface="Book Antiqua" panose="02040602050305030304" pitchFamily="18" charset="0"/>
                  </a:rPr>
                  <a:t>	=&gt; </a:t>
                </a:r>
                <a14:m>
                  <m:oMath xmlns:m="http://schemas.openxmlformats.org/officeDocument/2006/math">
                    <m:r>
                      <a:rPr lang="en-US" i="1" smtClean="0">
                        <a:latin typeface="Cambria Math" panose="02040503050406030204" pitchFamily="18" charset="0"/>
                      </a:rPr>
                      <m:t>𝐴</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𝑇</m:t>
                        </m:r>
                      </m:sup>
                    </m:sSup>
                    <m:sSub>
                      <m:sSubPr>
                        <m:ctrlPr>
                          <a:rPr lang="en-US"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oMath>
                </a14:m>
                <a:endParaRPr lang="en-US" dirty="0">
                  <a:latin typeface="Book Antiqua" panose="02040602050305030304" pitchFamily="18" charset="0"/>
                </a:endParaRPr>
              </a:p>
              <a:p>
                <a:pPr algn="just"/>
                <a:r>
                  <a:rPr lang="en-US" dirty="0">
                    <a:latin typeface="Book Antiqua" panose="02040602050305030304" pitchFamily="18" charset="0"/>
                  </a:rPr>
                  <a:t>Matrix U can be found by solving above equation. The matrix U is combination of all </a:t>
                </a:r>
                <a:r>
                  <a:rPr lang="en-US" dirty="0" err="1">
                    <a:latin typeface="Book Antiqua" panose="02040602050305030304" pitchFamily="18" charset="0"/>
                  </a:rPr>
                  <a:t>u</a:t>
                </a:r>
                <a:r>
                  <a:rPr lang="en-US" baseline="-25000" dirty="0" err="1">
                    <a:latin typeface="Book Antiqua" panose="02040602050305030304" pitchFamily="18" charset="0"/>
                  </a:rPr>
                  <a:t>i</a:t>
                </a:r>
                <a:r>
                  <a:rPr lang="en-US" dirty="0">
                    <a:latin typeface="Book Antiqua" panose="02040602050305030304" pitchFamily="18" charset="0"/>
                  </a:rPr>
                  <a:t>.</a:t>
                </a:r>
              </a:p>
              <a:p>
                <a:pPr algn="just"/>
                <a:endParaRPr lang="en-US" sz="2600" dirty="0">
                  <a:latin typeface="Book Antiqua" panose="0204060205030503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416988" cy="4351338"/>
              </a:xfrm>
              <a:blipFill rotWithShape="0">
                <a:blip r:embed="rId2"/>
                <a:stretch>
                  <a:fillRect l="-1054" t="-2381" r="-123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4662912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Singular Value Decomposition</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Once all factors are calculated, </a:t>
            </a:r>
            <a:r>
              <a:rPr lang="en-US" dirty="0">
                <a:solidFill>
                  <a:srgbClr val="232629"/>
                </a:solidFill>
                <a:latin typeface="Book Antiqua" panose="02040602050305030304" pitchFamily="18" charset="0"/>
              </a:rPr>
              <a:t>Set an optimization threshold (e.g., 90%). Calculate the total sum of the squares of the diagonal S matrix. Calculate how many S values it takes to reach 90% of the total sum of squares. </a:t>
            </a:r>
          </a:p>
          <a:p>
            <a:pPr lvl="0" algn="just"/>
            <a:r>
              <a:rPr lang="en-US" dirty="0">
                <a:solidFill>
                  <a:srgbClr val="232629"/>
                </a:solidFill>
                <a:latin typeface="Book Antiqua" panose="02040602050305030304" pitchFamily="18" charset="0"/>
              </a:rPr>
              <a:t>So if that turns out to be K S-values, then we would take the first K columns of the U matrix, first K rows of the V</a:t>
            </a:r>
            <a:r>
              <a:rPr lang="en-US" baseline="30000" dirty="0">
                <a:solidFill>
                  <a:srgbClr val="232629"/>
                </a:solidFill>
                <a:latin typeface="Book Antiqua" panose="02040602050305030304" pitchFamily="18" charset="0"/>
              </a:rPr>
              <a:t>⊤</a:t>
            </a:r>
            <a:r>
              <a:rPr lang="en-US" dirty="0">
                <a:solidFill>
                  <a:srgbClr val="232629"/>
                </a:solidFill>
                <a:latin typeface="Book Antiqua" panose="02040602050305030304" pitchFamily="18" charset="0"/>
              </a:rPr>
              <a:t> matrix, and a K×K square matrix out of the S matrix. </a:t>
            </a:r>
          </a:p>
          <a:p>
            <a:pPr lvl="0" algn="just"/>
            <a:r>
              <a:rPr lang="en-US" dirty="0">
                <a:solidFill>
                  <a:srgbClr val="232629"/>
                </a:solidFill>
                <a:latin typeface="Book Antiqua" panose="02040602050305030304" pitchFamily="18" charset="0"/>
              </a:rPr>
              <a:t>We would then calculate A=USV</a:t>
            </a:r>
            <a:r>
              <a:rPr lang="en-US" baseline="30000" dirty="0">
                <a:solidFill>
                  <a:srgbClr val="232629"/>
                </a:solidFill>
                <a:latin typeface="Book Antiqua" panose="02040602050305030304" pitchFamily="18" charset="0"/>
              </a:rPr>
              <a:t>⊤</a:t>
            </a:r>
            <a:r>
              <a:rPr lang="en-US" dirty="0">
                <a:solidFill>
                  <a:srgbClr val="232629"/>
                </a:solidFill>
                <a:latin typeface="Book Antiqua" panose="02040602050305030304" pitchFamily="18" charset="0"/>
              </a:rPr>
              <a:t> using the reduced matrices.</a:t>
            </a:r>
            <a:r>
              <a:rPr lang="en-US" dirty="0">
                <a:latin typeface="Book Antiqua" panose="02040602050305030304" pitchFamily="18" charset="0"/>
              </a:rPr>
              <a:t> </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14117464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Singular Value Decomposition</a:t>
            </a:r>
          </a:p>
        </p:txBody>
      </p:sp>
      <p:sp>
        <p:nvSpPr>
          <p:cNvPr id="3" name="Content Placeholder 2"/>
          <p:cNvSpPr>
            <a:spLocks noGrp="1"/>
          </p:cNvSpPr>
          <p:nvPr>
            <p:ph idx="1"/>
          </p:nvPr>
        </p:nvSpPr>
        <p:spPr>
          <a:xfrm>
            <a:off x="838200" y="1825625"/>
            <a:ext cx="10416988" cy="4351338"/>
          </a:xfrm>
        </p:spPr>
        <p:txBody>
          <a:bodyPr>
            <a:normAutofit lnSpcReduction="10000"/>
          </a:bodyPr>
          <a:lstStyle/>
          <a:p>
            <a:pPr algn="just"/>
            <a:r>
              <a:rPr lang="en-US" sz="2600" dirty="0">
                <a:latin typeface="Book Antiqua" panose="02040602050305030304" pitchFamily="18" charset="0"/>
              </a:rPr>
              <a:t>Example: Find SVD of following matrix</a:t>
            </a:r>
          </a:p>
          <a:p>
            <a:pPr marL="914400" lvl="2" indent="0" algn="just">
              <a:buNone/>
            </a:pPr>
            <a:endParaRPr lang="en-US" sz="1800" dirty="0">
              <a:latin typeface="Book Antiqua" panose="02040602050305030304" pitchFamily="18" charset="0"/>
            </a:endParaRPr>
          </a:p>
          <a:p>
            <a:pPr marL="914400" lvl="2" indent="0" algn="just">
              <a:buNone/>
            </a:pPr>
            <a:endParaRPr lang="en-US" sz="1800" dirty="0">
              <a:latin typeface="Book Antiqua" panose="02040602050305030304" pitchFamily="18" charset="0"/>
            </a:endParaRPr>
          </a:p>
          <a:p>
            <a:pPr marL="914400" lvl="2" indent="0" algn="just">
              <a:buNone/>
            </a:pPr>
            <a:endParaRPr lang="en-US" sz="1800" dirty="0">
              <a:latin typeface="Book Antiqua" panose="02040602050305030304" pitchFamily="18" charset="0"/>
            </a:endParaRPr>
          </a:p>
          <a:p>
            <a:pPr marL="914400" lvl="2" indent="0" algn="just">
              <a:buNone/>
            </a:pPr>
            <a:endParaRPr lang="en-US" sz="1800" dirty="0">
              <a:latin typeface="Book Antiqua" panose="02040602050305030304" pitchFamily="18" charset="0"/>
            </a:endParaRPr>
          </a:p>
          <a:p>
            <a:pPr marL="914400" lvl="2" indent="0" algn="just">
              <a:buNone/>
            </a:pPr>
            <a:endParaRPr lang="en-US" sz="1800" dirty="0">
              <a:latin typeface="Book Antiqua" panose="02040602050305030304" pitchFamily="18" charset="0"/>
            </a:endParaRPr>
          </a:p>
          <a:p>
            <a:pPr marL="0" indent="0">
              <a:buNone/>
            </a:pPr>
            <a:r>
              <a:rPr lang="en-US" sz="2600" dirty="0">
                <a:latin typeface="Book Antiqua" panose="02040602050305030304" pitchFamily="18" charset="0"/>
              </a:rPr>
              <a:t>Solution</a:t>
            </a:r>
          </a:p>
          <a:p>
            <a:pPr marL="0" indent="0">
              <a:buNone/>
            </a:pPr>
            <a:endParaRPr lang="en-US" sz="2600" dirty="0">
              <a:latin typeface="Book Antiqua" panose="02040602050305030304" pitchFamily="18" charset="0"/>
            </a:endParaRPr>
          </a:p>
          <a:p>
            <a:pPr marL="0" indent="0">
              <a:buNone/>
            </a:pPr>
            <a:endParaRPr lang="en-US" sz="2600" dirty="0">
              <a:latin typeface="Book Antiqua" panose="02040602050305030304" pitchFamily="18" charset="0"/>
            </a:endParaRPr>
          </a:p>
          <a:p>
            <a:pPr marL="0" indent="0">
              <a:buNone/>
            </a:pPr>
            <a:endParaRPr lang="en-US" sz="2600" dirty="0">
              <a:latin typeface="Book Antiqua" panose="02040602050305030304" pitchFamily="18" charset="0"/>
            </a:endParaRPr>
          </a:p>
          <a:p>
            <a:pPr marL="0" indent="0" algn="just">
              <a:buNone/>
            </a:pPr>
            <a:r>
              <a:rPr lang="en-US" sz="2600" dirty="0">
                <a:latin typeface="Book Antiqua" panose="02040602050305030304" pitchFamily="18" charset="0"/>
              </a:rPr>
              <a:t>Solve                        we get, </a:t>
            </a: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5" name="Object 4"/>
          <p:cNvGraphicFramePr>
            <a:graphicFrameLocks noChangeAspect="1"/>
          </p:cNvGraphicFramePr>
          <p:nvPr/>
        </p:nvGraphicFramePr>
        <p:xfrm>
          <a:off x="1578161" y="2348844"/>
          <a:ext cx="2119779" cy="1397656"/>
        </p:xfrm>
        <a:graphic>
          <a:graphicData uri="http://schemas.openxmlformats.org/presentationml/2006/ole">
            <mc:AlternateContent xmlns:mc="http://schemas.openxmlformats.org/markup-compatibility/2006">
              <mc:Choice xmlns:v="urn:schemas-microsoft-com:vml" Requires="v">
                <p:oleObj name="Equation" r:id="rId2" imgW="1155600" imgH="761760" progId="Equation.3">
                  <p:embed/>
                </p:oleObj>
              </mc:Choice>
              <mc:Fallback>
                <p:oleObj name="Equation" r:id="rId2" imgW="1155600" imgH="761760" progId="Equation.3">
                  <p:embed/>
                  <p:pic>
                    <p:nvPicPr>
                      <p:cNvPr id="0" name=""/>
                      <p:cNvPicPr/>
                      <p:nvPr/>
                    </p:nvPicPr>
                    <p:blipFill>
                      <a:blip r:embed="rId3"/>
                      <a:stretch>
                        <a:fillRect/>
                      </a:stretch>
                    </p:blipFill>
                    <p:spPr>
                      <a:xfrm>
                        <a:off x="1578161" y="2348844"/>
                        <a:ext cx="2119779" cy="1397656"/>
                      </a:xfrm>
                      <a:prstGeom prst="rect">
                        <a:avLst/>
                      </a:prstGeom>
                    </p:spPr>
                  </p:pic>
                </p:oleObj>
              </mc:Fallback>
            </mc:AlternateContent>
          </a:graphicData>
        </a:graphic>
      </p:graphicFrame>
      <p:graphicFrame>
        <p:nvGraphicFramePr>
          <p:cNvPr id="6" name="Object 5"/>
          <p:cNvGraphicFramePr>
            <a:graphicFrameLocks noChangeAspect="1"/>
          </p:cNvGraphicFramePr>
          <p:nvPr/>
        </p:nvGraphicFramePr>
        <p:xfrm>
          <a:off x="838200" y="4001294"/>
          <a:ext cx="3005137" cy="1304925"/>
        </p:xfrm>
        <a:graphic>
          <a:graphicData uri="http://schemas.openxmlformats.org/presentationml/2006/ole">
            <mc:AlternateContent xmlns:mc="http://schemas.openxmlformats.org/markup-compatibility/2006">
              <mc:Choice xmlns:v="urn:schemas-microsoft-com:vml" Requires="v">
                <p:oleObj name="Equation" r:id="rId4" imgW="1638000" imgH="711000" progId="Equation.3">
                  <p:embed/>
                </p:oleObj>
              </mc:Choice>
              <mc:Fallback>
                <p:oleObj name="Equation" r:id="rId4" imgW="1638000" imgH="711000" progId="Equation.3">
                  <p:embed/>
                  <p:pic>
                    <p:nvPicPr>
                      <p:cNvPr id="0" name=""/>
                      <p:cNvPicPr/>
                      <p:nvPr/>
                    </p:nvPicPr>
                    <p:blipFill>
                      <a:blip r:embed="rId5"/>
                      <a:stretch>
                        <a:fillRect/>
                      </a:stretch>
                    </p:blipFill>
                    <p:spPr>
                      <a:xfrm>
                        <a:off x="838200" y="4001294"/>
                        <a:ext cx="3005137" cy="1304925"/>
                      </a:xfrm>
                      <a:prstGeom prst="rect">
                        <a:avLst/>
                      </a:prstGeom>
                    </p:spPr>
                  </p:pic>
                </p:oleObj>
              </mc:Fallback>
            </mc:AlternateContent>
          </a:graphicData>
        </a:graphic>
      </p:graphicFrame>
      <p:graphicFrame>
        <p:nvGraphicFramePr>
          <p:cNvPr id="7" name="Object 6"/>
          <p:cNvGraphicFramePr>
            <a:graphicFrameLocks noChangeAspect="1"/>
          </p:cNvGraphicFramePr>
          <p:nvPr/>
        </p:nvGraphicFramePr>
        <p:xfrm>
          <a:off x="1981572" y="5441156"/>
          <a:ext cx="1312955" cy="477438"/>
        </p:xfrm>
        <a:graphic>
          <a:graphicData uri="http://schemas.openxmlformats.org/presentationml/2006/ole">
            <mc:AlternateContent xmlns:mc="http://schemas.openxmlformats.org/markup-compatibility/2006">
              <mc:Choice xmlns:v="urn:schemas-microsoft-com:vml" Requires="v">
                <p:oleObj name="Equation" r:id="rId6" imgW="698400" imgH="253800" progId="Equation.3">
                  <p:embed/>
                </p:oleObj>
              </mc:Choice>
              <mc:Fallback>
                <p:oleObj name="Equation" r:id="rId6" imgW="698400" imgH="253800" progId="Equation.3">
                  <p:embed/>
                  <p:pic>
                    <p:nvPicPr>
                      <p:cNvPr id="0" name=""/>
                      <p:cNvPicPr/>
                      <p:nvPr/>
                    </p:nvPicPr>
                    <p:blipFill>
                      <a:blip r:embed="rId7"/>
                      <a:stretch>
                        <a:fillRect/>
                      </a:stretch>
                    </p:blipFill>
                    <p:spPr>
                      <a:xfrm>
                        <a:off x="1981572" y="5441156"/>
                        <a:ext cx="1312955" cy="477438"/>
                      </a:xfrm>
                      <a:prstGeom prst="rect">
                        <a:avLst/>
                      </a:prstGeom>
                    </p:spPr>
                  </p:pic>
                </p:oleObj>
              </mc:Fallback>
            </mc:AlternateContent>
          </a:graphicData>
        </a:graphic>
      </p:graphicFrame>
      <p:graphicFrame>
        <p:nvGraphicFramePr>
          <p:cNvPr id="8" name="Object 7"/>
          <p:cNvGraphicFramePr>
            <a:graphicFrameLocks noChangeAspect="1"/>
          </p:cNvGraphicFramePr>
          <p:nvPr/>
        </p:nvGraphicFramePr>
        <p:xfrm>
          <a:off x="4849158" y="5404752"/>
          <a:ext cx="1444065" cy="502283"/>
        </p:xfrm>
        <a:graphic>
          <a:graphicData uri="http://schemas.openxmlformats.org/presentationml/2006/ole">
            <mc:AlternateContent xmlns:mc="http://schemas.openxmlformats.org/markup-compatibility/2006">
              <mc:Choice xmlns:v="urn:schemas-microsoft-com:vml" Requires="v">
                <p:oleObj name="Equation" r:id="rId8" imgW="583920" imgH="203040" progId="Equation.3">
                  <p:embed/>
                </p:oleObj>
              </mc:Choice>
              <mc:Fallback>
                <p:oleObj name="Equation" r:id="rId8" imgW="583920" imgH="203040" progId="Equation.3">
                  <p:embed/>
                  <p:pic>
                    <p:nvPicPr>
                      <p:cNvPr id="0" name=""/>
                      <p:cNvPicPr/>
                      <p:nvPr/>
                    </p:nvPicPr>
                    <p:blipFill>
                      <a:blip r:embed="rId9"/>
                      <a:stretch>
                        <a:fillRect/>
                      </a:stretch>
                    </p:blipFill>
                    <p:spPr>
                      <a:xfrm>
                        <a:off x="4849158" y="5404752"/>
                        <a:ext cx="1444065" cy="502283"/>
                      </a:xfrm>
                      <a:prstGeom prst="rect">
                        <a:avLst/>
                      </a:prstGeom>
                    </p:spPr>
                  </p:pic>
                </p:oleObj>
              </mc:Fallback>
            </mc:AlternateContent>
          </a:graphicData>
        </a:graphic>
      </p:graphicFrame>
    </p:spTree>
    <p:extLst>
      <p:ext uri="{BB962C8B-B14F-4D97-AF65-F5344CB8AC3E}">
        <p14:creationId xmlns:p14="http://schemas.microsoft.com/office/powerpoint/2010/main" val="4228679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Categories of Clustering Algorithms</a:t>
            </a:r>
          </a:p>
        </p:txBody>
      </p:sp>
      <p:sp>
        <p:nvSpPr>
          <p:cNvPr id="3" name="Content Placeholder 2"/>
          <p:cNvSpPr>
            <a:spLocks noGrp="1"/>
          </p:cNvSpPr>
          <p:nvPr>
            <p:ph idx="1"/>
          </p:nvPr>
        </p:nvSpPr>
        <p:spPr/>
        <p:txBody>
          <a:bodyPr>
            <a:normAutofit fontScale="92500" lnSpcReduction="10000"/>
          </a:bodyPr>
          <a:lstStyle/>
          <a:p>
            <a:pPr marL="0" lvl="0" indent="0" algn="just">
              <a:buNone/>
            </a:pPr>
            <a:r>
              <a:rPr lang="en-US" b="1" dirty="0">
                <a:latin typeface="Book Antiqua" panose="02040602050305030304" pitchFamily="18" charset="0"/>
              </a:rPr>
              <a:t>Hierarchical Methods</a:t>
            </a:r>
          </a:p>
          <a:p>
            <a:pPr algn="just"/>
            <a:r>
              <a:rPr lang="en-US" dirty="0">
                <a:latin typeface="Book Antiqua" panose="02040602050305030304" pitchFamily="18" charset="0"/>
              </a:rPr>
              <a:t>A hierarchical method creates a hierarchical decomposition of the given set of data objects. A hierarchical method can be classified as being either </a:t>
            </a:r>
            <a:r>
              <a:rPr lang="en-US" i="1" dirty="0">
                <a:latin typeface="Book Antiqua" panose="02040602050305030304" pitchFamily="18" charset="0"/>
              </a:rPr>
              <a:t>agglomerative </a:t>
            </a:r>
            <a:r>
              <a:rPr lang="en-US" dirty="0">
                <a:latin typeface="Book Antiqua" panose="02040602050305030304" pitchFamily="18" charset="0"/>
              </a:rPr>
              <a:t>or </a:t>
            </a:r>
            <a:r>
              <a:rPr lang="en-US" i="1" dirty="0">
                <a:latin typeface="Book Antiqua" panose="02040602050305030304" pitchFamily="18" charset="0"/>
              </a:rPr>
              <a:t>divisive</a:t>
            </a:r>
            <a:r>
              <a:rPr lang="en-US" dirty="0">
                <a:latin typeface="Book Antiqua" panose="02040602050305030304" pitchFamily="18" charset="0"/>
              </a:rPr>
              <a:t>. </a:t>
            </a:r>
          </a:p>
          <a:p>
            <a:pPr algn="just"/>
            <a:r>
              <a:rPr lang="en-US" dirty="0">
                <a:latin typeface="Book Antiqua" panose="02040602050305030304" pitchFamily="18" charset="0"/>
              </a:rPr>
              <a:t>The </a:t>
            </a:r>
            <a:r>
              <a:rPr lang="en-US" i="1" dirty="0">
                <a:latin typeface="Book Antiqua" panose="02040602050305030304" pitchFamily="18" charset="0"/>
              </a:rPr>
              <a:t>agglomerative approach</a:t>
            </a:r>
            <a:r>
              <a:rPr lang="en-US" dirty="0">
                <a:latin typeface="Book Antiqua" panose="02040602050305030304" pitchFamily="18" charset="0"/>
              </a:rPr>
              <a:t> follows the </a:t>
            </a:r>
            <a:r>
              <a:rPr lang="en-US" i="1" dirty="0">
                <a:latin typeface="Book Antiqua" panose="02040602050305030304" pitchFamily="18" charset="0"/>
              </a:rPr>
              <a:t>bottom-up </a:t>
            </a:r>
            <a:r>
              <a:rPr lang="en-US" dirty="0">
                <a:latin typeface="Book Antiqua" panose="02040602050305030304" pitchFamily="18" charset="0"/>
              </a:rPr>
              <a:t>approach. It starts with each object forming a separate group. It successively merges the objects or groups that are close to one another, until a termination condition holds. </a:t>
            </a:r>
          </a:p>
          <a:p>
            <a:pPr algn="just"/>
            <a:r>
              <a:rPr lang="en-US" dirty="0">
                <a:latin typeface="Book Antiqua" panose="02040602050305030304" pitchFamily="18" charset="0"/>
              </a:rPr>
              <a:t>The </a:t>
            </a:r>
            <a:r>
              <a:rPr lang="en-US" i="1" dirty="0">
                <a:latin typeface="Book Antiqua" panose="02040602050305030304" pitchFamily="18" charset="0"/>
              </a:rPr>
              <a:t>divisive approach</a:t>
            </a:r>
            <a:r>
              <a:rPr lang="en-US" dirty="0">
                <a:latin typeface="Book Antiqua" panose="02040602050305030304" pitchFamily="18" charset="0"/>
              </a:rPr>
              <a:t> follows the </a:t>
            </a:r>
            <a:r>
              <a:rPr lang="en-US" i="1" dirty="0">
                <a:latin typeface="Book Antiqua" panose="02040602050305030304" pitchFamily="18" charset="0"/>
              </a:rPr>
              <a:t>top-down </a:t>
            </a:r>
            <a:r>
              <a:rPr lang="en-US" dirty="0">
                <a:latin typeface="Book Antiqua" panose="02040602050305030304" pitchFamily="18" charset="0"/>
              </a:rPr>
              <a:t>approach. It starts with all of the objects in the same cluster. In each successive iteration, a cluster is split up into smaller clusters, until a termination condition holds.</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6533084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Singular Value Decomposition</a:t>
            </a: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sz="2600" dirty="0">
                <a:latin typeface="Book Antiqua" panose="02040602050305030304" pitchFamily="18" charset="0"/>
              </a:rPr>
              <a:t>Thus,                                                          </a:t>
            </a:r>
          </a:p>
          <a:p>
            <a:pPr marL="0" indent="0" algn="just">
              <a:buNone/>
            </a:pPr>
            <a:r>
              <a:rPr lang="en-US" sz="2600" dirty="0">
                <a:latin typeface="Book Antiqua" panose="02040602050305030304" pitchFamily="18" charset="0"/>
              </a:rPr>
              <a:t>Find eigenvectors of each Eigen value</a:t>
            </a: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r>
              <a:rPr lang="en-US" sz="2600" dirty="0">
                <a:latin typeface="Book Antiqua" panose="02040602050305030304" pitchFamily="18" charset="0"/>
              </a:rPr>
              <a:t>Normalized eigenvectors are:</a:t>
            </a:r>
          </a:p>
          <a:p>
            <a:pPr marL="0" indent="0" algn="just">
              <a:buNone/>
            </a:pPr>
            <a:endParaRPr lang="en-US" sz="2600" dirty="0">
              <a:latin typeface="Book Antiqua" panose="02040602050305030304" pitchFamily="18" charset="0"/>
            </a:endParaRPr>
          </a:p>
          <a:p>
            <a:pPr marL="0" indent="0" algn="just">
              <a:buNone/>
            </a:pPr>
            <a:r>
              <a:rPr lang="en-US" sz="2600" dirty="0">
                <a:latin typeface="Book Antiqua" panose="02040602050305030304" pitchFamily="18" charset="0"/>
              </a:rPr>
              <a:t> </a:t>
            </a: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9" name="Object 8"/>
          <p:cNvGraphicFramePr>
            <a:graphicFrameLocks noChangeAspect="1"/>
          </p:cNvGraphicFramePr>
          <p:nvPr>
            <p:extLst>
              <p:ext uri="{D42A27DB-BD31-4B8C-83A1-F6EECF244321}">
                <p14:modId xmlns:p14="http://schemas.microsoft.com/office/powerpoint/2010/main" val="2016094243"/>
              </p:ext>
            </p:extLst>
          </p:nvPr>
        </p:nvGraphicFramePr>
        <p:xfrm>
          <a:off x="1947582" y="1825625"/>
          <a:ext cx="4399430" cy="444387"/>
        </p:xfrm>
        <a:graphic>
          <a:graphicData uri="http://schemas.openxmlformats.org/presentationml/2006/ole">
            <mc:AlternateContent xmlns:mc="http://schemas.openxmlformats.org/markup-compatibility/2006">
              <mc:Choice xmlns:v="urn:schemas-microsoft-com:vml" Requires="v">
                <p:oleObj name="Equation" r:id="rId2" imgW="2514600" imgH="253800" progId="Equation.3">
                  <p:embed/>
                </p:oleObj>
              </mc:Choice>
              <mc:Fallback>
                <p:oleObj name="Equation" r:id="rId2" imgW="2514600" imgH="253800" progId="Equation.3">
                  <p:embed/>
                  <p:pic>
                    <p:nvPicPr>
                      <p:cNvPr id="0" name=""/>
                      <p:cNvPicPr/>
                      <p:nvPr/>
                    </p:nvPicPr>
                    <p:blipFill>
                      <a:blip r:embed="rId3"/>
                      <a:stretch>
                        <a:fillRect/>
                      </a:stretch>
                    </p:blipFill>
                    <p:spPr>
                      <a:xfrm>
                        <a:off x="1947582" y="1825625"/>
                        <a:ext cx="4399430" cy="444387"/>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187839366"/>
              </p:ext>
            </p:extLst>
          </p:nvPr>
        </p:nvGraphicFramePr>
        <p:xfrm>
          <a:off x="936811" y="2975770"/>
          <a:ext cx="4267199" cy="1244600"/>
        </p:xfrm>
        <a:graphic>
          <a:graphicData uri="http://schemas.openxmlformats.org/presentationml/2006/ole">
            <mc:AlternateContent xmlns:mc="http://schemas.openxmlformats.org/markup-compatibility/2006">
              <mc:Choice xmlns:v="urn:schemas-microsoft-com:vml" Requires="v">
                <p:oleObj name="Equation" r:id="rId4" imgW="2438280" imgH="711000" progId="Equation.3">
                  <p:embed/>
                </p:oleObj>
              </mc:Choice>
              <mc:Fallback>
                <p:oleObj name="Equation" r:id="rId4" imgW="2438280" imgH="711000" progId="Equation.3">
                  <p:embed/>
                  <p:pic>
                    <p:nvPicPr>
                      <p:cNvPr id="0" name=""/>
                      <p:cNvPicPr/>
                      <p:nvPr/>
                    </p:nvPicPr>
                    <p:blipFill>
                      <a:blip r:embed="rId5"/>
                      <a:stretch>
                        <a:fillRect/>
                      </a:stretch>
                    </p:blipFill>
                    <p:spPr>
                      <a:xfrm>
                        <a:off x="936811" y="2975770"/>
                        <a:ext cx="4267199" cy="12446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62609101"/>
              </p:ext>
            </p:extLst>
          </p:nvPr>
        </p:nvGraphicFramePr>
        <p:xfrm>
          <a:off x="631264" y="4637090"/>
          <a:ext cx="5578475" cy="1466850"/>
        </p:xfrm>
        <a:graphic>
          <a:graphicData uri="http://schemas.openxmlformats.org/presentationml/2006/ole">
            <mc:AlternateContent xmlns:mc="http://schemas.openxmlformats.org/markup-compatibility/2006">
              <mc:Choice xmlns:v="urn:schemas-microsoft-com:vml" Requires="v">
                <p:oleObj name="Equation" r:id="rId6" imgW="3187440" imgH="838080" progId="Equation.3">
                  <p:embed/>
                </p:oleObj>
              </mc:Choice>
              <mc:Fallback>
                <p:oleObj name="Equation" r:id="rId6" imgW="3187440" imgH="838080" progId="Equation.3">
                  <p:embed/>
                  <p:pic>
                    <p:nvPicPr>
                      <p:cNvPr id="0" name=""/>
                      <p:cNvPicPr/>
                      <p:nvPr/>
                    </p:nvPicPr>
                    <p:blipFill>
                      <a:blip r:embed="rId7"/>
                      <a:stretch>
                        <a:fillRect/>
                      </a:stretch>
                    </p:blipFill>
                    <p:spPr>
                      <a:xfrm>
                        <a:off x="631264" y="4637090"/>
                        <a:ext cx="5578475" cy="1466850"/>
                      </a:xfrm>
                      <a:prstGeom prst="rect">
                        <a:avLst/>
                      </a:prstGeom>
                    </p:spPr>
                  </p:pic>
                </p:oleObj>
              </mc:Fallback>
            </mc:AlternateContent>
          </a:graphicData>
        </a:graphic>
      </p:graphicFrame>
    </p:spTree>
    <p:extLst>
      <p:ext uri="{BB962C8B-B14F-4D97-AF65-F5344CB8AC3E}">
        <p14:creationId xmlns:p14="http://schemas.microsoft.com/office/powerpoint/2010/main" val="28641033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Singular Value Decomposition</a:t>
            </a: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sz="2600" dirty="0">
                <a:latin typeface="Book Antiqua" panose="02040602050305030304" pitchFamily="18" charset="0"/>
              </a:rPr>
              <a:t>Thus,</a:t>
            </a: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r>
              <a:rPr lang="en-US" sz="2600" dirty="0">
                <a:latin typeface="Book Antiqua" panose="02040602050305030304" pitchFamily="18" charset="0"/>
              </a:rPr>
              <a:t>Similarly, Find V</a:t>
            </a:r>
          </a:p>
          <a:p>
            <a:pPr marL="0" indent="0" algn="just">
              <a:buNone/>
            </a:pPr>
            <a:endParaRPr lang="en-US" sz="26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11" name="Object 10"/>
          <p:cNvGraphicFramePr>
            <a:graphicFrameLocks noChangeAspect="1"/>
          </p:cNvGraphicFramePr>
          <p:nvPr>
            <p:extLst>
              <p:ext uri="{D42A27DB-BD31-4B8C-83A1-F6EECF244321}">
                <p14:modId xmlns:p14="http://schemas.microsoft.com/office/powerpoint/2010/main" val="399723412"/>
              </p:ext>
            </p:extLst>
          </p:nvPr>
        </p:nvGraphicFramePr>
        <p:xfrm>
          <a:off x="1120402" y="2405343"/>
          <a:ext cx="3400425" cy="1466850"/>
        </p:xfrm>
        <a:graphic>
          <a:graphicData uri="http://schemas.openxmlformats.org/presentationml/2006/ole">
            <mc:AlternateContent xmlns:mc="http://schemas.openxmlformats.org/markup-compatibility/2006">
              <mc:Choice xmlns:v="urn:schemas-microsoft-com:vml" Requires="v">
                <p:oleObj name="Equation" r:id="rId2" imgW="1942920" imgH="838080" progId="Equation.3">
                  <p:embed/>
                </p:oleObj>
              </mc:Choice>
              <mc:Fallback>
                <p:oleObj name="Equation" r:id="rId2" imgW="1942920" imgH="838080" progId="Equation.3">
                  <p:embed/>
                  <p:pic>
                    <p:nvPicPr>
                      <p:cNvPr id="0" name=""/>
                      <p:cNvPicPr/>
                      <p:nvPr/>
                    </p:nvPicPr>
                    <p:blipFill>
                      <a:blip r:embed="rId3"/>
                      <a:stretch>
                        <a:fillRect/>
                      </a:stretch>
                    </p:blipFill>
                    <p:spPr>
                      <a:xfrm>
                        <a:off x="1120402" y="2405343"/>
                        <a:ext cx="3400425" cy="146685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355965190"/>
              </p:ext>
            </p:extLst>
          </p:nvPr>
        </p:nvGraphicFramePr>
        <p:xfrm>
          <a:off x="5220354" y="2405343"/>
          <a:ext cx="2444750" cy="1466850"/>
        </p:xfrm>
        <a:graphic>
          <a:graphicData uri="http://schemas.openxmlformats.org/presentationml/2006/ole">
            <mc:AlternateContent xmlns:mc="http://schemas.openxmlformats.org/markup-compatibility/2006">
              <mc:Choice xmlns:v="urn:schemas-microsoft-com:vml" Requires="v">
                <p:oleObj name="Equation" r:id="rId4" imgW="1396800" imgH="838080" progId="Equation.3">
                  <p:embed/>
                </p:oleObj>
              </mc:Choice>
              <mc:Fallback>
                <p:oleObj name="Equation" r:id="rId4" imgW="1396800" imgH="838080" progId="Equation.3">
                  <p:embed/>
                  <p:pic>
                    <p:nvPicPr>
                      <p:cNvPr id="0" name=""/>
                      <p:cNvPicPr/>
                      <p:nvPr/>
                    </p:nvPicPr>
                    <p:blipFill>
                      <a:blip r:embed="rId5"/>
                      <a:stretch>
                        <a:fillRect/>
                      </a:stretch>
                    </p:blipFill>
                    <p:spPr>
                      <a:xfrm>
                        <a:off x="5220354" y="2405343"/>
                        <a:ext cx="2444750" cy="146685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859629886"/>
              </p:ext>
            </p:extLst>
          </p:nvPr>
        </p:nvGraphicFramePr>
        <p:xfrm>
          <a:off x="1238250" y="4799807"/>
          <a:ext cx="3711575" cy="1466850"/>
        </p:xfrm>
        <a:graphic>
          <a:graphicData uri="http://schemas.openxmlformats.org/presentationml/2006/ole">
            <mc:AlternateContent xmlns:mc="http://schemas.openxmlformats.org/markup-compatibility/2006">
              <mc:Choice xmlns:v="urn:schemas-microsoft-com:vml" Requires="v">
                <p:oleObj name="Equation" r:id="rId6" imgW="2120760" imgH="838080" progId="Equation.3">
                  <p:embed/>
                </p:oleObj>
              </mc:Choice>
              <mc:Fallback>
                <p:oleObj name="Equation" r:id="rId6" imgW="2120760" imgH="838080" progId="Equation.3">
                  <p:embed/>
                  <p:pic>
                    <p:nvPicPr>
                      <p:cNvPr id="0" name=""/>
                      <p:cNvPicPr/>
                      <p:nvPr/>
                    </p:nvPicPr>
                    <p:blipFill>
                      <a:blip r:embed="rId7"/>
                      <a:stretch>
                        <a:fillRect/>
                      </a:stretch>
                    </p:blipFill>
                    <p:spPr>
                      <a:xfrm>
                        <a:off x="1238250" y="4799807"/>
                        <a:ext cx="3711575" cy="1466850"/>
                      </a:xfrm>
                      <a:prstGeom prst="rect">
                        <a:avLst/>
                      </a:prstGeom>
                    </p:spPr>
                  </p:pic>
                </p:oleObj>
              </mc:Fallback>
            </mc:AlternateContent>
          </a:graphicData>
        </a:graphic>
      </p:graphicFrame>
    </p:spTree>
    <p:extLst>
      <p:ext uri="{BB962C8B-B14F-4D97-AF65-F5344CB8AC3E}">
        <p14:creationId xmlns:p14="http://schemas.microsoft.com/office/powerpoint/2010/main" val="26038915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Factor Analysis</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Factor analysis is one of the unsupervised machine learning algorithms which is used for dimensionality reduction. </a:t>
            </a:r>
          </a:p>
          <a:p>
            <a:pPr algn="just"/>
            <a:r>
              <a:rPr lang="en-US" dirty="0">
                <a:latin typeface="Book Antiqua" panose="02040602050305030304" pitchFamily="18" charset="0"/>
              </a:rPr>
              <a:t>This algorithm creates factors from the observed variables to represent the common variance i.e. variance due to correlation among the observed variables.</a:t>
            </a:r>
          </a:p>
          <a:p>
            <a:pPr algn="just"/>
            <a:r>
              <a:rPr lang="en-US" dirty="0">
                <a:latin typeface="Book Antiqua" panose="02040602050305030304" pitchFamily="18" charset="0"/>
              </a:rPr>
              <a:t>Factor analysis is a linear statistical model. It is used to explain the variance among the observed variable and condense a set of the observed variable into the unobserved variable called factors.</a:t>
            </a:r>
          </a:p>
          <a:p>
            <a:pPr algn="just"/>
            <a:endParaRPr lang="en-US"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1472562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Factor Analysis</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Observed variables are modeled as a linear combination of factors and error terms. </a:t>
            </a:r>
          </a:p>
          <a:p>
            <a:pPr algn="just"/>
            <a:r>
              <a:rPr lang="en-US" dirty="0">
                <a:latin typeface="Book Antiqua" panose="02040602050305030304" pitchFamily="18" charset="0"/>
              </a:rPr>
              <a:t>Factor or latent variable is associated with multiple observed variables, who have common patterns of responses. </a:t>
            </a:r>
          </a:p>
          <a:p>
            <a:pPr algn="just"/>
            <a:r>
              <a:rPr lang="en-US" dirty="0">
                <a:latin typeface="Book Antiqua" panose="02040602050305030304" pitchFamily="18" charset="0"/>
              </a:rPr>
              <a:t>Each factor explains a particular amount of variance in the observed variables. It helps in data interpretations by reducing the number of variables.</a:t>
            </a:r>
          </a:p>
          <a:p>
            <a:pPr algn="just"/>
            <a:r>
              <a:rPr lang="en-US" dirty="0">
                <a:latin typeface="Book Antiqua" panose="02040602050305030304" pitchFamily="18" charset="0"/>
              </a:rPr>
              <a:t>Factor analysis is a method for investigating whether a number of variables of interest x</a:t>
            </a:r>
            <a:r>
              <a:rPr lang="en-US" baseline="-25000" dirty="0">
                <a:latin typeface="Book Antiqua" panose="02040602050305030304" pitchFamily="18" charset="0"/>
              </a:rPr>
              <a:t>1</a:t>
            </a:r>
            <a:r>
              <a:rPr lang="en-US" dirty="0">
                <a:latin typeface="Book Antiqua" panose="02040602050305030304" pitchFamily="18" charset="0"/>
              </a:rPr>
              <a:t>, x</a:t>
            </a:r>
            <a:r>
              <a:rPr lang="en-US" baseline="-25000" dirty="0">
                <a:latin typeface="Book Antiqua" panose="02040602050305030304" pitchFamily="18" charset="0"/>
              </a:rPr>
              <a:t>2</a:t>
            </a:r>
            <a:r>
              <a:rPr lang="en-US" dirty="0">
                <a:latin typeface="Book Antiqua" panose="02040602050305030304" pitchFamily="18" charset="0"/>
              </a:rPr>
              <a:t>,……., </a:t>
            </a:r>
            <a:r>
              <a:rPr lang="en-US" dirty="0" err="1">
                <a:latin typeface="Book Antiqua" panose="02040602050305030304" pitchFamily="18" charset="0"/>
              </a:rPr>
              <a:t>x</a:t>
            </a:r>
            <a:r>
              <a:rPr lang="en-US" baseline="-25000" dirty="0" err="1">
                <a:latin typeface="Book Antiqua" panose="02040602050305030304" pitchFamily="18" charset="0"/>
              </a:rPr>
              <a:t>n</a:t>
            </a:r>
            <a:r>
              <a:rPr lang="en-US" dirty="0">
                <a:latin typeface="Book Antiqua" panose="02040602050305030304" pitchFamily="18" charset="0"/>
              </a:rPr>
              <a:t>, are linearly related to a smaller number of unobservable factors F</a:t>
            </a:r>
            <a:r>
              <a:rPr lang="en-US" baseline="-25000" dirty="0">
                <a:latin typeface="Book Antiqua" panose="02040602050305030304" pitchFamily="18" charset="0"/>
              </a:rPr>
              <a:t>1</a:t>
            </a:r>
            <a:r>
              <a:rPr lang="en-US" dirty="0">
                <a:latin typeface="Book Antiqua" panose="02040602050305030304" pitchFamily="18" charset="0"/>
              </a:rPr>
              <a:t>, F</a:t>
            </a:r>
            <a:r>
              <a:rPr lang="en-US" baseline="-25000" dirty="0">
                <a:latin typeface="Book Antiqua" panose="02040602050305030304" pitchFamily="18" charset="0"/>
              </a:rPr>
              <a:t>2</a:t>
            </a:r>
            <a:r>
              <a:rPr lang="en-US" dirty="0">
                <a:latin typeface="Book Antiqua" panose="02040602050305030304" pitchFamily="18" charset="0"/>
              </a:rPr>
              <a:t>,..……, </a:t>
            </a:r>
            <a:r>
              <a:rPr lang="en-US" dirty="0" err="1">
                <a:latin typeface="Book Antiqua" panose="02040602050305030304" pitchFamily="18" charset="0"/>
              </a:rPr>
              <a:t>F</a:t>
            </a:r>
            <a:r>
              <a:rPr lang="en-US" baseline="-25000" dirty="0" err="1">
                <a:latin typeface="Book Antiqua" panose="02040602050305030304" pitchFamily="18" charset="0"/>
              </a:rPr>
              <a:t>k</a:t>
            </a:r>
            <a:r>
              <a:rPr lang="en-US" dirty="0">
                <a:latin typeface="Book Antiqua" panose="02040602050305030304" pitchFamily="18" charset="0"/>
              </a:rPr>
              <a:t>.</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42786672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Factor Analysis</a:t>
            </a: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b="1" u="sng" dirty="0">
                <a:latin typeface="Book Antiqua" panose="02040602050305030304" pitchFamily="18" charset="0"/>
              </a:rPr>
              <a:t>Steps Involved in Factor</a:t>
            </a:r>
          </a:p>
          <a:p>
            <a:pPr algn="just"/>
            <a:r>
              <a:rPr lang="en-US" dirty="0">
                <a:latin typeface="Book Antiqua" panose="02040602050305030304" pitchFamily="18" charset="0"/>
              </a:rPr>
              <a:t>Adequacy Test</a:t>
            </a:r>
          </a:p>
          <a:p>
            <a:pPr algn="just"/>
            <a:r>
              <a:rPr lang="en-US" dirty="0">
                <a:latin typeface="Book Antiqua" panose="02040602050305030304" pitchFamily="18" charset="0"/>
              </a:rPr>
              <a:t>Determining the number of factors</a:t>
            </a:r>
          </a:p>
          <a:p>
            <a:pPr algn="just"/>
            <a:r>
              <a:rPr lang="en-US" dirty="0">
                <a:latin typeface="Book Antiqua" panose="02040602050305030304" pitchFamily="18" charset="0"/>
              </a:rPr>
              <a:t>Interpreting the factors</a:t>
            </a:r>
          </a:p>
          <a:p>
            <a:pPr marL="0" indent="0" algn="just">
              <a:buNone/>
            </a:pPr>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13647578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Factor Analysis</a:t>
            </a: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b="1" dirty="0">
                <a:latin typeface="Book Antiqua" panose="02040602050305030304" pitchFamily="18" charset="0"/>
              </a:rPr>
              <a:t>Adequacy Test</a:t>
            </a:r>
          </a:p>
          <a:p>
            <a:pPr algn="just"/>
            <a:r>
              <a:rPr lang="en-US" dirty="0">
                <a:latin typeface="Book Antiqua" panose="02040602050305030304" pitchFamily="18" charset="0"/>
              </a:rPr>
              <a:t>Before you perform factor analysis, you need to evaluate the factorability of the dataset. </a:t>
            </a:r>
          </a:p>
          <a:p>
            <a:pPr algn="just"/>
            <a:r>
              <a:rPr lang="en-US" dirty="0">
                <a:latin typeface="Book Antiqua" panose="02040602050305030304" pitchFamily="18" charset="0"/>
              </a:rPr>
              <a:t>Factorability means "can we found the factors in the dataset?". There are two methods to check the factorability or sampling adequacy:</a:t>
            </a:r>
          </a:p>
          <a:p>
            <a:pPr lvl="1" algn="just"/>
            <a:r>
              <a:rPr lang="en-US" dirty="0">
                <a:latin typeface="Book Antiqua" panose="02040602050305030304" pitchFamily="18" charset="0"/>
              </a:rPr>
              <a:t>Bartlett’s Test</a:t>
            </a:r>
          </a:p>
          <a:p>
            <a:pPr lvl="1" algn="just"/>
            <a:r>
              <a:rPr lang="en-US" dirty="0">
                <a:latin typeface="Book Antiqua" panose="02040602050305030304" pitchFamily="18" charset="0"/>
              </a:rPr>
              <a:t>Kaiser-Meyer-</a:t>
            </a:r>
            <a:r>
              <a:rPr lang="en-US" dirty="0" err="1">
                <a:latin typeface="Book Antiqua" panose="02040602050305030304" pitchFamily="18" charset="0"/>
              </a:rPr>
              <a:t>Olkin</a:t>
            </a:r>
            <a:r>
              <a:rPr lang="en-US" dirty="0">
                <a:latin typeface="Book Antiqua" panose="02040602050305030304" pitchFamily="18" charset="0"/>
              </a:rPr>
              <a:t> (KMO) Test</a:t>
            </a:r>
          </a:p>
          <a:p>
            <a:pPr marL="0" indent="0" algn="just">
              <a:buNone/>
            </a:pPr>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12857768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Factor Analysis</a:t>
            </a:r>
          </a:p>
        </p:txBody>
      </p:sp>
      <p:sp>
        <p:nvSpPr>
          <p:cNvPr id="3" name="Content Placeholder 2"/>
          <p:cNvSpPr>
            <a:spLocks noGrp="1"/>
          </p:cNvSpPr>
          <p:nvPr>
            <p:ph idx="1"/>
          </p:nvPr>
        </p:nvSpPr>
        <p:spPr>
          <a:xfrm>
            <a:off x="838200" y="1825625"/>
            <a:ext cx="10416988" cy="4351338"/>
          </a:xfrm>
        </p:spPr>
        <p:txBody>
          <a:bodyPr>
            <a:normAutofit lnSpcReduction="10000"/>
          </a:bodyPr>
          <a:lstStyle/>
          <a:p>
            <a:pPr algn="just"/>
            <a:r>
              <a:rPr lang="en-US" dirty="0">
                <a:latin typeface="Book Antiqua" panose="02040602050305030304" pitchFamily="18" charset="0"/>
              </a:rPr>
              <a:t>Bartlett’s test checks whether the correlation is present in the given data. It tests the null hypothesis (H0) that correlation matrix is an Identical matrix. </a:t>
            </a:r>
          </a:p>
          <a:p>
            <a:pPr algn="just"/>
            <a:r>
              <a:rPr lang="en-US" dirty="0">
                <a:latin typeface="Book Antiqua" panose="02040602050305030304" pitchFamily="18" charset="0"/>
              </a:rPr>
              <a:t>So, the null hypothesis assumes that no correlation is present among the variables. We want to reject this null hypothesis because factor analysis aims at explaining the common variance i.e. the variation due to correlation among the variables. </a:t>
            </a:r>
          </a:p>
          <a:p>
            <a:pPr algn="just"/>
            <a:r>
              <a:rPr lang="en-US" dirty="0">
                <a:latin typeface="Book Antiqua" panose="02040602050305030304" pitchFamily="18" charset="0"/>
              </a:rPr>
              <a:t>If the p test statistic value is less than 0.05, we can decide that the correlation is not an Identical matrix i.e. correlation is present among the variables with 95% confidence level.</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707402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Factor Analysis</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Kaiser-Meyer-</a:t>
            </a:r>
            <a:r>
              <a:rPr lang="en-US" dirty="0" err="1">
                <a:latin typeface="Book Antiqua" panose="02040602050305030304" pitchFamily="18" charset="0"/>
              </a:rPr>
              <a:t>Olkin</a:t>
            </a:r>
            <a:r>
              <a:rPr lang="en-US" dirty="0">
                <a:latin typeface="Book Antiqua" panose="02040602050305030304" pitchFamily="18" charset="0"/>
              </a:rPr>
              <a:t> (KMO) Test measures the suitability of data for factor analysis. </a:t>
            </a:r>
          </a:p>
          <a:p>
            <a:pPr algn="just"/>
            <a:r>
              <a:rPr lang="en-US" dirty="0">
                <a:latin typeface="Book Antiqua" panose="02040602050305030304" pitchFamily="18" charset="0"/>
              </a:rPr>
              <a:t>It determines the adequacy for each observed variable and for the complete model. KMO estimates the proportion of variance among all the observed variable. </a:t>
            </a:r>
          </a:p>
          <a:p>
            <a:pPr algn="just"/>
            <a:r>
              <a:rPr lang="en-US" dirty="0">
                <a:latin typeface="Book Antiqua" panose="02040602050305030304" pitchFamily="18" charset="0"/>
              </a:rPr>
              <a:t>Lower proportion id more suitable for factor analysis. KMO values range between 0 and 1. Value of KMO less than 0.6 is considered inadequate.</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14245858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Factor Analysis</a:t>
            </a:r>
          </a:p>
        </p:txBody>
      </p:sp>
      <p:sp>
        <p:nvSpPr>
          <p:cNvPr id="3" name="Content Placeholder 2"/>
          <p:cNvSpPr>
            <a:spLocks noGrp="1"/>
          </p:cNvSpPr>
          <p:nvPr>
            <p:ph idx="1"/>
          </p:nvPr>
        </p:nvSpPr>
        <p:spPr>
          <a:xfrm>
            <a:off x="838200" y="1825625"/>
            <a:ext cx="10416988" cy="4351338"/>
          </a:xfrm>
        </p:spPr>
        <p:txBody>
          <a:bodyPr>
            <a:normAutofit fontScale="92500"/>
          </a:bodyPr>
          <a:lstStyle/>
          <a:p>
            <a:pPr marL="0" indent="0" algn="just">
              <a:buNone/>
            </a:pPr>
            <a:r>
              <a:rPr lang="en-US" b="1" dirty="0">
                <a:latin typeface="Book Antiqua" panose="02040602050305030304" pitchFamily="18" charset="0"/>
              </a:rPr>
              <a:t>Determining the number of factors</a:t>
            </a:r>
          </a:p>
          <a:p>
            <a:pPr algn="just"/>
            <a:r>
              <a:rPr lang="en-US" dirty="0">
                <a:latin typeface="Book Antiqua" panose="02040602050305030304" pitchFamily="18" charset="0"/>
              </a:rPr>
              <a:t>The number of factors in our dataset is equal to the number of variables in our dataset. </a:t>
            </a:r>
          </a:p>
          <a:p>
            <a:pPr algn="just"/>
            <a:r>
              <a:rPr lang="en-US" dirty="0">
                <a:latin typeface="Book Antiqua" panose="02040602050305030304" pitchFamily="18" charset="0"/>
              </a:rPr>
              <a:t>All the factors are not gonna provide a significant amount of useful information about the common variance among the variables. </a:t>
            </a:r>
          </a:p>
          <a:p>
            <a:pPr algn="just"/>
            <a:r>
              <a:rPr lang="en-US" dirty="0">
                <a:latin typeface="Book Antiqua" panose="02040602050305030304" pitchFamily="18" charset="0"/>
              </a:rPr>
              <a:t>So we have to decide the number of factors. The number of factors can be decided on the basis of the amount of common variance the factors explain. </a:t>
            </a:r>
          </a:p>
          <a:p>
            <a:pPr algn="just"/>
            <a:r>
              <a:rPr lang="en-US" dirty="0">
                <a:latin typeface="Book Antiqua" panose="02040602050305030304" pitchFamily="18" charset="0"/>
              </a:rPr>
              <a:t>In general, we will plot the factors and their eigenvalues. We will select the number of factors whose eigenvalues are greater than 1.</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5869319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Factor Analysis</a:t>
            </a: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b="1" dirty="0">
                <a:latin typeface="Book Antiqua" panose="02040602050305030304" pitchFamily="18" charset="0"/>
              </a:rPr>
              <a:t>Interpreting the Factors</a:t>
            </a:r>
          </a:p>
          <a:p>
            <a:pPr algn="just"/>
            <a:r>
              <a:rPr lang="en-US" dirty="0">
                <a:latin typeface="Book Antiqua" panose="02040602050305030304" pitchFamily="18" charset="0"/>
              </a:rPr>
              <a:t>Finally, we have to interpret the factors by making use </a:t>
            </a:r>
            <a:r>
              <a:rPr lang="en-US">
                <a:latin typeface="Book Antiqua" panose="02040602050305030304" pitchFamily="18" charset="0"/>
              </a:rPr>
              <a:t>of loadings.</a:t>
            </a:r>
            <a:endParaRPr lang="en-US" dirty="0">
              <a:latin typeface="Book Antiqua" panose="02040602050305030304" pitchFamily="18" charset="0"/>
            </a:endParaRPr>
          </a:p>
          <a:p>
            <a:pPr algn="just"/>
            <a:r>
              <a:rPr lang="en-US" dirty="0">
                <a:latin typeface="Book Antiqua" panose="02040602050305030304" pitchFamily="18" charset="0"/>
              </a:rPr>
              <a:t>Loadings indicate how much a factor explains a variable. The loading score will range from -1 to 1.</a:t>
            </a:r>
          </a:p>
          <a:p>
            <a:pPr algn="just"/>
            <a:r>
              <a:rPr lang="en-US" dirty="0">
                <a:latin typeface="Book Antiqua" panose="02040602050305030304" pitchFamily="18" charset="0"/>
              </a:rPr>
              <a:t>Values close to -1 or 1 indicate that the factor have influence on these variables. Values close to 0 indicates that the factor has lower influencer on the variable.</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995899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Categories of Clustering Algorithms</a:t>
            </a:r>
          </a:p>
        </p:txBody>
      </p:sp>
      <p:sp>
        <p:nvSpPr>
          <p:cNvPr id="3" name="Content Placeholder 2"/>
          <p:cNvSpPr>
            <a:spLocks noGrp="1"/>
          </p:cNvSpPr>
          <p:nvPr>
            <p:ph idx="1"/>
          </p:nvPr>
        </p:nvSpPr>
        <p:spPr/>
        <p:txBody>
          <a:bodyPr>
            <a:normAutofit/>
          </a:bodyPr>
          <a:lstStyle/>
          <a:p>
            <a:pPr marL="0" lvl="0" indent="0" algn="just">
              <a:buNone/>
            </a:pPr>
            <a:r>
              <a:rPr lang="en-US" b="1" dirty="0">
                <a:latin typeface="Book Antiqua" panose="02040602050305030304" pitchFamily="18" charset="0"/>
              </a:rPr>
              <a:t>Density-based Methods</a:t>
            </a:r>
          </a:p>
          <a:p>
            <a:pPr algn="just"/>
            <a:r>
              <a:rPr lang="en-US" dirty="0">
                <a:latin typeface="Book Antiqua" panose="02040602050305030304" pitchFamily="18" charset="0"/>
              </a:rPr>
              <a:t>Most partitioning methods cluster objects based on the distance between objects. Such methods can find only spherical-shaped clusters and encounter difficulty at discovering clusters of arbitrary shapes. </a:t>
            </a:r>
          </a:p>
          <a:p>
            <a:pPr algn="just"/>
            <a:r>
              <a:rPr lang="en-US" dirty="0">
                <a:latin typeface="Book Antiqua" panose="02040602050305030304" pitchFamily="18" charset="0"/>
              </a:rPr>
              <a:t>Other clustering methods have been developed based on the notion of </a:t>
            </a:r>
            <a:r>
              <a:rPr lang="en-US" i="1" dirty="0">
                <a:latin typeface="Book Antiqua" panose="02040602050305030304" pitchFamily="18" charset="0"/>
              </a:rPr>
              <a:t>density</a:t>
            </a:r>
            <a:r>
              <a:rPr lang="en-US" dirty="0">
                <a:latin typeface="Book Antiqua" panose="02040602050305030304" pitchFamily="18" charset="0"/>
              </a:rPr>
              <a:t>. Their general idea is to continue growing the given cluster as long as the density (number of objects or data points) in the neighborhood exceeds some threshold.</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4921972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Factor Analysis</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Factor 1 has high factor loadings for E1,E2,E3,E4, and E5</a:t>
            </a:r>
          </a:p>
          <a:p>
            <a:pPr algn="just"/>
            <a:r>
              <a:rPr lang="en-US" dirty="0">
                <a:latin typeface="Book Antiqua" panose="02040602050305030304" pitchFamily="18" charset="0"/>
              </a:rPr>
              <a:t>Factor 2 has high factor loadings for N1,N2,N3,N4, and N5 </a:t>
            </a:r>
          </a:p>
          <a:p>
            <a:pPr algn="just"/>
            <a:r>
              <a:rPr lang="en-US" dirty="0">
                <a:latin typeface="Book Antiqua" panose="02040602050305030304" pitchFamily="18" charset="0"/>
              </a:rPr>
              <a:t>Factor 3 has high factor loadings for C1,C2,C3,C4, and C5</a:t>
            </a:r>
          </a:p>
          <a:p>
            <a:pPr algn="just"/>
            <a:r>
              <a:rPr lang="en-US" dirty="0">
                <a:latin typeface="Book Antiqua" panose="02040602050305030304" pitchFamily="18" charset="0"/>
              </a:rPr>
              <a:t>Factor 4 has high factor loadings for O1,O2,O3,O4, and O5</a:t>
            </a:r>
          </a:p>
          <a:p>
            <a:pPr algn="just"/>
            <a:r>
              <a:rPr lang="en-US" dirty="0">
                <a:latin typeface="Book Antiqua" panose="02040602050305030304" pitchFamily="18" charset="0"/>
              </a:rPr>
              <a:t>Factor 5 has high factor loadings for A1,A2,A3,A4, and A5</a:t>
            </a:r>
          </a:p>
          <a:p>
            <a:pPr algn="just"/>
            <a:r>
              <a:rPr lang="en-US" dirty="0">
                <a:latin typeface="Book Antiqua" panose="02040602050305030304" pitchFamily="18" charset="0"/>
              </a:rPr>
              <a:t>Factor 6 has none of the high loadings for any variable and is not easily interpretable. Its good if we take only five factors.</a:t>
            </a:r>
          </a:p>
          <a:p>
            <a:pPr marL="0" indent="0" algn="just">
              <a:buNone/>
            </a:pPr>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8034718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Independent Component Analysis (ICA)</a:t>
            </a:r>
          </a:p>
        </p:txBody>
      </p:sp>
      <p:sp>
        <p:nvSpPr>
          <p:cNvPr id="3" name="Content Placeholder 2"/>
          <p:cNvSpPr>
            <a:spLocks noGrp="1"/>
          </p:cNvSpPr>
          <p:nvPr>
            <p:ph idx="1"/>
          </p:nvPr>
        </p:nvSpPr>
        <p:spPr>
          <a:xfrm>
            <a:off x="838200" y="1825625"/>
            <a:ext cx="10416988" cy="4351338"/>
          </a:xfrm>
        </p:spPr>
        <p:txBody>
          <a:bodyPr>
            <a:normAutofit fontScale="92500" lnSpcReduction="10000"/>
          </a:bodyPr>
          <a:lstStyle/>
          <a:p>
            <a:pPr algn="just"/>
            <a:r>
              <a:rPr lang="en-US" dirty="0">
                <a:latin typeface="Book Antiqua" panose="02040602050305030304" pitchFamily="18" charset="0"/>
              </a:rPr>
              <a:t>ICA assumes that each sample of data is a mixture of independent components and it aims to find these independent components. At the heart of ICA is Independence.</a:t>
            </a:r>
          </a:p>
          <a:p>
            <a:pPr algn="just"/>
            <a:r>
              <a:rPr lang="en-US" dirty="0">
                <a:latin typeface="Book Antiqua" panose="02040602050305030304" pitchFamily="18" charset="0"/>
              </a:rPr>
              <a:t>Suppose x, y are two random variables and their distribution functions are given by </a:t>
            </a:r>
            <a:r>
              <a:rPr lang="en-US" dirty="0" err="1">
                <a:latin typeface="Book Antiqua" panose="02040602050305030304" pitchFamily="18" charset="0"/>
              </a:rPr>
              <a:t>Px</a:t>
            </a:r>
            <a:r>
              <a:rPr lang="en-US" dirty="0">
                <a:latin typeface="Book Antiqua" panose="02040602050305030304" pitchFamily="18" charset="0"/>
              </a:rPr>
              <a:t>, </a:t>
            </a:r>
            <a:r>
              <a:rPr lang="en-US" dirty="0" err="1">
                <a:latin typeface="Book Antiqua" panose="02040602050305030304" pitchFamily="18" charset="0"/>
              </a:rPr>
              <a:t>Py</a:t>
            </a:r>
            <a:r>
              <a:rPr lang="en-US" dirty="0">
                <a:latin typeface="Book Antiqua" panose="02040602050305030304" pitchFamily="18" charset="0"/>
              </a:rPr>
              <a:t> respectively. If we receive some information about x and that doesn't change whatever knowledge we have about y, then we can say that x, y are independent variables.</a:t>
            </a:r>
          </a:p>
          <a:p>
            <a:pPr algn="just"/>
            <a:r>
              <a:rPr lang="en-US" dirty="0">
                <a:latin typeface="Book Antiqua" panose="02040602050305030304" pitchFamily="18" charset="0"/>
              </a:rPr>
              <a:t>Mathematically, two variables x and y are independent if the joint probability density is separable.</a:t>
            </a:r>
          </a:p>
          <a:p>
            <a:pPr marL="0" indent="0" algn="just">
              <a:buNone/>
            </a:pPr>
            <a:r>
              <a:rPr lang="en-US" dirty="0">
                <a:latin typeface="Book Antiqua" panose="02040602050305030304" pitchFamily="18" charset="0"/>
              </a:rPr>
              <a:t>	p(x, y) = p(x) p(y)</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14087312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Independent Component Analysis (ICA)</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Correlation only captures linear dependence. If two variables are independent then both linear and non-linear dependence will be zero. </a:t>
            </a:r>
          </a:p>
          <a:p>
            <a:pPr algn="just"/>
            <a:r>
              <a:rPr lang="en-US" dirty="0">
                <a:latin typeface="Book Antiqua" panose="02040602050305030304" pitchFamily="18" charset="0"/>
              </a:rPr>
              <a:t>The absence of linear dependence does not imply independence since there might be a non-linear relationship. Let's take a small example to understand this.</a:t>
            </a:r>
          </a:p>
          <a:p>
            <a:pPr algn="just"/>
            <a:r>
              <a:rPr lang="en-US" dirty="0">
                <a:latin typeface="Book Antiqua" panose="02040602050305030304" pitchFamily="18" charset="0"/>
              </a:rPr>
              <a:t>Suppose </a:t>
            </a:r>
            <a:r>
              <a:rPr lang="en-US" b="1" dirty="0">
                <a:latin typeface="Book Antiqua" panose="02040602050305030304" pitchFamily="18" charset="0"/>
              </a:rPr>
              <a:t>x</a:t>
            </a:r>
            <a:r>
              <a:rPr lang="en-US" dirty="0">
                <a:latin typeface="Book Antiqua" panose="02040602050305030304" pitchFamily="18" charset="0"/>
              </a:rPr>
              <a:t>=(-4,-3,-2,-1,0,1,2,3,4,) &amp; </a:t>
            </a:r>
            <a:r>
              <a:rPr lang="en-US" b="1" dirty="0">
                <a:latin typeface="Book Antiqua" panose="02040602050305030304" pitchFamily="18" charset="0"/>
              </a:rPr>
              <a:t>y</a:t>
            </a:r>
            <a:r>
              <a:rPr lang="en-US" dirty="0">
                <a:latin typeface="Book Antiqua" panose="02040602050305030304" pitchFamily="18" charset="0"/>
              </a:rPr>
              <a:t>=(16,9,4,1,0,1,4,9,16). Correlation between x and y is zero though they have a non-linear relationship. Thus, independence between two variables implies zero correlation but it is not true in reverse.</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1472813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Independent Component Analysis (ICA)</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Suppose Alice and Bob, both are speaking at the same time. Both </a:t>
            </a:r>
            <a:r>
              <a:rPr lang="en-US" dirty="0" err="1">
                <a:latin typeface="Book Antiqua" panose="02040602050305030304" pitchFamily="18" charset="0"/>
              </a:rPr>
              <a:t>mics</a:t>
            </a:r>
            <a:r>
              <a:rPr lang="en-US" dirty="0">
                <a:latin typeface="Book Antiqua" panose="02040602050305030304" pitchFamily="18" charset="0"/>
              </a:rPr>
              <a:t> receive inputs S1 &amp; S2 from Alice and Bob respectively. ICA assumes that the mixing process is linear i.e. it can be represented as a matrix multiplication. Each mic mixes S1 &amp; S2 according to its location and settings which is given by a matrix A. The matrix operation produces vector M as an output. Now, you we to separate the S1 &amp; S2 from M1 &amp; M2. This is referred to as cocktail party problem or blind source separation.</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9608593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Independent Component Analysis (ICA)</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Let s is random vector whose elements are sources s1, s2, </a:t>
            </a:r>
            <a:r>
              <a:rPr lang="en-US" dirty="0" err="1">
                <a:latin typeface="Book Antiqua" panose="02040602050305030304" pitchFamily="18" charset="0"/>
              </a:rPr>
              <a:t>sn</a:t>
            </a:r>
            <a:r>
              <a:rPr lang="en-US" dirty="0">
                <a:latin typeface="Book Antiqua" panose="02040602050305030304" pitchFamily="18" charset="0"/>
              </a:rPr>
              <a:t>. A is a mixing matrix whose elements are </a:t>
            </a:r>
            <a:r>
              <a:rPr lang="en-US" dirty="0" err="1">
                <a:latin typeface="Book Antiqua" panose="02040602050305030304" pitchFamily="18" charset="0"/>
              </a:rPr>
              <a:t>aij</a:t>
            </a:r>
            <a:r>
              <a:rPr lang="en-US" dirty="0">
                <a:latin typeface="Book Antiqua" panose="02040602050305030304" pitchFamily="18" charset="0"/>
              </a:rPr>
              <a:t>. And x is a vector whose elements are mixtures.</a:t>
            </a:r>
          </a:p>
          <a:p>
            <a:pPr algn="just"/>
            <a:r>
              <a:rPr lang="en-US" dirty="0">
                <a:latin typeface="Book Antiqua" panose="02040602050305030304" pitchFamily="18" charset="0"/>
              </a:rPr>
              <a:t>Now equation for mixed sources can be written as: </a:t>
            </a:r>
          </a:p>
          <a:p>
            <a:pPr marL="0" indent="0" algn="just">
              <a:buNone/>
            </a:pPr>
            <a:r>
              <a:rPr lang="en-US" dirty="0">
                <a:latin typeface="Book Antiqua" panose="02040602050305030304" pitchFamily="18" charset="0"/>
              </a:rPr>
              <a:t>	x=As</a:t>
            </a:r>
          </a:p>
          <a:p>
            <a:pPr marL="457200" lvl="1" indent="0" algn="just">
              <a:buNone/>
            </a:pPr>
            <a:r>
              <a:rPr lang="en-US" dirty="0">
                <a:latin typeface="Book Antiqua" panose="02040602050305030304" pitchFamily="18" charset="0"/>
              </a:rPr>
              <a:t>	</a:t>
            </a:r>
          </a:p>
          <a:p>
            <a:pPr algn="just"/>
            <a:endParaRPr lang="en-US"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5" name="Object 4"/>
          <p:cNvGraphicFramePr>
            <a:graphicFrameLocks noChangeAspect="1"/>
          </p:cNvGraphicFramePr>
          <p:nvPr>
            <p:extLst>
              <p:ext uri="{D42A27DB-BD31-4B8C-83A1-F6EECF244321}">
                <p14:modId xmlns:p14="http://schemas.microsoft.com/office/powerpoint/2010/main" val="3936376777"/>
              </p:ext>
            </p:extLst>
          </p:nvPr>
        </p:nvGraphicFramePr>
        <p:xfrm>
          <a:off x="1742140" y="4112466"/>
          <a:ext cx="1148977" cy="887846"/>
        </p:xfrm>
        <a:graphic>
          <a:graphicData uri="http://schemas.openxmlformats.org/presentationml/2006/ole">
            <mc:AlternateContent xmlns:mc="http://schemas.openxmlformats.org/markup-compatibility/2006">
              <mc:Choice xmlns:v="urn:schemas-microsoft-com:vml" Requires="v">
                <p:oleObj name="Equation" r:id="rId2" imgW="558720" imgH="431640" progId="Equation.3">
                  <p:embed/>
                </p:oleObj>
              </mc:Choice>
              <mc:Fallback>
                <p:oleObj name="Equation" r:id="rId2" imgW="558720" imgH="431640" progId="Equation.3">
                  <p:embed/>
                  <p:pic>
                    <p:nvPicPr>
                      <p:cNvPr id="0" name=""/>
                      <p:cNvPicPr/>
                      <p:nvPr/>
                    </p:nvPicPr>
                    <p:blipFill>
                      <a:blip r:embed="rId3"/>
                      <a:stretch>
                        <a:fillRect/>
                      </a:stretch>
                    </p:blipFill>
                    <p:spPr>
                      <a:xfrm>
                        <a:off x="1742140" y="4112466"/>
                        <a:ext cx="1148977" cy="887846"/>
                      </a:xfrm>
                      <a:prstGeom prst="rect">
                        <a:avLst/>
                      </a:prstGeom>
                    </p:spPr>
                  </p:pic>
                </p:oleObj>
              </mc:Fallback>
            </mc:AlternateContent>
          </a:graphicData>
        </a:graphic>
      </p:graphicFrame>
    </p:spTree>
    <p:extLst>
      <p:ext uri="{BB962C8B-B14F-4D97-AF65-F5344CB8AC3E}">
        <p14:creationId xmlns:p14="http://schemas.microsoft.com/office/powerpoint/2010/main" val="9971947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Independent Component Analysis (ICA)</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The solution to this problem is trivial if matrix A is known. A simple matrix inversion of A followed by multiplication with x will give the answer. Let W be the inverse of A then, s=</a:t>
            </a:r>
            <a:r>
              <a:rPr lang="en-US" dirty="0" err="1">
                <a:latin typeface="Book Antiqua" panose="02040602050305030304" pitchFamily="18" charset="0"/>
              </a:rPr>
              <a:t>Wx</a:t>
            </a:r>
            <a:endParaRPr lang="en-US" dirty="0">
              <a:latin typeface="Book Antiqua" panose="02040602050305030304" pitchFamily="18" charset="0"/>
            </a:endParaRPr>
          </a:p>
          <a:p>
            <a:pPr algn="just"/>
            <a:r>
              <a:rPr lang="en-US" dirty="0">
                <a:latin typeface="Book Antiqua" panose="02040602050305030304" pitchFamily="18" charset="0"/>
              </a:rPr>
              <a:t>But in a real-world scenario matrix A is often unknown. The only information we have is the output of the mixing process.</a:t>
            </a:r>
          </a:p>
          <a:p>
            <a:pPr algn="just"/>
            <a:r>
              <a:rPr lang="en-US" dirty="0">
                <a:latin typeface="Book Antiqua" panose="02040602050305030304" pitchFamily="18" charset="0"/>
              </a:rPr>
              <a:t>To solve ICA problem we make use of central limit theorem. According to the Theorem, the sum of independent random variables is more Gaussian than the independent variables.</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6849944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Independent Component Analysis (ICA)</a:t>
            </a:r>
          </a:p>
        </p:txBody>
      </p:sp>
      <p:sp>
        <p:nvSpPr>
          <p:cNvPr id="3" name="Content Placeholder 2"/>
          <p:cNvSpPr>
            <a:spLocks noGrp="1"/>
          </p:cNvSpPr>
          <p:nvPr>
            <p:ph idx="1"/>
          </p:nvPr>
        </p:nvSpPr>
        <p:spPr>
          <a:xfrm>
            <a:off x="838200" y="1825625"/>
            <a:ext cx="10416988" cy="4351338"/>
          </a:xfrm>
        </p:spPr>
        <p:txBody>
          <a:bodyPr>
            <a:normAutofit lnSpcReduction="10000"/>
          </a:bodyPr>
          <a:lstStyle/>
          <a:p>
            <a:pPr marL="0" indent="0" algn="just">
              <a:buNone/>
            </a:pPr>
            <a:r>
              <a:rPr lang="en-US" dirty="0">
                <a:latin typeface="Book Antiqua" panose="02040602050305030304" pitchFamily="18" charset="0"/>
              </a:rPr>
              <a:t>ICA Algorithm</a:t>
            </a:r>
          </a:p>
          <a:p>
            <a:pPr marL="0" indent="0" algn="just">
              <a:buNone/>
            </a:pPr>
            <a:r>
              <a:rPr lang="en-US" dirty="0">
                <a:latin typeface="Book Antiqua" panose="02040602050305030304" pitchFamily="18" charset="0"/>
              </a:rPr>
              <a:t>At a high level, ICA can be broken down into the following steps.</a:t>
            </a:r>
          </a:p>
          <a:p>
            <a:pPr marL="971550" lvl="1" indent="-514350" algn="just">
              <a:buFont typeface="+mj-lt"/>
              <a:buAutoNum type="arabicPeriod"/>
            </a:pPr>
            <a:r>
              <a:rPr lang="en-US" dirty="0">
                <a:latin typeface="Book Antiqua" panose="02040602050305030304" pitchFamily="18" charset="0"/>
              </a:rPr>
              <a:t>Center x by subtracting the mean</a:t>
            </a:r>
          </a:p>
          <a:p>
            <a:pPr marL="971550" lvl="1" indent="-514350" algn="just">
              <a:buFont typeface="+mj-lt"/>
              <a:buAutoNum type="arabicPeriod"/>
            </a:pPr>
            <a:r>
              <a:rPr lang="en-US" dirty="0">
                <a:latin typeface="Book Antiqua" panose="02040602050305030304" pitchFamily="18" charset="0"/>
              </a:rPr>
              <a:t>Whiten x</a:t>
            </a:r>
          </a:p>
          <a:p>
            <a:pPr marL="971550" lvl="1" indent="-514350" algn="just">
              <a:buFont typeface="+mj-lt"/>
              <a:buAutoNum type="arabicPeriod"/>
            </a:pPr>
            <a:r>
              <a:rPr lang="en-US" dirty="0">
                <a:latin typeface="Book Antiqua" panose="02040602050305030304" pitchFamily="18" charset="0"/>
              </a:rPr>
              <a:t>Choose a random initial value for the de-mixing matrix w</a:t>
            </a:r>
          </a:p>
          <a:p>
            <a:pPr marL="971550" lvl="1" indent="-514350" algn="just">
              <a:buFont typeface="+mj-lt"/>
              <a:buAutoNum type="arabicPeriod"/>
            </a:pPr>
            <a:r>
              <a:rPr lang="en-US" dirty="0">
                <a:latin typeface="Book Antiqua" panose="02040602050305030304" pitchFamily="18" charset="0"/>
              </a:rPr>
              <a:t>Calculate the new value for w</a:t>
            </a:r>
          </a:p>
          <a:p>
            <a:pPr marL="971550" lvl="1" indent="-514350" algn="just">
              <a:buFont typeface="+mj-lt"/>
              <a:buAutoNum type="arabicPeriod"/>
            </a:pPr>
            <a:r>
              <a:rPr lang="en-US" dirty="0">
                <a:latin typeface="Book Antiqua" panose="02040602050305030304" pitchFamily="18" charset="0"/>
              </a:rPr>
              <a:t>Normalize w</a:t>
            </a:r>
          </a:p>
          <a:p>
            <a:pPr marL="971550" lvl="1" indent="-514350" algn="just">
              <a:buFont typeface="+mj-lt"/>
              <a:buAutoNum type="arabicPeriod"/>
            </a:pPr>
            <a:r>
              <a:rPr lang="en-US" dirty="0">
                <a:latin typeface="Book Antiqua" panose="02040602050305030304" pitchFamily="18" charset="0"/>
              </a:rPr>
              <a:t>Check whether algorithm has converged and if it hasn’t, return to step 4</a:t>
            </a:r>
          </a:p>
          <a:p>
            <a:pPr marL="971550" lvl="1" indent="-514350" algn="just">
              <a:buFont typeface="+mj-lt"/>
              <a:buAutoNum type="arabicPeriod"/>
            </a:pPr>
            <a:r>
              <a:rPr lang="en-US" dirty="0">
                <a:latin typeface="Book Antiqua" panose="02040602050305030304" pitchFamily="18" charset="0"/>
              </a:rPr>
              <a:t>Take the dot product of w and x to get the independent source signals</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149507177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Independent Component Analysis (ICA)</a:t>
            </a: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b="1" dirty="0">
                <a:latin typeface="Book Antiqua" panose="02040602050305030304" pitchFamily="18" charset="0"/>
              </a:rPr>
              <a:t>Whitening</a:t>
            </a:r>
          </a:p>
          <a:p>
            <a:pPr algn="just"/>
            <a:r>
              <a:rPr lang="en-US" dirty="0">
                <a:latin typeface="Book Antiqua" panose="02040602050305030304" pitchFamily="18" charset="0"/>
              </a:rPr>
              <a:t>To “whiten” a given signal means that we transform it in such a way that potential correlations between its components are removed (covariance equal to 0) and the variance of each component is equal to 1. Another way of looking at it is that the covariance matrix of the whitened signal will be equal to identity matrix.</a:t>
            </a:r>
          </a:p>
          <a:p>
            <a:pPr algn="just"/>
            <a:r>
              <a:rPr lang="en-US" dirty="0">
                <a:latin typeface="Book Antiqua" panose="02040602050305030304" pitchFamily="18" charset="0"/>
              </a:rPr>
              <a:t>The actual way we set about whitening a signal involves the Eigen-value decomposition of its covariance matrix. </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03911949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Independent Component Analysis (ICA)</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The corresponding mathematical equation can be described as follows.</a:t>
            </a:r>
          </a:p>
          <a:p>
            <a:pPr marL="0" indent="0" algn="just">
              <a:buNone/>
            </a:pPr>
            <a:r>
              <a:rPr lang="en-US" dirty="0">
                <a:latin typeface="Book Antiqua" panose="02040602050305030304" pitchFamily="18" charset="0"/>
              </a:rPr>
              <a:t>	x=ED</a:t>
            </a:r>
            <a:r>
              <a:rPr lang="en-US" baseline="30000" dirty="0">
                <a:latin typeface="Book Antiqua" panose="02040602050305030304" pitchFamily="18" charset="0"/>
              </a:rPr>
              <a:t>-1</a:t>
            </a:r>
            <a:r>
              <a:rPr lang="en-US" dirty="0">
                <a:latin typeface="Book Antiqua" panose="02040602050305030304" pitchFamily="18" charset="0"/>
              </a:rPr>
              <a:t>E</a:t>
            </a:r>
            <a:r>
              <a:rPr lang="en-US" baseline="30000" dirty="0">
                <a:latin typeface="Book Antiqua" panose="02040602050305030304" pitchFamily="18" charset="0"/>
              </a:rPr>
              <a:t>T</a:t>
            </a:r>
            <a:r>
              <a:rPr lang="en-US" dirty="0">
                <a:latin typeface="Book Antiqua" panose="02040602050305030304" pitchFamily="18" charset="0"/>
              </a:rPr>
              <a:t>x</a:t>
            </a:r>
          </a:p>
          <a:p>
            <a:pPr marL="0" indent="0" algn="just">
              <a:buNone/>
            </a:pPr>
            <a:r>
              <a:rPr lang="en-US" dirty="0">
                <a:latin typeface="Book Antiqua" panose="02040602050305030304" pitchFamily="18" charset="0"/>
              </a:rPr>
              <a:t>	where D is a diagonal matrix of eigenvalues (every lambda 	is an eigenvalue of the covariance matrix)</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135217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Independent Component Analysis (ICA)</a:t>
            </a:r>
          </a:p>
        </p:txBody>
      </p:sp>
      <p:sp>
        <p:nvSpPr>
          <p:cNvPr id="3" name="Content Placeholder 2"/>
          <p:cNvSpPr>
            <a:spLocks noGrp="1"/>
          </p:cNvSpPr>
          <p:nvPr>
            <p:ph idx="1"/>
          </p:nvPr>
        </p:nvSpPr>
        <p:spPr>
          <a:xfrm>
            <a:off x="838200" y="1825625"/>
            <a:ext cx="10416988" cy="4351338"/>
          </a:xfrm>
        </p:spPr>
        <p:txBody>
          <a:bodyPr>
            <a:normAutofit/>
          </a:bodyPr>
          <a:lstStyle/>
          <a:p>
            <a:pPr marL="0" indent="0" algn="just">
              <a:buNone/>
            </a:pPr>
            <a:r>
              <a:rPr lang="en-US" dirty="0">
                <a:latin typeface="Book Antiqua" panose="02040602050305030304" pitchFamily="18" charset="0"/>
              </a:rPr>
              <a:t>Example: Whiten following matrix</a:t>
            </a:r>
          </a:p>
          <a:p>
            <a:pPr marL="0" indent="0" algn="just">
              <a:buNone/>
            </a:pPr>
            <a:r>
              <a:rPr lang="en-US" dirty="0">
                <a:latin typeface="Book Antiqua" panose="02040602050305030304" pitchFamily="18" charset="0"/>
              </a:rPr>
              <a:t>	</a:t>
            </a:r>
          </a:p>
          <a:p>
            <a:pPr marL="0" indent="0" algn="just">
              <a:buNone/>
            </a:pPr>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graphicFrame>
        <p:nvGraphicFramePr>
          <p:cNvPr id="5" name="Object 4"/>
          <p:cNvGraphicFramePr>
            <a:graphicFrameLocks noChangeAspect="1"/>
          </p:cNvGraphicFramePr>
          <p:nvPr>
            <p:extLst>
              <p:ext uri="{D42A27DB-BD31-4B8C-83A1-F6EECF244321}">
                <p14:modId xmlns:p14="http://schemas.microsoft.com/office/powerpoint/2010/main" val="3386538433"/>
              </p:ext>
            </p:extLst>
          </p:nvPr>
        </p:nvGraphicFramePr>
        <p:xfrm>
          <a:off x="6755654" y="1493558"/>
          <a:ext cx="1742888" cy="1192502"/>
        </p:xfrm>
        <a:graphic>
          <a:graphicData uri="http://schemas.openxmlformats.org/presentationml/2006/ole">
            <mc:AlternateContent xmlns:mc="http://schemas.openxmlformats.org/markup-compatibility/2006">
              <mc:Choice xmlns:v="urn:schemas-microsoft-com:vml" Requires="v">
                <p:oleObj name="Equation" r:id="rId2" imgW="482400" imgH="330120" progId="Equation.3">
                  <p:embed/>
                </p:oleObj>
              </mc:Choice>
              <mc:Fallback>
                <p:oleObj name="Equation" r:id="rId2" imgW="482400" imgH="330120" progId="Equation.3">
                  <p:embed/>
                  <p:pic>
                    <p:nvPicPr>
                      <p:cNvPr id="0" name=""/>
                      <p:cNvPicPr/>
                      <p:nvPr/>
                    </p:nvPicPr>
                    <p:blipFill>
                      <a:blip r:embed="rId3"/>
                      <a:stretch>
                        <a:fillRect/>
                      </a:stretch>
                    </p:blipFill>
                    <p:spPr>
                      <a:xfrm>
                        <a:off x="6755654" y="1493558"/>
                        <a:ext cx="1742888" cy="1192502"/>
                      </a:xfrm>
                      <a:prstGeom prst="rect">
                        <a:avLst/>
                      </a:prstGeom>
                    </p:spPr>
                  </p:pic>
                </p:oleObj>
              </mc:Fallback>
            </mc:AlternateContent>
          </a:graphicData>
        </a:graphic>
      </p:graphicFrame>
    </p:spTree>
    <p:extLst>
      <p:ext uri="{BB962C8B-B14F-4D97-AF65-F5344CB8AC3E}">
        <p14:creationId xmlns:p14="http://schemas.microsoft.com/office/powerpoint/2010/main" val="2126647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Categories of Clustering Algorithms</a:t>
            </a:r>
          </a:p>
        </p:txBody>
      </p:sp>
      <p:sp>
        <p:nvSpPr>
          <p:cNvPr id="3" name="Content Placeholder 2"/>
          <p:cNvSpPr>
            <a:spLocks noGrp="1"/>
          </p:cNvSpPr>
          <p:nvPr>
            <p:ph idx="1"/>
          </p:nvPr>
        </p:nvSpPr>
        <p:spPr/>
        <p:txBody>
          <a:bodyPr>
            <a:normAutofit/>
          </a:bodyPr>
          <a:lstStyle/>
          <a:p>
            <a:pPr marL="0" lvl="0" indent="0" algn="just">
              <a:buNone/>
            </a:pPr>
            <a:r>
              <a:rPr lang="en-US" b="1" dirty="0">
                <a:latin typeface="Book Antiqua" panose="02040602050305030304" pitchFamily="18" charset="0"/>
              </a:rPr>
              <a:t>Model-based Methods</a:t>
            </a:r>
          </a:p>
          <a:p>
            <a:pPr algn="just"/>
            <a:r>
              <a:rPr lang="en-US" dirty="0">
                <a:latin typeface="Book Antiqua" panose="02040602050305030304" pitchFamily="18" charset="0"/>
              </a:rPr>
              <a:t>Model-based methods hypothesize a model for each of the clusters and find the best fit of the data to the given model. </a:t>
            </a:r>
          </a:p>
          <a:p>
            <a:pPr algn="just"/>
            <a:r>
              <a:rPr lang="en-US" dirty="0">
                <a:latin typeface="Book Antiqua" panose="02040602050305030304" pitchFamily="18" charset="0"/>
              </a:rPr>
              <a:t>EM is an algorithm that performs expectation-maximization analysis based on statistical modeling.</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92005219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Independent Component Analysis (ICA)</a:t>
            </a:r>
          </a:p>
        </p:txBody>
      </p:sp>
      <p:sp>
        <p:nvSpPr>
          <p:cNvPr id="4" name="Footer Placeholder 3"/>
          <p:cNvSpPr>
            <a:spLocks noGrp="1"/>
          </p:cNvSpPr>
          <p:nvPr>
            <p:ph type="ftr" sz="quarter" idx="11"/>
          </p:nvPr>
        </p:nvSpPr>
        <p:spPr/>
        <p:txBody>
          <a:bodyPr/>
          <a:lstStyle/>
          <a:p>
            <a:r>
              <a:rPr lang="en-US"/>
              <a:t>Applied ML                                       Prepared BY: Arjun Saud</a:t>
            </a:r>
          </a:p>
        </p:txBody>
      </p:sp>
      <p:pic>
        <p:nvPicPr>
          <p:cNvPr id="75778" name="Picture 2" descr="https://miro.medium.com/max/700/1*mCNU9oSDFo1bRvlBDQZXlQ.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59932" y="1847850"/>
            <a:ext cx="567213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2555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Latent Semantic Indexing</a:t>
            </a:r>
          </a:p>
        </p:txBody>
      </p:sp>
      <p:sp>
        <p:nvSpPr>
          <p:cNvPr id="3" name="Content Placeholder 2"/>
          <p:cNvSpPr>
            <a:spLocks noGrp="1"/>
          </p:cNvSpPr>
          <p:nvPr>
            <p:ph idx="1"/>
          </p:nvPr>
        </p:nvSpPr>
        <p:spPr>
          <a:xfrm>
            <a:off x="838200" y="1825625"/>
            <a:ext cx="10416988" cy="4351338"/>
          </a:xfrm>
        </p:spPr>
        <p:txBody>
          <a:bodyPr>
            <a:normAutofit/>
          </a:bodyPr>
          <a:lstStyle/>
          <a:p>
            <a:pPr algn="just"/>
            <a:r>
              <a:rPr lang="en-US" dirty="0">
                <a:latin typeface="Book Antiqua" panose="02040602050305030304" pitchFamily="18" charset="0"/>
              </a:rPr>
              <a:t>Latent semantic indexing (LSI) or latent semantic analysis (LSA) is  dimensionality reduction used in natural language processing.</a:t>
            </a:r>
          </a:p>
          <a:p>
            <a:pPr algn="just"/>
            <a:r>
              <a:rPr lang="en-US" dirty="0">
                <a:latin typeface="Book Antiqua" panose="02040602050305030304" pitchFamily="18" charset="0"/>
              </a:rPr>
              <a:t> LSA assumes that words that are close in meaning will occur in similar pieces of text.</a:t>
            </a:r>
          </a:p>
          <a:p>
            <a:pPr algn="just"/>
            <a:r>
              <a:rPr lang="en-US" dirty="0">
                <a:latin typeface="Book Antiqua" panose="02040602050305030304" pitchFamily="18" charset="0"/>
              </a:rPr>
              <a:t>A matrix containing word counts per document or documents of </a:t>
            </a:r>
            <a:r>
              <a:rPr lang="en-US" dirty="0" err="1">
                <a:latin typeface="Book Antiqua" panose="02040602050305030304" pitchFamily="18" charset="0"/>
              </a:rPr>
              <a:t>tf-idf</a:t>
            </a:r>
            <a:r>
              <a:rPr lang="en-US" dirty="0">
                <a:latin typeface="Book Antiqua" panose="02040602050305030304" pitchFamily="18" charset="0"/>
              </a:rPr>
              <a:t> scores is constructed from a large piece of text and SVD is used to reduce the number of rows while preserving the similarity structure among columns. </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577679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C4FA21F06CF5E45AF0C3E41D2D7FB72" ma:contentTypeVersion="7" ma:contentTypeDescription="Create a new document." ma:contentTypeScope="" ma:versionID="c17c7875205504b15a2f4bcdcc8e3036">
  <xsd:schema xmlns:xsd="http://www.w3.org/2001/XMLSchema" xmlns:xs="http://www.w3.org/2001/XMLSchema" xmlns:p="http://schemas.microsoft.com/office/2006/metadata/properties" xmlns:ns2="12a254c4-d793-440d-a8ee-ecc0216e79a1" xmlns:ns3="bf2eeb6b-d5bb-4b4f-b72f-6e9b39a43658" targetNamespace="http://schemas.microsoft.com/office/2006/metadata/properties" ma:root="true" ma:fieldsID="6a572281b690cc2c0a04b1e32ff4eb8f" ns2:_="" ns3:_="">
    <xsd:import namespace="12a254c4-d793-440d-a8ee-ecc0216e79a1"/>
    <xsd:import namespace="bf2eeb6b-d5bb-4b4f-b72f-6e9b39a4365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a254c4-d793-440d-a8ee-ecc0216e79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f2eeb6b-d5bb-4b4f-b72f-6e9b39a43658"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B9A4187-5894-4710-BBFA-74020E1DFA42}">
  <ds:schemaRefs>
    <ds:schemaRef ds:uri="http://schemas.microsoft.com/sharepoint/v3/contenttype/forms"/>
  </ds:schemaRefs>
</ds:datastoreItem>
</file>

<file path=customXml/itemProps2.xml><?xml version="1.0" encoding="utf-8"?>
<ds:datastoreItem xmlns:ds="http://schemas.openxmlformats.org/officeDocument/2006/customXml" ds:itemID="{5957F05D-9BF8-4AAB-926C-A9D7EDF024A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1711F65-9C7A-4693-83A5-B65D790587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a254c4-d793-440d-a8ee-ecc0216e79a1"/>
    <ds:schemaRef ds:uri="bf2eeb6b-d5bb-4b4f-b72f-6e9b39a436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12873</TotalTime>
  <Words>5335</Words>
  <Application>Microsoft Office PowerPoint</Application>
  <PresentationFormat>Widescreen</PresentationFormat>
  <Paragraphs>703</Paragraphs>
  <Slides>91</Slides>
  <Notes>1</Notes>
  <HiddenSlides>0</HiddenSlides>
  <MMClips>0</MMClips>
  <ScaleCrop>false</ScaleCrop>
  <HeadingPairs>
    <vt:vector size="4" baseType="variant">
      <vt:variant>
        <vt:lpstr>Theme</vt:lpstr>
      </vt:variant>
      <vt:variant>
        <vt:i4>1</vt:i4>
      </vt:variant>
      <vt:variant>
        <vt:lpstr>Slide Titles</vt:lpstr>
      </vt:variant>
      <vt:variant>
        <vt:i4>91</vt:i4>
      </vt:variant>
    </vt:vector>
  </HeadingPairs>
  <TitlesOfParts>
    <vt:vector size="92" baseType="lpstr">
      <vt:lpstr>Office Theme</vt:lpstr>
      <vt:lpstr>PowerPoint Presentation</vt:lpstr>
      <vt:lpstr>Clustering</vt:lpstr>
      <vt:lpstr>Clustering</vt:lpstr>
      <vt:lpstr>Similarity and Dissimilarity</vt:lpstr>
      <vt:lpstr>Similarity and Dissimilarity</vt:lpstr>
      <vt:lpstr>Categories of Clustering Algorithms</vt:lpstr>
      <vt:lpstr>Categories of Clustering Algorithms</vt:lpstr>
      <vt:lpstr>Categories of Clustering Algorithms</vt:lpstr>
      <vt:lpstr>Categories of Clustering Algorithms</vt:lpstr>
      <vt:lpstr>K-Means Algorithm</vt:lpstr>
      <vt:lpstr>K-Means Algorithm</vt:lpstr>
      <vt:lpstr>K-Means Algorithm</vt:lpstr>
      <vt:lpstr>K-Means Algorithm</vt:lpstr>
      <vt:lpstr>K-Means Algorithm</vt:lpstr>
      <vt:lpstr>K-Means Algorithm</vt:lpstr>
      <vt:lpstr>K-Means Algorithm</vt:lpstr>
      <vt:lpstr>K-Means++ Algorithm</vt:lpstr>
      <vt:lpstr>K-Means++ Algorithm</vt:lpstr>
      <vt:lpstr>K-Means++ Algorithm</vt:lpstr>
      <vt:lpstr>K-Means++ Algorithm</vt:lpstr>
      <vt:lpstr>K-Means++ Algorithm</vt:lpstr>
      <vt:lpstr>Gaussian Mixture Models and EM</vt:lpstr>
      <vt:lpstr>Gaussian Mixture Models and EM</vt:lpstr>
      <vt:lpstr>Gaussian Mixture Models and EM</vt:lpstr>
      <vt:lpstr>Gaussian Mixture Models and EM</vt:lpstr>
      <vt:lpstr>Gaussian Mixture Models and EM</vt:lpstr>
      <vt:lpstr>Gaussian Mixture Models and EM</vt:lpstr>
      <vt:lpstr>Gaussian Mixture Models and EM</vt:lpstr>
      <vt:lpstr>Gaussian Mixture Models and EM</vt:lpstr>
      <vt:lpstr>Gaussian Mixture Models and EM</vt:lpstr>
      <vt:lpstr>Gaussian Mixture Models and EM</vt:lpstr>
      <vt:lpstr>Gaussian Mixture Models and EM</vt:lpstr>
      <vt:lpstr>Gaussian Mixture Models and EM</vt:lpstr>
      <vt:lpstr>Gaussian Mixture Models and EM</vt:lpstr>
      <vt:lpstr>Gaussian Mixture Models and EM</vt:lpstr>
      <vt:lpstr>Gaussian Mixture Models and EM</vt:lpstr>
      <vt:lpstr>Gaussian Mixture Models and EM</vt:lpstr>
      <vt:lpstr>Text Clustering</vt:lpstr>
      <vt:lpstr>Text Clustering</vt:lpstr>
      <vt:lpstr>Text Clustering</vt:lpstr>
      <vt:lpstr>Text Clustering</vt:lpstr>
      <vt:lpstr>Text Clustering</vt:lpstr>
      <vt:lpstr>Text Clustering</vt:lpstr>
      <vt:lpstr>Text Clustering</vt:lpstr>
      <vt:lpstr>Text Clustering</vt:lpstr>
      <vt:lpstr>Dimensionality Reduction</vt:lpstr>
      <vt:lpstr>Dimensionality Reduction</vt:lpstr>
      <vt:lpstr>Dimensionality Reduction</vt:lpstr>
      <vt:lpstr>Dimensionality Reduction</vt:lpstr>
      <vt:lpstr>Dimensionality Reduction</vt:lpstr>
      <vt:lpstr>Dimensionality Reduction</vt:lpstr>
      <vt:lpstr>Dimensionality Reduction</vt:lpstr>
      <vt:lpstr>Dimensionality Reduction</vt:lpstr>
      <vt:lpstr>Dimensionality Reduction</vt:lpstr>
      <vt:lpstr>Dimensionality Reduction</vt:lpstr>
      <vt:lpstr>Dimensionality Reduction</vt:lpstr>
      <vt:lpstr>Dimensionality Reduction</vt:lpstr>
      <vt:lpstr>Dimensionality Reduction</vt:lpstr>
      <vt:lpstr>Dimensionality Reduction</vt:lpstr>
      <vt:lpstr>Dimensionality Reduction</vt:lpstr>
      <vt:lpstr>Dimensionality Reduction</vt:lpstr>
      <vt:lpstr>Dimensionality Reduction</vt:lpstr>
      <vt:lpstr>Dimensionality Reduction</vt:lpstr>
      <vt:lpstr>Low Rank Approximation</vt:lpstr>
      <vt:lpstr>Low Rank Approximation</vt:lpstr>
      <vt:lpstr>Singular Value Decomposition</vt:lpstr>
      <vt:lpstr>Singular Value Decomposition</vt:lpstr>
      <vt:lpstr>Singular Value Decomposition</vt:lpstr>
      <vt:lpstr>Singular Value Decomposition</vt:lpstr>
      <vt:lpstr>Singular Value Decomposition</vt:lpstr>
      <vt:lpstr>Singular Value Decomposition</vt:lpstr>
      <vt:lpstr>Factor Analysis</vt:lpstr>
      <vt:lpstr>Factor Analysis</vt:lpstr>
      <vt:lpstr>Factor Analysis</vt:lpstr>
      <vt:lpstr>Factor Analysis</vt:lpstr>
      <vt:lpstr>Factor Analysis</vt:lpstr>
      <vt:lpstr>Factor Analysis</vt:lpstr>
      <vt:lpstr>Factor Analysis</vt:lpstr>
      <vt:lpstr>Factor Analysis</vt:lpstr>
      <vt:lpstr>Factor Analysis</vt:lpstr>
      <vt:lpstr>Independent Component Analysis (ICA)</vt:lpstr>
      <vt:lpstr>Independent Component Analysis (ICA)</vt:lpstr>
      <vt:lpstr>Independent Component Analysis (ICA)</vt:lpstr>
      <vt:lpstr>Independent Component Analysis (ICA)</vt:lpstr>
      <vt:lpstr>Independent Component Analysis (ICA)</vt:lpstr>
      <vt:lpstr>Independent Component Analysis (ICA)</vt:lpstr>
      <vt:lpstr>Independent Component Analysis (ICA)</vt:lpstr>
      <vt:lpstr>Independent Component Analysis (ICA)</vt:lpstr>
      <vt:lpstr>Independent Component Analysis (ICA)</vt:lpstr>
      <vt:lpstr>Independent Component Analysis (ICA)</vt:lpstr>
      <vt:lpstr>Latent Semantic Indexing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dc:creator>
  <cp:lastModifiedBy>Com</cp:lastModifiedBy>
  <cp:revision>990</cp:revision>
  <dcterms:created xsi:type="dcterms:W3CDTF">2021-05-28T08:39:10Z</dcterms:created>
  <dcterms:modified xsi:type="dcterms:W3CDTF">2022-11-22T12:47:49Z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0x010100CC4FA21F06CF5E45AF0C3E41D2D7FB72</vt:lpwstr>
  </property>
</Properties>
</file>