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77" r:id="rId4"/>
    <p:sldId id="258" r:id="rId5"/>
    <p:sldId id="278" r:id="rId6"/>
    <p:sldId id="279" r:id="rId7"/>
    <p:sldId id="280" r:id="rId8"/>
    <p:sldId id="281" r:id="rId9"/>
    <p:sldId id="282" r:id="rId10"/>
    <p:sldId id="283" r:id="rId11"/>
    <p:sldId id="284" r:id="rId12"/>
    <p:sldId id="260" r:id="rId13"/>
    <p:sldId id="261" r:id="rId14"/>
    <p:sldId id="262" r:id="rId15"/>
    <p:sldId id="263" r:id="rId16"/>
    <p:sldId id="264" r:id="rId17"/>
    <p:sldId id="285" r:id="rId18"/>
    <p:sldId id="286" r:id="rId19"/>
    <p:sldId id="287" r:id="rId20"/>
    <p:sldId id="288" r:id="rId21"/>
    <p:sldId id="266" r:id="rId22"/>
    <p:sldId id="289" r:id="rId23"/>
    <p:sldId id="290" r:id="rId24"/>
    <p:sldId id="291" r:id="rId25"/>
    <p:sldId id="292" r:id="rId26"/>
    <p:sldId id="293" r:id="rId27"/>
    <p:sldId id="294" r:id="rId28"/>
    <p:sldId id="295" r:id="rId29"/>
    <p:sldId id="296" r:id="rId30"/>
    <p:sldId id="302" r:id="rId31"/>
    <p:sldId id="298" r:id="rId32"/>
    <p:sldId id="268" r:id="rId33"/>
    <p:sldId id="303" r:id="rId34"/>
    <p:sldId id="304" r:id="rId35"/>
    <p:sldId id="305" r:id="rId36"/>
    <p:sldId id="306" r:id="rId37"/>
    <p:sldId id="307" r:id="rId38"/>
    <p:sldId id="308" r:id="rId39"/>
    <p:sldId id="309" r:id="rId40"/>
    <p:sldId id="310" r:id="rId41"/>
    <p:sldId id="267" r:id="rId42"/>
    <p:sldId id="269" r:id="rId43"/>
    <p:sldId id="270" r:id="rId44"/>
    <p:sldId id="271" r:id="rId45"/>
    <p:sldId id="272" r:id="rId46"/>
    <p:sldId id="312" r:id="rId47"/>
    <p:sldId id="316" r:id="rId48"/>
    <p:sldId id="313" r:id="rId49"/>
    <p:sldId id="314" r:id="rId50"/>
    <p:sldId id="315" r:id="rId51"/>
    <p:sldId id="317" r:id="rId52"/>
    <p:sldId id="31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78" d="100"/>
          <a:sy n="78" d="100"/>
        </p:scale>
        <p:origin x="1062" y="54"/>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9/20/2022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a:t>
            </a:fld>
            <a:endParaRPr lang="en-US"/>
          </a:p>
        </p:txBody>
      </p:sp>
    </p:spTree>
    <p:extLst>
      <p:ext uri="{BB962C8B-B14F-4D97-AF65-F5344CB8AC3E}">
        <p14:creationId xmlns:p14="http://schemas.microsoft.com/office/powerpoint/2010/main" val="21210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F8CD2-0495-4A36-9895-729C9CA7266F}"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37B1-7BFA-481C-8CB4-D7704FC10373}"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831D8-7CBC-4AFA-A618-B5751768ED8C}"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54D7-1CD4-4036-B95B-134F9DF0E850}"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7C33C-6178-4B96-AD44-7D57FFA05778}"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F2ADF0-AF94-470B-ACCE-F86F1C0F5933}" type="datetime1">
              <a:rPr lang="en-US" smtClean="0"/>
              <a:t>9/20/2022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B1FCD-63F2-4194-AE4E-DE6C8DD1F965}" type="datetime1">
              <a:rPr lang="en-US" smtClean="0"/>
              <a:t>9/20/2022</a:t>
            </a:fld>
            <a:endParaRPr lang="en-US"/>
          </a:p>
        </p:txBody>
      </p:sp>
      <p:sp>
        <p:nvSpPr>
          <p:cNvPr id="8" name="Footer Placeholder 7"/>
          <p:cNvSpPr>
            <a:spLocks noGrp="1"/>
          </p:cNvSpPr>
          <p:nvPr>
            <p:ph type="ftr" sz="quarter" idx="11"/>
          </p:nvPr>
        </p:nvSpPr>
        <p:spPr/>
        <p:txBody>
          <a:bodyPr/>
          <a:lstStyle/>
          <a:p>
            <a:r>
              <a:rPr lang="en-US" smtClean="0"/>
              <a:t>Applied ML: Introduction                   Prepared By: Arjun Saud       </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3F14E-D650-4732-855B-E3AF4F2C22D6}" type="datetime1">
              <a:rPr lang="en-US" smtClean="0"/>
              <a:t>9/20/2022</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3C46D-010B-4CE6-8AD9-018A1934FC6D}" type="datetime1">
              <a:rPr lang="en-US" smtClean="0"/>
              <a:t>9/20/2022</a:t>
            </a:fld>
            <a:endParaRPr lang="en-US"/>
          </a:p>
        </p:txBody>
      </p:sp>
      <p:sp>
        <p:nvSpPr>
          <p:cNvPr id="3" name="Footer Placeholder 2"/>
          <p:cNvSpPr>
            <a:spLocks noGrp="1"/>
          </p:cNvSpPr>
          <p:nvPr>
            <p:ph type="ftr" sz="quarter" idx="11"/>
          </p:nvPr>
        </p:nvSpPr>
        <p:spPr/>
        <p:txBody>
          <a:bodyPr/>
          <a:lstStyle/>
          <a:p>
            <a:r>
              <a:rPr lang="en-US" smtClean="0"/>
              <a:t>Applied ML: Introduction                   Prepared By: Arjun Saud       </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855A9-763E-4995-B182-5C1207DF48D7}" type="datetime1">
              <a:rPr lang="en-US" smtClean="0"/>
              <a:t>9/20/2022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6654C-6EEA-49F5-A8F2-810760217894}" type="datetime1">
              <a:rPr lang="en-US" smtClean="0"/>
              <a:t>9/20/2022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A811A-B53F-4F4E-89C8-8E04557FDA72}" type="datetime1">
              <a:rPr lang="en-US" smtClean="0"/>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Applied ML: Introduction                   Prepared By: Arjun Saud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Unit-5</a:t>
            </a:r>
            <a:endParaRPr lang="en-US" sz="3600" b="1" dirty="0">
              <a:latin typeface="Book Antiqua" pitchFamily="18" charset="0"/>
            </a:endParaRPr>
          </a:p>
          <a:p>
            <a:pPr algn="ctr">
              <a:buNone/>
            </a:pPr>
            <a:r>
              <a:rPr lang="en-US" sz="3600" b="1" u="sng" dirty="0" smtClean="0">
                <a:latin typeface="Book Antiqua" pitchFamily="18" charset="0"/>
              </a:rPr>
              <a:t>Reinforcement Learning</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Discount Factor </a:t>
            </a:r>
            <a:r>
              <a:rPr lang="en-US" sz="2800" dirty="0"/>
              <a:t>(</a:t>
            </a:r>
            <a:r>
              <a:rPr lang="en-US" sz="2800" b="1" dirty="0"/>
              <a:t>ɤ)</a:t>
            </a:r>
            <a:endParaRPr lang="en-US" sz="2800" b="1" dirty="0" smtClean="0">
              <a:latin typeface="Book Antiqua" panose="02040602050305030304" pitchFamily="18" charset="0"/>
            </a:endParaRPr>
          </a:p>
          <a:p>
            <a:pPr algn="just"/>
            <a:r>
              <a:rPr lang="en-US" sz="2800" dirty="0">
                <a:latin typeface="Book Antiqua" panose="02040602050305030304" pitchFamily="18" charset="0"/>
              </a:rPr>
              <a:t>It determines how much importance is to be given to the immediate reward and future rewards. This basically helps us to avoid infinity as a reward in continuous tasks. It has a value between 0 and 1</a:t>
            </a:r>
            <a:r>
              <a:rPr lang="en-US" sz="2800" dirty="0" smtClean="0">
                <a:latin typeface="Book Antiqua" panose="02040602050305030304" pitchFamily="18" charset="0"/>
              </a:rPr>
              <a:t>.</a:t>
            </a:r>
          </a:p>
          <a:p>
            <a:pPr algn="just"/>
            <a:r>
              <a:rPr lang="en-US" sz="2800" dirty="0">
                <a:latin typeface="Book Antiqua" panose="02040602050305030304" pitchFamily="18" charset="0"/>
              </a:rPr>
              <a:t>A value of 0 means that more importance is given to the immediate reward and a value of 1 means that more importance is given to future rewards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5129754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Discount </a:t>
            </a:r>
            <a:r>
              <a:rPr lang="en-US" sz="2800" b="1" dirty="0">
                <a:latin typeface="Book Antiqua" panose="02040602050305030304" pitchFamily="18" charset="0"/>
              </a:rPr>
              <a:t>Factor (ɤ)</a:t>
            </a:r>
            <a:endParaRPr lang="en-US" sz="2800" b="1" dirty="0" smtClean="0">
              <a:latin typeface="Book Antiqua" panose="02040602050305030304" pitchFamily="18" charset="0"/>
            </a:endParaRPr>
          </a:p>
          <a:p>
            <a:pPr algn="just"/>
            <a:r>
              <a:rPr lang="en-US" sz="2800" dirty="0">
                <a:latin typeface="Book Antiqua" panose="02040602050305030304" pitchFamily="18" charset="0"/>
              </a:rPr>
              <a:t>In practice, a discount factor of 0 will never learn as it only considers immediate reward and a discount factor of 1 will go on for future rewards which may lead to infinity. Therefore, the optimal value for the discount factor lies between 0.2 to 0.8</a:t>
            </a:r>
            <a:r>
              <a:rPr lang="en-US" sz="2800" dirty="0" smtClean="0">
                <a:latin typeface="Book Antiqua" panose="02040602050305030304" pitchFamily="18" charset="0"/>
              </a:rPr>
              <a:t>.</a:t>
            </a:r>
          </a:p>
          <a:p>
            <a:pPr algn="just"/>
            <a:r>
              <a:rPr lang="en-US" sz="2800" dirty="0">
                <a:latin typeface="Book Antiqua" panose="02040602050305030304" pitchFamily="18" charset="0"/>
              </a:rPr>
              <a:t>So, we can define returns using discount factor as follows :</a:t>
            </a:r>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7170" name="Picture 2" descr="https://miro.medium.com/max/588/1*NKX4zhTk9YKx4J5b0PKb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54637"/>
            <a:ext cx="5600700" cy="7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332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Almost all problems in Reinforcement Learning are theoretically modelled as maximizing the </a:t>
            </a:r>
            <a:r>
              <a:rPr lang="en-US" sz="2800" i="1" dirty="0">
                <a:latin typeface="Book Antiqua" panose="02040602050305030304" pitchFamily="18" charset="0"/>
              </a:rPr>
              <a:t>return</a:t>
            </a:r>
            <a:r>
              <a:rPr lang="en-US" sz="2800" dirty="0">
                <a:latin typeface="Book Antiqua" panose="02040602050305030304" pitchFamily="18" charset="0"/>
              </a:rPr>
              <a:t> in a Markov Decision Process, </a:t>
            </a:r>
            <a:r>
              <a:rPr lang="en-US" sz="2800" dirty="0" smtClean="0">
                <a:latin typeface="Book Antiqua" panose="02040602050305030304" pitchFamily="18" charset="0"/>
              </a:rPr>
              <a:t>(MDP).</a:t>
            </a:r>
          </a:p>
          <a:p>
            <a:pPr algn="just"/>
            <a:r>
              <a:rPr lang="en-US" sz="2800" dirty="0" smtClean="0">
                <a:latin typeface="Book Antiqua" panose="02040602050305030304" pitchFamily="18" charset="0"/>
              </a:rPr>
              <a:t>An </a:t>
            </a:r>
            <a:r>
              <a:rPr lang="en-US" sz="2800" dirty="0">
                <a:latin typeface="Book Antiqua" panose="02040602050305030304" pitchFamily="18" charset="0"/>
              </a:rPr>
              <a:t>MDP is characterized </a:t>
            </a:r>
            <a:r>
              <a:rPr lang="en-US" sz="2800" dirty="0" smtClean="0">
                <a:latin typeface="Book Antiqua" panose="02040602050305030304" pitchFamily="18" charset="0"/>
              </a:rPr>
              <a:t>by 5-tuple (S,A,P, </a:t>
            </a:r>
            <a:r>
              <a:rPr lang="el-GR" sz="3800" baseline="10000" dirty="0" smtClean="0">
                <a:latin typeface="Book Antiqua" panose="02040602050305030304" pitchFamily="18" charset="0"/>
              </a:rPr>
              <a:t>γ</a:t>
            </a:r>
            <a:r>
              <a:rPr lang="en-US" sz="2800" dirty="0" smtClean="0">
                <a:latin typeface="Book Antiqua" panose="02040602050305030304" pitchFamily="18" charset="0"/>
              </a:rPr>
              <a:t>,R):</a:t>
            </a:r>
            <a:endParaRPr lang="en-US" sz="2800" dirty="0">
              <a:latin typeface="Book Antiqua" panose="02040602050305030304" pitchFamily="18" charset="0"/>
            </a:endParaRPr>
          </a:p>
          <a:p>
            <a:pPr lvl="1" algn="just"/>
            <a:r>
              <a:rPr lang="en-US" sz="2400" dirty="0" smtClean="0">
                <a:latin typeface="Book Antiqua" panose="02040602050305030304" pitchFamily="18" charset="0"/>
              </a:rPr>
              <a:t>S</a:t>
            </a:r>
            <a:r>
              <a:rPr lang="en-US" sz="2400" dirty="0">
                <a:latin typeface="Book Antiqua" panose="02040602050305030304" pitchFamily="18" charset="0"/>
              </a:rPr>
              <a:t> : The set of states that the agent </a:t>
            </a:r>
            <a:r>
              <a:rPr lang="en-US" sz="2400" i="1" dirty="0">
                <a:latin typeface="Book Antiqua" panose="02040602050305030304" pitchFamily="18" charset="0"/>
              </a:rPr>
              <a:t>experiences</a:t>
            </a:r>
            <a:r>
              <a:rPr lang="en-US" sz="2400" dirty="0">
                <a:latin typeface="Book Antiqua" panose="02040602050305030304" pitchFamily="18" charset="0"/>
              </a:rPr>
              <a:t> when interacting with the environment. The states are assumed to have the Markov </a:t>
            </a:r>
            <a:r>
              <a:rPr lang="en-US" sz="2400" dirty="0" smtClean="0">
                <a:latin typeface="Book Antiqua" panose="02040602050305030304" pitchFamily="18" charset="0"/>
              </a:rPr>
              <a:t>property.</a:t>
            </a:r>
          </a:p>
          <a:p>
            <a:pPr lvl="1" algn="just"/>
            <a:r>
              <a:rPr lang="en-US" sz="2400" dirty="0" smtClean="0">
                <a:latin typeface="Book Antiqua" panose="02040602050305030304" pitchFamily="18" charset="0"/>
              </a:rPr>
              <a:t>A</a:t>
            </a:r>
            <a:r>
              <a:rPr lang="en-US" sz="2400" dirty="0">
                <a:latin typeface="Book Antiqua" panose="02040602050305030304" pitchFamily="18" charset="0"/>
              </a:rPr>
              <a:t> : The set of legitimate actions that the agent can execute in the environment.</a:t>
            </a: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8683346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lvl="1" algn="just"/>
            <a:r>
              <a:rPr lang="en-US" sz="2400" dirty="0" smtClean="0">
                <a:latin typeface="Book Antiqua" panose="02040602050305030304" pitchFamily="18" charset="0"/>
              </a:rPr>
              <a:t>P</a:t>
            </a:r>
            <a:r>
              <a:rPr lang="en-US" sz="2400" dirty="0">
                <a:latin typeface="Book Antiqua" panose="02040602050305030304" pitchFamily="18" charset="0"/>
              </a:rPr>
              <a:t> : The transition </a:t>
            </a:r>
            <a:r>
              <a:rPr lang="en-US" sz="2400" dirty="0" smtClean="0">
                <a:latin typeface="Book Antiqua" panose="02040602050305030304" pitchFamily="18" charset="0"/>
              </a:rPr>
              <a:t>function that gives </a:t>
            </a:r>
            <a:r>
              <a:rPr lang="en-US" sz="2400" dirty="0">
                <a:latin typeface="Book Antiqua" panose="02040602050305030304" pitchFamily="18" charset="0"/>
              </a:rPr>
              <a:t>the distribution over what </a:t>
            </a:r>
            <a:r>
              <a:rPr lang="en-US" sz="2400" dirty="0" smtClean="0">
                <a:latin typeface="Book Antiqua" panose="02040602050305030304" pitchFamily="18" charset="0"/>
              </a:rPr>
              <a:t>states we </a:t>
            </a:r>
            <a:r>
              <a:rPr lang="en-US" sz="2400" dirty="0">
                <a:latin typeface="Book Antiqua" panose="02040602050305030304" pitchFamily="18" charset="0"/>
              </a:rPr>
              <a:t>will transition to if we take action </a:t>
            </a:r>
            <a:r>
              <a:rPr lang="en-US" sz="2400" dirty="0" smtClean="0">
                <a:latin typeface="Book Antiqua" panose="02040602050305030304" pitchFamily="18" charset="0"/>
              </a:rPr>
              <a:t>A in </a:t>
            </a:r>
            <a:r>
              <a:rPr lang="en-US" sz="2400" dirty="0">
                <a:latin typeface="Book Antiqua" panose="02040602050305030304" pitchFamily="18" charset="0"/>
              </a:rPr>
              <a:t>state </a:t>
            </a:r>
            <a:r>
              <a:rPr lang="en-US" sz="2400" dirty="0" smtClean="0">
                <a:latin typeface="Book Antiqua" panose="02040602050305030304" pitchFamily="18" charset="0"/>
              </a:rPr>
              <a:t>S.</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R</a:t>
            </a:r>
            <a:r>
              <a:rPr lang="en-US" sz="2400" dirty="0">
                <a:latin typeface="Book Antiqua" panose="02040602050305030304" pitchFamily="18" charset="0"/>
              </a:rPr>
              <a:t> : The reward function that determines what reward the agent will get when it transitions from one state to another using a particular action</a:t>
            </a:r>
            <a:r>
              <a:rPr lang="en-US" sz="2400" dirty="0" smtClean="0">
                <a:latin typeface="Book Antiqua" panose="02040602050305030304" pitchFamily="18" charset="0"/>
              </a:rPr>
              <a:t>.</a:t>
            </a:r>
            <a:endParaRPr lang="en-US" dirty="0" smtClean="0">
              <a:latin typeface="Book Antiqua" panose="02040602050305030304" pitchFamily="18" charset="0"/>
            </a:endParaRPr>
          </a:p>
          <a:p>
            <a:pPr lvl="1" algn="just"/>
            <a:r>
              <a:rPr lang="en-US" dirty="0" smtClean="0">
                <a:latin typeface="Book Antiqua" panose="02040602050305030304" pitchFamily="18" charset="0"/>
              </a:rPr>
              <a:t> 𝛾</a:t>
            </a:r>
            <a:r>
              <a:rPr lang="en-US" sz="3800" baseline="10000" dirty="0" smtClean="0">
                <a:latin typeface="Book Antiqua" panose="02040602050305030304" pitchFamily="18" charset="0"/>
              </a:rPr>
              <a:t> </a:t>
            </a:r>
            <a:r>
              <a:rPr lang="en-US" sz="3600" baseline="10000" dirty="0">
                <a:latin typeface="Book Antiqua" panose="02040602050305030304" pitchFamily="18" charset="0"/>
              </a:rPr>
              <a:t>: </a:t>
            </a:r>
            <a:r>
              <a:rPr lang="en-US" dirty="0">
                <a:latin typeface="Book Antiqua" panose="02040602050305030304" pitchFamily="18" charset="0"/>
              </a:rPr>
              <a:t>𝛾 is the discount factor</a:t>
            </a:r>
            <a:r>
              <a:rPr lang="en-US" dirty="0" smtClean="0">
                <a:latin typeface="Book Antiqua" panose="02040602050305030304" pitchFamily="18" charset="0"/>
              </a:rPr>
              <a:t>.</a:t>
            </a:r>
          </a:p>
          <a:p>
            <a:pPr marL="457200" lvl="1" indent="0" algn="just">
              <a:buNone/>
            </a:pPr>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4751957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The dynamics of an MDP proceeds as follows: </a:t>
            </a:r>
            <a:endParaRPr lang="en-US" sz="2800" dirty="0" smtClean="0">
              <a:latin typeface="Book Antiqua" panose="02040602050305030304" pitchFamily="18" charset="0"/>
            </a:endParaRPr>
          </a:p>
          <a:p>
            <a:pPr lvl="1" algn="just"/>
            <a:r>
              <a:rPr lang="en-US" sz="2400" dirty="0" smtClean="0">
                <a:latin typeface="Book Antiqua" panose="02040602050305030304" pitchFamily="18" charset="0"/>
              </a:rPr>
              <a:t>We </a:t>
            </a:r>
            <a:r>
              <a:rPr lang="en-US" sz="2400" dirty="0">
                <a:latin typeface="Book Antiqua" panose="02040602050305030304" pitchFamily="18" charset="0"/>
              </a:rPr>
              <a:t>start in some state s</a:t>
            </a:r>
            <a:r>
              <a:rPr lang="en-US" sz="2400" baseline="-25000" dirty="0">
                <a:latin typeface="Book Antiqua" panose="02040602050305030304" pitchFamily="18" charset="0"/>
              </a:rPr>
              <a:t>0</a:t>
            </a:r>
            <a:r>
              <a:rPr lang="en-US" sz="2400" dirty="0" smtClean="0">
                <a:latin typeface="Book Antiqua" panose="02040602050305030304" pitchFamily="18" charset="0"/>
              </a:rPr>
              <a:t>, and </a:t>
            </a:r>
            <a:r>
              <a:rPr lang="en-US" sz="2400" dirty="0">
                <a:latin typeface="Book Antiqua" panose="02040602050305030304" pitchFamily="18" charset="0"/>
              </a:rPr>
              <a:t>get to choose some action </a:t>
            </a:r>
            <a:r>
              <a:rPr lang="en-US" sz="2400" dirty="0" smtClean="0">
                <a:latin typeface="Book Antiqua" panose="02040602050305030304" pitchFamily="18" charset="0"/>
              </a:rPr>
              <a:t>a</a:t>
            </a:r>
            <a:r>
              <a:rPr lang="en-US" sz="2400" baseline="-25000" dirty="0" smtClean="0">
                <a:latin typeface="Book Antiqua" panose="02040602050305030304" pitchFamily="18" charset="0"/>
              </a:rPr>
              <a:t>0</a:t>
            </a:r>
            <a:r>
              <a:rPr lang="el-GR" sz="2400" dirty="0" smtClean="0">
                <a:latin typeface="Book Antiqua" panose="02040602050305030304" pitchFamily="18" charset="0"/>
              </a:rPr>
              <a:t>ϵ</a:t>
            </a:r>
            <a:r>
              <a:rPr lang="en-US" sz="2400" dirty="0" smtClean="0">
                <a:latin typeface="Book Antiqua" panose="02040602050305030304" pitchFamily="18" charset="0"/>
              </a:rPr>
              <a:t> </a:t>
            </a:r>
            <a:r>
              <a:rPr lang="en-US" sz="2400" dirty="0">
                <a:latin typeface="Book Antiqua" panose="02040602050305030304" pitchFamily="18" charset="0"/>
              </a:rPr>
              <a:t>A to take in the MDP. </a:t>
            </a:r>
            <a:r>
              <a:rPr lang="en-US" sz="2400" dirty="0" smtClean="0">
                <a:latin typeface="Book Antiqua" panose="02040602050305030304" pitchFamily="18" charset="0"/>
              </a:rPr>
              <a:t> As </a:t>
            </a:r>
            <a:r>
              <a:rPr lang="en-US" sz="2400" dirty="0">
                <a:latin typeface="Book Antiqua" panose="02040602050305030304" pitchFamily="18" charset="0"/>
              </a:rPr>
              <a:t>a result of </a:t>
            </a:r>
            <a:r>
              <a:rPr lang="en-US" sz="2400" dirty="0" smtClean="0">
                <a:latin typeface="Book Antiqua" panose="02040602050305030304" pitchFamily="18" charset="0"/>
              </a:rPr>
              <a:t>our choice</a:t>
            </a:r>
            <a:r>
              <a:rPr lang="en-US" sz="2400" dirty="0">
                <a:latin typeface="Book Antiqua" panose="02040602050305030304" pitchFamily="18" charset="0"/>
              </a:rPr>
              <a:t>, the state of the MDP randomly transitions to some successor </a:t>
            </a:r>
            <a:r>
              <a:rPr lang="en-US" sz="2400" dirty="0" smtClean="0">
                <a:latin typeface="Book Antiqua" panose="02040602050305030304" pitchFamily="18" charset="0"/>
              </a:rPr>
              <a:t>state s</a:t>
            </a:r>
            <a:r>
              <a:rPr lang="en-US" sz="2400" baseline="-25000" dirty="0" smtClean="0">
                <a:latin typeface="Book Antiqua" panose="02040602050305030304" pitchFamily="18" charset="0"/>
              </a:rPr>
              <a:t>1</a:t>
            </a:r>
            <a:r>
              <a:rPr lang="en-US" sz="2400" dirty="0" smtClean="0">
                <a:latin typeface="Book Antiqua" panose="02040602050305030304" pitchFamily="18" charset="0"/>
              </a:rPr>
              <a:t>. </a:t>
            </a:r>
          </a:p>
          <a:p>
            <a:pPr lvl="1" algn="just"/>
            <a:r>
              <a:rPr lang="en-US" sz="2400" dirty="0" smtClean="0">
                <a:latin typeface="Book Antiqua" panose="02040602050305030304" pitchFamily="18" charset="0"/>
              </a:rPr>
              <a:t>Then</a:t>
            </a:r>
            <a:r>
              <a:rPr lang="en-US" sz="2400" dirty="0">
                <a:latin typeface="Book Antiqua" panose="02040602050305030304" pitchFamily="18" charset="0"/>
              </a:rPr>
              <a:t>, we get to pick another action </a:t>
            </a:r>
            <a:r>
              <a:rPr lang="en-US" sz="2400" dirty="0" smtClean="0">
                <a:latin typeface="Book Antiqua" panose="02040602050305030304" pitchFamily="18" charset="0"/>
              </a:rPr>
              <a:t>a</a:t>
            </a:r>
            <a:r>
              <a:rPr lang="en-US" sz="2400" baseline="-25000" dirty="0" smtClean="0">
                <a:latin typeface="Book Antiqua" panose="02040602050305030304" pitchFamily="18" charset="0"/>
              </a:rPr>
              <a:t>1</a:t>
            </a:r>
            <a:r>
              <a:rPr lang="en-US" sz="2400" dirty="0" smtClean="0">
                <a:latin typeface="Book Antiqua" panose="02040602050305030304" pitchFamily="18" charset="0"/>
              </a:rPr>
              <a:t>. As </a:t>
            </a:r>
            <a:r>
              <a:rPr lang="en-US" sz="2400" dirty="0">
                <a:latin typeface="Book Antiqua" panose="02040602050305030304" pitchFamily="18" charset="0"/>
              </a:rPr>
              <a:t>a result of this action, the state transitions again, now to some </a:t>
            </a:r>
            <a:r>
              <a:rPr lang="en-US" sz="2400" dirty="0" smtClean="0">
                <a:latin typeface="Book Antiqua" panose="02040602050305030304" pitchFamily="18" charset="0"/>
              </a:rPr>
              <a:t>s</a:t>
            </a:r>
            <a:r>
              <a:rPr lang="en-US" sz="2400" baseline="-25000" dirty="0" smtClean="0">
                <a:latin typeface="Book Antiqua" panose="02040602050305030304" pitchFamily="18" charset="0"/>
              </a:rPr>
              <a:t>2</a:t>
            </a:r>
            <a:r>
              <a:rPr lang="en-US" sz="2400" dirty="0" smtClean="0">
                <a:latin typeface="Book Antiqua" panose="02040602050305030304" pitchFamily="18" charset="0"/>
              </a:rPr>
              <a:t>.</a:t>
            </a:r>
            <a:endParaRPr lang="en-US" sz="2400" dirty="0">
              <a:latin typeface="Book Antiqua" panose="02040602050305030304" pitchFamily="18" charset="0"/>
            </a:endParaRPr>
          </a:p>
          <a:p>
            <a:pPr lvl="1" algn="just"/>
            <a:r>
              <a:rPr lang="en-US" sz="2400" dirty="0">
                <a:latin typeface="Book Antiqua" panose="02040602050305030304" pitchFamily="18" charset="0"/>
              </a:rPr>
              <a:t>We then pick a</a:t>
            </a:r>
            <a:r>
              <a:rPr lang="en-US" sz="2400" baseline="-25000" dirty="0">
                <a:latin typeface="Book Antiqua" panose="02040602050305030304" pitchFamily="18" charset="0"/>
              </a:rPr>
              <a:t>2</a:t>
            </a:r>
            <a:r>
              <a:rPr lang="en-US" sz="2400" dirty="0">
                <a:latin typeface="Book Antiqua" panose="02040602050305030304" pitchFamily="18" charset="0"/>
              </a:rPr>
              <a:t>, and so </a:t>
            </a:r>
            <a:r>
              <a:rPr lang="en-US" sz="2400" dirty="0" smtClean="0">
                <a:latin typeface="Book Antiqua" panose="02040602050305030304" pitchFamily="18" charset="0"/>
              </a:rPr>
              <a:t>on</a:t>
            </a:r>
          </a:p>
          <a:p>
            <a:pPr marL="514350" indent="-457200" algn="just"/>
            <a:r>
              <a:rPr lang="en-US" sz="2700" dirty="0">
                <a:latin typeface="Book Antiqua" panose="02040602050305030304" pitchFamily="18" charset="0"/>
              </a:rPr>
              <a:t>Pictorially, we can represent this process </a:t>
            </a:r>
            <a:r>
              <a:rPr lang="en-US" sz="2700" dirty="0" smtClean="0">
                <a:latin typeface="Book Antiqua" panose="02040602050305030304" pitchFamily="18" charset="0"/>
              </a:rPr>
              <a:t>as follows</a:t>
            </a:r>
            <a:r>
              <a:rPr lang="en-US" sz="2700" dirty="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 name="Picture 1"/>
          <p:cNvPicPr>
            <a:picLocks noChangeAspect="1"/>
          </p:cNvPicPr>
          <p:nvPr/>
        </p:nvPicPr>
        <p:blipFill>
          <a:blip r:embed="rId2"/>
          <a:stretch>
            <a:fillRect/>
          </a:stretch>
        </p:blipFill>
        <p:spPr>
          <a:xfrm>
            <a:off x="2286000" y="5486400"/>
            <a:ext cx="4496878" cy="639763"/>
          </a:xfrm>
          <a:prstGeom prst="rect">
            <a:avLst/>
          </a:prstGeom>
        </p:spPr>
      </p:pic>
    </p:spTree>
    <p:extLst>
      <p:ext uri="{BB962C8B-B14F-4D97-AF65-F5344CB8AC3E}">
        <p14:creationId xmlns:p14="http://schemas.microsoft.com/office/powerpoint/2010/main" val="36150648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Upon visiting the sequence of states </a:t>
            </a:r>
            <a:r>
              <a:rPr lang="en-US" sz="2700" dirty="0" smtClean="0">
                <a:latin typeface="Book Antiqua" panose="02040602050305030304" pitchFamily="18" charset="0"/>
              </a:rPr>
              <a:t>s</a:t>
            </a:r>
            <a:r>
              <a:rPr lang="en-US" sz="2700" baseline="-25000" dirty="0" smtClean="0">
                <a:latin typeface="Book Antiqua" panose="02040602050305030304" pitchFamily="18" charset="0"/>
              </a:rPr>
              <a:t>0</a:t>
            </a:r>
            <a:r>
              <a:rPr lang="en-US" sz="2700" dirty="0" smtClean="0">
                <a:latin typeface="Book Antiqua" panose="02040602050305030304" pitchFamily="18" charset="0"/>
              </a:rPr>
              <a:t>, s</a:t>
            </a:r>
            <a:r>
              <a:rPr lang="en-US" sz="2700" baseline="-25000" dirty="0" smtClean="0">
                <a:latin typeface="Book Antiqua" panose="02040602050305030304" pitchFamily="18" charset="0"/>
              </a:rPr>
              <a:t>1</a:t>
            </a:r>
            <a:r>
              <a:rPr lang="en-US" sz="2700" dirty="0" smtClean="0">
                <a:latin typeface="Book Antiqua" panose="02040602050305030304" pitchFamily="18" charset="0"/>
              </a:rPr>
              <a:t>,….. </a:t>
            </a:r>
            <a:r>
              <a:rPr lang="en-US" sz="2700" dirty="0">
                <a:latin typeface="Book Antiqua" panose="02040602050305030304" pitchFamily="18" charset="0"/>
              </a:rPr>
              <a:t>with actions </a:t>
            </a:r>
            <a:r>
              <a:rPr lang="en-US" sz="2700" dirty="0" smtClean="0">
                <a:latin typeface="Book Antiqua" panose="02040602050305030304" pitchFamily="18" charset="0"/>
              </a:rPr>
              <a:t>a</a:t>
            </a:r>
            <a:r>
              <a:rPr lang="en-US" sz="2700" baseline="-25000" dirty="0" smtClean="0">
                <a:latin typeface="Book Antiqua" panose="02040602050305030304" pitchFamily="18" charset="0"/>
              </a:rPr>
              <a:t>0</a:t>
            </a:r>
            <a:r>
              <a:rPr lang="en-US" sz="2700" dirty="0" smtClean="0">
                <a:latin typeface="Book Antiqua" panose="02040602050305030304" pitchFamily="18" charset="0"/>
              </a:rPr>
              <a:t>, a</a:t>
            </a:r>
            <a:r>
              <a:rPr lang="en-US" sz="2700" baseline="-25000" dirty="0" smtClean="0">
                <a:latin typeface="Book Antiqua" panose="02040602050305030304" pitchFamily="18" charset="0"/>
              </a:rPr>
              <a:t>1</a:t>
            </a:r>
            <a:r>
              <a:rPr lang="en-US" sz="2700" dirty="0" smtClean="0">
                <a:latin typeface="Book Antiqua" panose="02040602050305030304" pitchFamily="18" charset="0"/>
              </a:rPr>
              <a:t>……., our total payoff is given by</a:t>
            </a:r>
          </a:p>
          <a:p>
            <a:pPr algn="just"/>
            <a:endParaRPr lang="en-US" sz="2700" dirty="0" smtClean="0">
              <a:latin typeface="Book Antiqua" panose="02040602050305030304" pitchFamily="18" charset="0"/>
            </a:endParaRPr>
          </a:p>
          <a:p>
            <a:pPr marL="0" indent="0" algn="just">
              <a:buNone/>
            </a:pPr>
            <a:r>
              <a:rPr lang="en-US" sz="2400" dirty="0">
                <a:latin typeface="Book Antiqua" panose="02040602050305030304" pitchFamily="18" charset="0"/>
              </a:rPr>
              <a:t> </a:t>
            </a:r>
            <a:r>
              <a:rPr lang="en-US" sz="2400" dirty="0" smtClean="0">
                <a:latin typeface="Book Antiqua" panose="02040602050305030304" pitchFamily="18" charset="0"/>
              </a:rPr>
              <a:t>  OR</a:t>
            </a:r>
            <a:endParaRPr lang="en-US" sz="24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algn="just"/>
            <a:r>
              <a:rPr lang="en-US" sz="2800" dirty="0" smtClean="0">
                <a:latin typeface="Book Antiqua" panose="02040602050305030304" pitchFamily="18" charset="0"/>
              </a:rPr>
              <a:t>Our </a:t>
            </a:r>
            <a:r>
              <a:rPr lang="en-US" sz="2800" dirty="0">
                <a:latin typeface="Book Antiqua" panose="02040602050305030304" pitchFamily="18" charset="0"/>
              </a:rPr>
              <a:t>goal in reinforcement learning is to choose actions over time so as </a:t>
            </a:r>
            <a:r>
              <a:rPr lang="en-US" sz="2800" dirty="0" smtClean="0">
                <a:latin typeface="Book Antiqua" panose="02040602050305030304" pitchFamily="18" charset="0"/>
              </a:rPr>
              <a:t>to maximize </a:t>
            </a:r>
            <a:r>
              <a:rPr lang="en-US" sz="2800" dirty="0">
                <a:latin typeface="Book Antiqua" panose="02040602050305030304" pitchFamily="18" charset="0"/>
              </a:rPr>
              <a:t>the expected value of the total </a:t>
            </a:r>
            <a:r>
              <a:rPr lang="en-US" sz="2800" dirty="0" smtClean="0">
                <a:latin typeface="Book Antiqua" panose="02040602050305030304" pitchFamily="18" charset="0"/>
              </a:rPr>
              <a:t>payoff.</a:t>
            </a:r>
            <a:r>
              <a:rPr lang="en-US" sz="2700" dirty="0" smtClean="0">
                <a:latin typeface="Book Antiqua" panose="02040602050305030304" pitchFamily="18" charset="0"/>
              </a:rPr>
              <a:t> </a:t>
            </a:r>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8" name="Picture 7"/>
          <p:cNvPicPr>
            <a:picLocks noChangeAspect="1"/>
          </p:cNvPicPr>
          <p:nvPr/>
        </p:nvPicPr>
        <p:blipFill>
          <a:blip r:embed="rId2"/>
          <a:stretch>
            <a:fillRect/>
          </a:stretch>
        </p:blipFill>
        <p:spPr>
          <a:xfrm>
            <a:off x="546994" y="3545743"/>
            <a:ext cx="4021381" cy="416657"/>
          </a:xfrm>
          <a:prstGeom prst="rect">
            <a:avLst/>
          </a:prstGeom>
        </p:spPr>
      </p:pic>
      <p:pic>
        <p:nvPicPr>
          <p:cNvPr id="9" name="Picture 8"/>
          <p:cNvPicPr>
            <a:picLocks noChangeAspect="1"/>
          </p:cNvPicPr>
          <p:nvPr/>
        </p:nvPicPr>
        <p:blipFill>
          <a:blip r:embed="rId3"/>
          <a:stretch>
            <a:fillRect/>
          </a:stretch>
        </p:blipFill>
        <p:spPr>
          <a:xfrm>
            <a:off x="546994" y="2590800"/>
            <a:ext cx="5015606" cy="370032"/>
          </a:xfrm>
          <a:prstGeom prst="rect">
            <a:avLst/>
          </a:prstGeom>
        </p:spPr>
      </p:pic>
      <p:pic>
        <p:nvPicPr>
          <p:cNvPr id="10" name="Picture 9"/>
          <p:cNvPicPr>
            <a:picLocks noChangeAspect="1"/>
          </p:cNvPicPr>
          <p:nvPr/>
        </p:nvPicPr>
        <p:blipFill>
          <a:blip r:embed="rId4"/>
          <a:stretch>
            <a:fillRect/>
          </a:stretch>
        </p:blipFill>
        <p:spPr>
          <a:xfrm>
            <a:off x="685800" y="5410200"/>
            <a:ext cx="4970610" cy="457200"/>
          </a:xfrm>
          <a:prstGeom prst="rect">
            <a:avLst/>
          </a:prstGeom>
        </p:spPr>
      </p:pic>
    </p:spTree>
    <p:extLst>
      <p:ext uri="{BB962C8B-B14F-4D97-AF65-F5344CB8AC3E}">
        <p14:creationId xmlns:p14="http://schemas.microsoft.com/office/powerpoint/2010/main" val="127205632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r>
              <a:rPr lang="en-US" sz="2800" dirty="0">
                <a:latin typeface="Book Antiqua" panose="02040602050305030304" pitchFamily="18" charset="0"/>
              </a:rPr>
              <a:t>Note that the reward at </a:t>
            </a:r>
            <a:r>
              <a:rPr lang="en-US" sz="2800" dirty="0" smtClean="0">
                <a:latin typeface="Book Antiqua" panose="02040602050305030304" pitchFamily="18" charset="0"/>
              </a:rPr>
              <a:t>time step </a:t>
            </a:r>
            <a:r>
              <a:rPr lang="en-US" sz="2800" dirty="0">
                <a:latin typeface="Book Antiqua" panose="02040602050305030304" pitchFamily="18" charset="0"/>
              </a:rPr>
              <a:t>t is discounted by a factor of </a:t>
            </a:r>
            <a:r>
              <a:rPr lang="en-US" sz="2800" dirty="0" smtClean="0">
                <a:latin typeface="Book Antiqua" panose="02040602050305030304" pitchFamily="18" charset="0"/>
              </a:rPr>
              <a:t>𝛾</a:t>
            </a:r>
            <a:r>
              <a:rPr lang="en-US" sz="2800" baseline="30000" dirty="0" smtClean="0">
                <a:latin typeface="Book Antiqua" panose="02040602050305030304" pitchFamily="18" charset="0"/>
              </a:rPr>
              <a:t>t</a:t>
            </a:r>
            <a:r>
              <a:rPr lang="en-US" sz="2800" dirty="0">
                <a:latin typeface="Book Antiqua" panose="02040602050305030304" pitchFamily="18" charset="0"/>
              </a:rPr>
              <a:t>. Thus, </a:t>
            </a:r>
            <a:r>
              <a:rPr lang="en-US" sz="2800" dirty="0" smtClean="0">
                <a:latin typeface="Book Antiqua" panose="02040602050305030304" pitchFamily="18" charset="0"/>
              </a:rPr>
              <a:t>to make </a:t>
            </a:r>
            <a:r>
              <a:rPr lang="en-US" sz="2800" dirty="0">
                <a:latin typeface="Book Antiqua" panose="02040602050305030304" pitchFamily="18" charset="0"/>
              </a:rPr>
              <a:t>this expectation large, we would like to accrue positive rewards as </a:t>
            </a:r>
            <a:r>
              <a:rPr lang="en-US" sz="2800" dirty="0" smtClean="0">
                <a:latin typeface="Book Antiqua" panose="02040602050305030304" pitchFamily="18" charset="0"/>
              </a:rPr>
              <a:t>soon as </a:t>
            </a:r>
            <a:r>
              <a:rPr lang="en-US" sz="2800" dirty="0">
                <a:latin typeface="Book Antiqua" panose="02040602050305030304" pitchFamily="18" charset="0"/>
              </a:rPr>
              <a:t>possible (and postpone negative rewards as long as possible</a:t>
            </a:r>
            <a:r>
              <a:rPr lang="en-US" sz="2800" dirty="0" smtClean="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8094264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A policy is a simple function, that defines a probability distribution over Actions (a∈ A) for each state (s ∈ 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If </a:t>
            </a:r>
            <a:r>
              <a:rPr lang="en-US" sz="2700" dirty="0">
                <a:latin typeface="Book Antiqua" panose="02040602050305030304" pitchFamily="18" charset="0"/>
              </a:rPr>
              <a:t>an agent at time t follows a policy π then π(</a:t>
            </a:r>
            <a:r>
              <a:rPr lang="en-US" sz="2700" dirty="0" err="1">
                <a:latin typeface="Book Antiqua" panose="02040602050305030304" pitchFamily="18" charset="0"/>
              </a:rPr>
              <a:t>a|s</a:t>
            </a:r>
            <a:r>
              <a:rPr lang="en-US" sz="2700" dirty="0">
                <a:latin typeface="Book Antiqua" panose="02040602050305030304" pitchFamily="18" charset="0"/>
              </a:rPr>
              <a:t>) is the probability that the agent with taking action (a ) at a particular time step (t</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In </a:t>
            </a:r>
            <a:r>
              <a:rPr lang="en-US" sz="2700" dirty="0">
                <a:latin typeface="Book Antiqua" panose="02040602050305030304" pitchFamily="18" charset="0"/>
              </a:rPr>
              <a:t>Reinforcement Learning the experience of the agent determines the change in policy. Mathematically, a policy is defined as follows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9218" name="Picture 2" descr="https://miro.medium.com/max/321/1*y86rTj5H-3XIo8uPWJCA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30863"/>
            <a:ext cx="305752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728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Value Function determines how good it is for the agent to be in a particular state.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Of </a:t>
            </a:r>
            <a:r>
              <a:rPr lang="en-US" sz="2700" dirty="0">
                <a:latin typeface="Book Antiqua" panose="02040602050305030304" pitchFamily="18" charset="0"/>
              </a:rPr>
              <a:t>course, to determine how good it will be to be in a particular state it must depend on some actions that it will take. This is where policy comes in</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The value of state s, when the agent is following a policy π which is denoted by v</a:t>
            </a:r>
            <a:r>
              <a:rPr lang="en-US" sz="2700" baseline="-25000" dirty="0" smtClean="0">
                <a:latin typeface="Book Antiqua" panose="02040602050305030304" pitchFamily="18" charset="0"/>
              </a:rPr>
              <a:t>π</a:t>
            </a:r>
            <a:r>
              <a:rPr lang="en-US" sz="2700" dirty="0">
                <a:latin typeface="Book Antiqua" panose="02040602050305030304" pitchFamily="18" charset="0"/>
              </a:rPr>
              <a:t>(s) is the expected return starting from s and following a policy π for the next states until we reach the terminal state. </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203056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smtClean="0">
                <a:latin typeface="Book Antiqua" panose="02040602050305030304" pitchFamily="18" charset="0"/>
              </a:rPr>
              <a:t>We </a:t>
            </a:r>
            <a:r>
              <a:rPr lang="en-US" sz="2700" dirty="0">
                <a:latin typeface="Book Antiqua" panose="02040602050305030304" pitchFamily="18" charset="0"/>
              </a:rPr>
              <a:t>can formulate this </a:t>
            </a:r>
            <a:r>
              <a:rPr lang="en-US" sz="2700" dirty="0" smtClean="0">
                <a:latin typeface="Book Antiqua" panose="02040602050305030304" pitchFamily="18" charset="0"/>
              </a:rPr>
              <a:t>as:</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This equation gives us the expected returns starting from the state(s) and going to successor states thereafter, with the policy π.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One </a:t>
            </a:r>
            <a:r>
              <a:rPr lang="en-US" sz="2700" dirty="0">
                <a:latin typeface="Book Antiqua" panose="02040602050305030304" pitchFamily="18" charset="0"/>
              </a:rPr>
              <a:t>thing to note is the returns we get is stochastic whereas the value of a state is not stochastic. </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42" name="Picture 2" descr="https://miro.medium.com/max/700/1*7Kjo-ibNy_jDX2hvnLnR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 y="2209800"/>
            <a:ext cx="842210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1564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Reinforcement Learning</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800" dirty="0">
                <a:latin typeface="Book Antiqua" panose="02040602050305030304" pitchFamily="18" charset="0"/>
              </a:rPr>
              <a:t>In a typical Reinforcement Learning (RL) problem, there is a learner and a decision maker called agent and the surrounding with which it interacts is called environment.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environment, in return, provides rewards and a new state based on the actions of the agent.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So</a:t>
            </a:r>
            <a:r>
              <a:rPr lang="en-US" sz="2800" dirty="0">
                <a:latin typeface="Book Antiqua" panose="02040602050305030304" pitchFamily="18" charset="0"/>
              </a:rPr>
              <a:t>, in reinforcement learning, we do not teach an agent how it should do something but presents it with rewards whether positive or negative based on its actions.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4088116" cy="4525963"/>
          </a:xfrm>
        </p:spPr>
        <p:txBody>
          <a:bodyPr>
            <a:noAutofit/>
          </a:bodyPr>
          <a:lstStyle/>
          <a:p>
            <a:pPr algn="just"/>
            <a:r>
              <a:rPr lang="en-US" sz="2500" dirty="0">
                <a:latin typeface="Book Antiqua" panose="02040602050305030304" pitchFamily="18" charset="0"/>
              </a:rPr>
              <a:t>Let’s look at an example </a:t>
            </a:r>
            <a:r>
              <a:rPr lang="en-US" sz="2500" dirty="0" smtClean="0">
                <a:latin typeface="Book Antiqua" panose="02040602050305030304" pitchFamily="18" charset="0"/>
              </a:rPr>
              <a:t>:</a:t>
            </a:r>
          </a:p>
          <a:p>
            <a:pPr algn="just"/>
            <a:r>
              <a:rPr lang="en-US" sz="2500" dirty="0">
                <a:latin typeface="Book Antiqua" panose="02040602050305030304" pitchFamily="18" charset="0"/>
              </a:rPr>
              <a:t>Suppose our start state is Class 2, and we move to Class 3 then Pass then </a:t>
            </a:r>
            <a:r>
              <a:rPr lang="en-US" sz="2500" dirty="0" err="1">
                <a:latin typeface="Book Antiqua" panose="02040602050305030304" pitchFamily="18" charset="0"/>
              </a:rPr>
              <a:t>Sleep.In</a:t>
            </a:r>
            <a:r>
              <a:rPr lang="en-US" sz="2500" dirty="0">
                <a:latin typeface="Book Antiqua" panose="02040602050305030304" pitchFamily="18" charset="0"/>
              </a:rPr>
              <a:t> short, Class 2 &gt; Class 3 &gt; Pass &gt; Sleep.</a:t>
            </a:r>
          </a:p>
          <a:p>
            <a:pPr algn="just"/>
            <a:r>
              <a:rPr lang="en-US" sz="2500" dirty="0" smtClean="0">
                <a:latin typeface="Book Antiqua" panose="02040602050305030304" pitchFamily="18" charset="0"/>
              </a:rPr>
              <a:t>Our </a:t>
            </a:r>
            <a:r>
              <a:rPr lang="en-US" sz="2500" dirty="0">
                <a:latin typeface="Book Antiqua" panose="02040602050305030304" pitchFamily="18" charset="0"/>
              </a:rPr>
              <a:t>expected return is with a discount factor of 0.5</a:t>
            </a:r>
            <a:r>
              <a:rPr lang="en-US" sz="2500" dirty="0" smtClean="0">
                <a:latin typeface="Book Antiqua" panose="02040602050305030304" pitchFamily="18" charset="0"/>
              </a:rPr>
              <a:t>:</a:t>
            </a:r>
          </a:p>
          <a:p>
            <a:pPr marL="0" indent="0" algn="just">
              <a:buNone/>
            </a:pPr>
            <a:r>
              <a:rPr lang="en-US" sz="2500" dirty="0">
                <a:latin typeface="Book Antiqua" panose="02040602050305030304" pitchFamily="18" charset="0"/>
              </a:rPr>
              <a:t> </a:t>
            </a:r>
            <a:r>
              <a:rPr lang="en-US" sz="2500" dirty="0" smtClean="0">
                <a:latin typeface="Book Antiqua" panose="02040602050305030304" pitchFamily="18" charset="0"/>
              </a:rPr>
              <a:t> </a:t>
            </a:r>
            <a:r>
              <a:rPr lang="en-US" sz="2500" dirty="0" err="1" smtClean="0">
                <a:latin typeface="Book Antiqua" panose="02040602050305030304" pitchFamily="18" charset="0"/>
              </a:rPr>
              <a:t>G</a:t>
            </a:r>
            <a:r>
              <a:rPr lang="en-US" sz="2500" baseline="-25000" dirty="0" err="1" smtClean="0">
                <a:latin typeface="Book Antiqua" panose="02040602050305030304" pitchFamily="18" charset="0"/>
              </a:rPr>
              <a:t>t</a:t>
            </a:r>
            <a:r>
              <a:rPr lang="en-US" sz="2500" dirty="0" smtClean="0">
                <a:latin typeface="Book Antiqua" panose="02040602050305030304" pitchFamily="18" charset="0"/>
              </a:rPr>
              <a:t>=-2+(-2x0.5)+10x0.25 </a:t>
            </a:r>
            <a:r>
              <a:rPr lang="en-US" sz="2500" dirty="0">
                <a:latin typeface="Book Antiqua" panose="02040602050305030304" pitchFamily="18" charset="0"/>
              </a:rPr>
              <a:t>+ 0</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1266" name="Picture 2" descr="https://miro.medium.com/max/700/1*p5KQnP1rwTcXFooMF0n-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716" y="1843309"/>
            <a:ext cx="4636784" cy="394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0663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700" dirty="0">
                <a:latin typeface="Book Antiqua" panose="02040602050305030304" pitchFamily="18" charset="0"/>
              </a:rPr>
              <a:t>Bellman Equation helps us to find optimal policies and value functions. We know that our policy changes with experience so we will have different value functions according to different policies.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optimal value function is one that gives maximum value compared to all other value functions.</a:t>
            </a:r>
          </a:p>
          <a:p>
            <a:pPr algn="just"/>
            <a:r>
              <a:rPr lang="en-US" sz="2700" dirty="0" smtClean="0">
                <a:latin typeface="Book Antiqua" panose="02040602050305030304" pitchFamily="18" charset="0"/>
              </a:rPr>
              <a:t>Bellman </a:t>
            </a:r>
            <a:r>
              <a:rPr lang="en-US" sz="2700" dirty="0">
                <a:latin typeface="Book Antiqua" panose="02040602050305030304" pitchFamily="18" charset="0"/>
              </a:rPr>
              <a:t>Equation states that value function can be decomposed into two parts:</a:t>
            </a:r>
          </a:p>
          <a:p>
            <a:pPr lvl="1" algn="just"/>
            <a:r>
              <a:rPr lang="en-US" sz="2400" dirty="0" smtClean="0">
                <a:latin typeface="Book Antiqua" panose="02040602050305030304" pitchFamily="18" charset="0"/>
              </a:rPr>
              <a:t>Immediate </a:t>
            </a:r>
            <a:r>
              <a:rPr lang="en-US" sz="2400" dirty="0">
                <a:latin typeface="Book Antiqua" panose="02040602050305030304" pitchFamily="18" charset="0"/>
              </a:rPr>
              <a:t>Reward, R[t+1]</a:t>
            </a:r>
          </a:p>
          <a:p>
            <a:pPr lvl="1" algn="just"/>
            <a:r>
              <a:rPr lang="en-US" sz="2400" dirty="0">
                <a:latin typeface="Book Antiqua" panose="02040602050305030304" pitchFamily="18" charset="0"/>
              </a:rPr>
              <a:t>Discounted value of successor </a:t>
            </a:r>
            <a:r>
              <a:rPr lang="en-US" sz="2400" dirty="0" smtClean="0">
                <a:latin typeface="Book Antiqua" panose="02040602050305030304" pitchFamily="18" charset="0"/>
              </a:rPr>
              <a:t>states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1658367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Mathematically, we can define Bellman Equation as :</a:t>
            </a:r>
          </a:p>
          <a:p>
            <a:pPr algn="just"/>
            <a:endParaRPr lang="en-US" sz="2400" dirty="0">
              <a:latin typeface="Book Antiqua" panose="02040602050305030304" pitchFamily="18" charset="0"/>
            </a:endParaRPr>
          </a:p>
          <a:p>
            <a:pPr algn="just"/>
            <a:endParaRPr lang="en-US" sz="2400" dirty="0" smtClean="0">
              <a:latin typeface="Book Antiqua" panose="02040602050305030304" pitchFamily="18" charset="0"/>
            </a:endParaRPr>
          </a:p>
          <a:p>
            <a:pPr algn="just"/>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Let’s </a:t>
            </a:r>
            <a:r>
              <a:rPr lang="en-US" sz="2400" dirty="0">
                <a:latin typeface="Book Antiqua" panose="02040602050305030304" pitchFamily="18" charset="0"/>
              </a:rPr>
              <a:t>understand what this equation says with a help of an </a:t>
            </a:r>
            <a:r>
              <a:rPr lang="en-US" sz="2400" dirty="0" smtClean="0">
                <a:latin typeface="Book Antiqua" panose="02040602050305030304" pitchFamily="18" charset="0"/>
              </a:rPr>
              <a:t>example.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3314" name="Picture 2" descr="https://miro.medium.com/max/379/1*RIMbwQAUJymRMgo5gMJZ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6125999" cy="5334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miro.medium.com/max/366/1*W-l4WG-VXHZukj883xn-0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83062"/>
            <a:ext cx="4268422" cy="208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233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600" dirty="0">
                <a:latin typeface="Book Antiqua" panose="02040602050305030304" pitchFamily="18" charset="0"/>
              </a:rPr>
              <a:t>We want to know the value of state s. The value of state(s) is the reward we got upon leaving that state, plus the discounted value of the state we landed upon multiplied by the transition probability that we will move into it</a:t>
            </a:r>
            <a:r>
              <a:rPr lang="en-US" sz="2600" dirty="0" smtClean="0">
                <a:latin typeface="Book Antiqua" panose="02040602050305030304" pitchFamily="18" charset="0"/>
              </a:rPr>
              <a:t>.</a:t>
            </a: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r>
              <a:rPr lang="en-US" sz="2600" dirty="0">
                <a:latin typeface="Book Antiqua" panose="02040602050305030304" pitchFamily="18" charset="0"/>
              </a:rPr>
              <a:t>The above equation can be expressed in matrix form as follows :</a:t>
            </a: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4338" name="Picture 2" descr="https://miro.medium.com/max/349/1*Dq2iZ2HPlUoU8MOtIn4U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657600"/>
            <a:ext cx="332422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048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endParaRPr lang="en-US" sz="2600" dirty="0" smtClean="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Where </a:t>
            </a:r>
            <a:r>
              <a:rPr lang="en-US" sz="2600" dirty="0">
                <a:latin typeface="Book Antiqua" panose="02040602050305030304" pitchFamily="18" charset="0"/>
              </a:rPr>
              <a:t>v is the value of state we were in, which is equal to the immediate reward plus the discounted value of the next state multiplied by the probability of moving into that state</a:t>
            </a:r>
            <a:r>
              <a:rPr lang="en-US" sz="2600" dirty="0" smtClean="0">
                <a:latin typeface="Book Antiqua" panose="02040602050305030304" pitchFamily="18" charset="0"/>
              </a:rPr>
              <a:t>.</a:t>
            </a:r>
          </a:p>
          <a:p>
            <a:pPr algn="just"/>
            <a:r>
              <a:rPr lang="en-US" sz="2600" dirty="0">
                <a:latin typeface="Book Antiqua" panose="02040602050305030304" pitchFamily="18" charset="0"/>
              </a:rPr>
              <a:t>The running time complexity for this computation is O(n³). Therefore, this is clearly not a practical solution for solving larger </a:t>
            </a:r>
            <a:r>
              <a:rPr lang="en-US" sz="2600" dirty="0" smtClean="0">
                <a:latin typeface="Book Antiqua" panose="02040602050305030304" pitchFamily="18" charset="0"/>
              </a:rPr>
              <a:t>MDPs.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5362" name="Picture 2" descr="https://miro.medium.com/max/378/1*rRn2YD8Zh5I-7Ycv14L1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47825"/>
            <a:ext cx="3600450"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0687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State-action value function or Q-Function</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600" dirty="0">
                <a:latin typeface="Book Antiqua" panose="02040602050305030304" pitchFamily="18" charset="0"/>
              </a:rPr>
              <a:t>This function specifies how good it is for the agent to take action (a) in a state (s) with a policy π</a:t>
            </a:r>
            <a:r>
              <a:rPr lang="en-US" sz="2600" dirty="0" smtClean="0">
                <a:latin typeface="Book Antiqua" panose="02040602050305030304" pitchFamily="18" charset="0"/>
              </a:rPr>
              <a:t>. Mathematically</a:t>
            </a:r>
            <a:r>
              <a:rPr lang="en-US" sz="2600" dirty="0">
                <a:latin typeface="Book Antiqua" panose="02040602050305030304" pitchFamily="18" charset="0"/>
              </a:rPr>
              <a:t>, we can define the State-action value function </a:t>
            </a:r>
            <a:r>
              <a:rPr lang="en-US" sz="2600" dirty="0" smtClean="0">
                <a:latin typeface="Book Antiqua" panose="02040602050305030304" pitchFamily="18" charset="0"/>
              </a:rPr>
              <a:t>or Q-function as :</a:t>
            </a: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OR</a:t>
            </a:r>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6386" name="Picture 2" descr="https://miro.medium.com/max/700/1*fQvu_boVoGefGGwqFEFE0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599"/>
            <a:ext cx="8478134" cy="1041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700/1*4Fdbohxs6LedqarJjw65Q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257800"/>
            <a:ext cx="66675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1908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600" dirty="0" smtClean="0">
                <a:latin typeface="Book Antiqua" panose="02040602050305030304" pitchFamily="18" charset="0"/>
              </a:rPr>
              <a:t>We </a:t>
            </a:r>
            <a:r>
              <a:rPr lang="en-US" sz="2600" dirty="0">
                <a:latin typeface="Book Antiqua" panose="02040602050305030304" pitchFamily="18" charset="0"/>
              </a:rPr>
              <a:t>know that Bellman </a:t>
            </a:r>
            <a:r>
              <a:rPr lang="en-US" sz="2600" dirty="0" smtClean="0">
                <a:latin typeface="Book Antiqua" panose="02040602050305030304" pitchFamily="18" charset="0"/>
              </a:rPr>
              <a:t>Equation is given as below</a:t>
            </a:r>
          </a:p>
          <a:p>
            <a:pPr algn="just"/>
            <a:endParaRPr lang="en-US" sz="26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From </a:t>
            </a:r>
            <a:r>
              <a:rPr lang="en-US" sz="2800" dirty="0">
                <a:latin typeface="Book Antiqua" panose="02040602050305030304" pitchFamily="18" charset="0"/>
              </a:rPr>
              <a:t>the above equation, we can see that the value of a state can be decomposed into immediate reward(R[t+1]) plus the value of successor state(v[S (t+1)]) with a discount factor( 𝛾).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But </a:t>
            </a:r>
            <a:r>
              <a:rPr lang="en-US" sz="2800" dirty="0">
                <a:latin typeface="Book Antiqua" panose="02040602050305030304" pitchFamily="18" charset="0"/>
              </a:rPr>
              <a:t>now what we are doing is we are finding the value of a particular state subjected to some policy(π). </a:t>
            </a:r>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6" name="Picture 2" descr="https://miro.medium.com/max/379/0*p2EZAHDeVSZL23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5553075" cy="48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679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700" dirty="0" smtClean="0">
                <a:latin typeface="Book Antiqua" panose="02040602050305030304" pitchFamily="18" charset="0"/>
              </a:rPr>
              <a:t>This </a:t>
            </a:r>
            <a:r>
              <a:rPr lang="en-US" sz="2700" dirty="0">
                <a:latin typeface="Book Antiqua" panose="02040602050305030304" pitchFamily="18" charset="0"/>
              </a:rPr>
              <a:t>is the difference between the Bellman Equation and the Bellman Expectation Equation</a:t>
            </a:r>
            <a:r>
              <a:rPr lang="en-US" sz="2700" dirty="0" smtClean="0">
                <a:latin typeface="Book Antiqua" panose="02040602050305030304" pitchFamily="18" charset="0"/>
              </a:rPr>
              <a:t>. Mathematically </a:t>
            </a:r>
            <a:r>
              <a:rPr lang="en-US" sz="2700" dirty="0">
                <a:latin typeface="Book Antiqua" panose="02040602050305030304" pitchFamily="18" charset="0"/>
              </a:rPr>
              <a:t>we can define Bellman Expectation Equation </a:t>
            </a:r>
            <a:r>
              <a:rPr lang="en-US" sz="2700" dirty="0" smtClean="0">
                <a:latin typeface="Book Antiqua" panose="02040602050305030304" pitchFamily="18" charset="0"/>
              </a:rPr>
              <a:t>as:</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First, let’s understand Bellman Expectation Equation for State-Value Function with the help of a backup diagram:</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marL="0" indent="0">
              <a:buNone/>
            </a:pPr>
            <a:r>
              <a:rPr lang="en-US" sz="2700" dirty="0">
                <a:latin typeface="Book Antiqua" panose="02040602050305030304" pitchFamily="18" charset="0"/>
              </a:rPr>
              <a:t/>
            </a:r>
            <a:br>
              <a:rPr lang="en-US" sz="2700" dirty="0">
                <a:latin typeface="Book Antiqua" panose="02040602050305030304" pitchFamily="18" charset="0"/>
              </a:rPr>
            </a:b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050" name="Picture 2" descr="https://miro.medium.com/max/524/1*PfqQf6Sp9oXuuAJ90eb94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91705"/>
            <a:ext cx="499110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828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800" dirty="0" smtClean="0">
                <a:latin typeface="Book Antiqua" panose="02040602050305030304" pitchFamily="18" charset="0"/>
              </a:rPr>
              <a:t>This </a:t>
            </a:r>
            <a:r>
              <a:rPr lang="en-US" sz="2800" dirty="0">
                <a:latin typeface="Book Antiqua" panose="02040602050305030304" pitchFamily="18" charset="0"/>
              </a:rPr>
              <a:t>backup diagram describes the value of being in a particular state. From the state s there is some probability that we take both the actions.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There </a:t>
            </a:r>
            <a:r>
              <a:rPr lang="en-US" sz="2800" dirty="0">
                <a:latin typeface="Book Antiqua" panose="02040602050305030304" pitchFamily="18" charset="0"/>
              </a:rPr>
              <a:t>is a </a:t>
            </a:r>
            <a:r>
              <a:rPr lang="en-US" sz="2800" dirty="0" smtClean="0">
                <a:latin typeface="Book Antiqua" panose="02040602050305030304" pitchFamily="18" charset="0"/>
              </a:rPr>
              <a:t>Q-value for </a:t>
            </a:r>
            <a:r>
              <a:rPr lang="en-US" sz="2800" dirty="0">
                <a:latin typeface="Book Antiqua" panose="02040602050305030304" pitchFamily="18" charset="0"/>
              </a:rPr>
              <a:t>each of the action. We average the </a:t>
            </a:r>
            <a:r>
              <a:rPr lang="en-US" sz="2800" dirty="0" smtClean="0">
                <a:latin typeface="Book Antiqua" panose="02040602050305030304" pitchFamily="18" charset="0"/>
              </a:rPr>
              <a:t>Q-values. </a:t>
            </a:r>
            <a:r>
              <a:rPr lang="en-US" sz="2800" dirty="0">
                <a:latin typeface="Book Antiqua" panose="02040602050305030304" pitchFamily="18" charset="0"/>
              </a:rPr>
              <a:t>Basically, it defines V</a:t>
            </a:r>
            <a:r>
              <a:rPr lang="en-US" sz="2800" b="1" dirty="0">
                <a:latin typeface="Book Antiqua" panose="02040602050305030304" pitchFamily="18" charset="0"/>
              </a:rPr>
              <a:t>π(s</a:t>
            </a:r>
            <a:r>
              <a:rPr lang="en-US" sz="2800" b="1" dirty="0" smtClean="0">
                <a:latin typeface="Book Antiqua" panose="02040602050305030304" pitchFamily="18" charset="0"/>
              </a:rPr>
              <a:t>). </a:t>
            </a:r>
            <a:r>
              <a:rPr lang="en-US" sz="2800" dirty="0" smtClean="0">
                <a:latin typeface="Book Antiqua" panose="02040602050305030304" pitchFamily="18" charset="0"/>
              </a:rPr>
              <a:t>Mathematically</a:t>
            </a:r>
            <a:r>
              <a:rPr lang="en-US" sz="2800" dirty="0">
                <a:latin typeface="Book Antiqua" panose="02040602050305030304" pitchFamily="18" charset="0"/>
              </a:rPr>
              <a:t>, we can define it as follows:</a:t>
            </a:r>
          </a:p>
          <a:p>
            <a:pPr marL="0" indent="0">
              <a:buNone/>
            </a:pPr>
            <a:r>
              <a:rPr lang="en-US" sz="2800" dirty="0"/>
              <a:t/>
            </a:r>
            <a:br>
              <a:rPr lang="en-US" sz="2800" dirty="0"/>
            </a:b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4098" name="Picture 2" descr="https://miro.medium.com/max/400/1*rvBTXXINBk4K7Y-ZGzb7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0013"/>
            <a:ext cx="3810000" cy="17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794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This equation also tells us the connection between State-Value function and </a:t>
            </a:r>
            <a:r>
              <a:rPr lang="en-US" sz="2700" dirty="0" smtClean="0">
                <a:latin typeface="Book Antiqua" panose="02040602050305030304" pitchFamily="18" charset="0"/>
              </a:rPr>
              <a:t>Q-Function. Now</a:t>
            </a:r>
            <a:r>
              <a:rPr lang="en-US" sz="2700" dirty="0">
                <a:latin typeface="Book Antiqua" panose="02040602050305030304" pitchFamily="18" charset="0"/>
              </a:rPr>
              <a:t>, let’s look at the backup diagram for </a:t>
            </a:r>
            <a:r>
              <a:rPr lang="en-US" sz="2700" dirty="0" smtClean="0">
                <a:latin typeface="Book Antiqua" panose="02040602050305030304" pitchFamily="18" charset="0"/>
              </a:rPr>
              <a:t>Q-value </a:t>
            </a:r>
            <a:r>
              <a:rPr lang="en-US" sz="2700" dirty="0">
                <a:latin typeface="Book Antiqua" panose="02040602050305030304" pitchFamily="18" charset="0"/>
              </a:rPr>
              <a:t>Function</a:t>
            </a:r>
            <a:r>
              <a:rPr lang="en-US" sz="2700" dirty="0" smtClean="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5124" name="Picture 4" descr="https://miro.medium.com/max/363/1*BHPIPkH4ecNGL-mqFdvOK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3457575" cy="9715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459/1*vncwpTCOtrEN3ncpApPnt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7" y="4022724"/>
            <a:ext cx="4371975"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80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Reinforcement Learning</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6" name="Picture 2" descr="https://miro.medium.com/max/700/1*ywOrdJAHgSL5RP-Auxsf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133600"/>
            <a:ext cx="66675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1944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800" dirty="0" smtClean="0">
                <a:latin typeface="Book Antiqua" panose="02040602050305030304" pitchFamily="18" charset="0"/>
              </a:rPr>
              <a:t>This </a:t>
            </a:r>
            <a:r>
              <a:rPr lang="en-US" sz="2800" dirty="0">
                <a:latin typeface="Book Antiqua" panose="02040602050305030304" pitchFamily="18" charset="0"/>
              </a:rPr>
              <a:t>backup diagram says that suppose we start off by taking some action(a). So, because of the </a:t>
            </a:r>
            <a:r>
              <a:rPr lang="en-US" sz="2800" dirty="0" smtClean="0">
                <a:latin typeface="Book Antiqua" panose="02040602050305030304" pitchFamily="18" charset="0"/>
              </a:rPr>
              <a:t> action(a</a:t>
            </a:r>
            <a:r>
              <a:rPr lang="en-US" sz="2800" dirty="0">
                <a:latin typeface="Book Antiqua" panose="02040602050305030304" pitchFamily="18" charset="0"/>
              </a:rPr>
              <a:t>) the agent might be blown to any of these states by the environment. </a:t>
            </a:r>
            <a:endParaRPr lang="en-US" sz="2800" dirty="0" smtClean="0">
              <a:latin typeface="Book Antiqua" panose="02040602050305030304" pitchFamily="18" charset="0"/>
            </a:endParaRPr>
          </a:p>
          <a:p>
            <a:pPr algn="just"/>
            <a:r>
              <a:rPr lang="en-US" sz="2600" dirty="0" smtClean="0">
                <a:latin typeface="Book Antiqua" panose="02040602050305030304" pitchFamily="18" charset="0"/>
              </a:rPr>
              <a:t>We </a:t>
            </a:r>
            <a:r>
              <a:rPr lang="en-US" sz="2600" dirty="0">
                <a:latin typeface="Book Antiqua" panose="02040602050305030304" pitchFamily="18" charset="0"/>
              </a:rPr>
              <a:t>again average the state-values of both the states, added with an immediate reward which tells us how good it is to take a particular action(a).This defines q</a:t>
            </a:r>
            <a:r>
              <a:rPr lang="en-US" sz="2600" b="1" baseline="-25000" dirty="0">
                <a:latin typeface="Book Antiqua" panose="02040602050305030304" pitchFamily="18" charset="0"/>
              </a:rPr>
              <a:t>π</a:t>
            </a:r>
            <a:r>
              <a:rPr lang="en-US" sz="2600" b="1" dirty="0">
                <a:latin typeface="Book Antiqua" panose="02040602050305030304" pitchFamily="18" charset="0"/>
              </a:rPr>
              <a:t>(</a:t>
            </a:r>
            <a:r>
              <a:rPr lang="en-US" sz="2600" b="1" dirty="0" err="1">
                <a:latin typeface="Book Antiqua" panose="02040602050305030304" pitchFamily="18" charset="0"/>
              </a:rPr>
              <a:t>s,a</a:t>
            </a:r>
            <a:r>
              <a:rPr lang="en-US" sz="2600" b="1" dirty="0">
                <a:latin typeface="Book Antiqua" panose="02040602050305030304" pitchFamily="18" charset="0"/>
              </a:rPr>
              <a:t>). </a:t>
            </a:r>
            <a:r>
              <a:rPr lang="en-US" sz="2600" dirty="0">
                <a:latin typeface="Book Antiqua" panose="02040602050305030304" pitchFamily="18" charset="0"/>
              </a:rPr>
              <a:t>Mathematically, we can define this as follows :</a:t>
            </a:r>
          </a:p>
          <a:p>
            <a:pPr algn="just"/>
            <a:endParaRPr lang="en-US" sz="24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8" name="Picture 2" descr="https://miro.medium.com/max/449/1*VaTUGZR3_WHlVQrgcxzG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126038"/>
            <a:ext cx="4276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468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700" dirty="0" smtClean="0">
                <a:latin typeface="Book Antiqua" panose="02040602050305030304" pitchFamily="18" charset="0"/>
              </a:rPr>
              <a:t>Now </a:t>
            </a:r>
            <a:r>
              <a:rPr lang="en-US" sz="2700" dirty="0">
                <a:latin typeface="Book Antiqua" panose="02040602050305030304" pitchFamily="18" charset="0"/>
              </a:rPr>
              <a:t>let’s stitch these backup diagrams together to define State-Value </a:t>
            </a:r>
            <a:r>
              <a:rPr lang="en-US" sz="2700" dirty="0" smtClean="0">
                <a:latin typeface="Book Antiqua" panose="02040602050305030304" pitchFamily="18" charset="0"/>
              </a:rPr>
              <a:t>Function</a:t>
            </a:r>
            <a:r>
              <a:rPr lang="en-US" sz="2700" dirty="0">
                <a:latin typeface="Book Antiqua" panose="02040602050305030304" pitchFamily="18" charset="0"/>
              </a:rPr>
              <a:t> </a:t>
            </a:r>
            <a:r>
              <a:rPr lang="en-US" sz="2700" dirty="0" smtClean="0">
                <a:latin typeface="Book Antiqua" panose="02040602050305030304" pitchFamily="18" charset="0"/>
              </a:rPr>
              <a:t>and Q-function:</a:t>
            </a: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7170" name="Picture 2" descr="https://miro.medium.com/max/448/1*hY1sGpzmpKqM7o1b4_ny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267200" cy="23137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miro.medium.com/max/633/1*9Xh-HfapxEPc9jeuMn4g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17628"/>
            <a:ext cx="5632391" cy="106997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miro.medium.com/max/667/1*unJD42XiA1VqoqPxLGJcK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5532658"/>
            <a:ext cx="5334000" cy="823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26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In an MDP environment, there are many different value functions according to different policies.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optimal Value function is one which yields maximum value compared to all other value function</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When </a:t>
            </a:r>
            <a:r>
              <a:rPr lang="en-US" sz="2700" dirty="0">
                <a:latin typeface="Book Antiqua" panose="02040602050305030304" pitchFamily="18" charset="0"/>
              </a:rPr>
              <a:t>we say we are solving an MDP it actually means we are finding the Optimal Value Function.</a:t>
            </a:r>
          </a:p>
          <a:p>
            <a:pPr algn="just"/>
            <a:r>
              <a:rPr lang="en-US" sz="2700" dirty="0" smtClean="0">
                <a:latin typeface="Book Antiqua" panose="02040602050305030304" pitchFamily="18" charset="0"/>
              </a:rPr>
              <a:t>So</a:t>
            </a:r>
            <a:r>
              <a:rPr lang="en-US" sz="2700" dirty="0">
                <a:latin typeface="Book Antiqua" panose="02040602050305030304" pitchFamily="18" charset="0"/>
              </a:rPr>
              <a:t>, mathematically Optimal State-Value Function can be expressed as :</a:t>
            </a: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2290" name="Picture 2" descr="https://miro.medium.com/max/299/1*JgBQkp-t-vzn5cqjBw10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5350669"/>
            <a:ext cx="28479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750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In the above formula, v∗(s) tells us what is the maximum reward we can get from the system</a:t>
            </a:r>
            <a:r>
              <a:rPr lang="en-US" sz="2700" dirty="0" smtClean="0">
                <a:latin typeface="Book Antiqua" panose="02040602050305030304" pitchFamily="18" charset="0"/>
              </a:rPr>
              <a:t>.</a:t>
            </a:r>
          </a:p>
          <a:p>
            <a:pPr algn="just"/>
            <a:r>
              <a:rPr lang="en-US" sz="2700" dirty="0">
                <a:latin typeface="Book Antiqua" panose="02040602050305030304" pitchFamily="18" charset="0"/>
              </a:rPr>
              <a:t>Similarly, Optimal State-Action Value </a:t>
            </a:r>
            <a:r>
              <a:rPr lang="en-US" sz="2700" dirty="0" smtClean="0">
                <a:latin typeface="Book Antiqua" panose="02040602050305030304" pitchFamily="18" charset="0"/>
              </a:rPr>
              <a:t>Function (or Q-function) </a:t>
            </a:r>
            <a:r>
              <a:rPr lang="en-US" sz="2700" dirty="0">
                <a:latin typeface="Book Antiqua" panose="02040602050305030304" pitchFamily="18" charset="0"/>
              </a:rPr>
              <a:t>tells us the maximum reward we are going to get if we are in state s and taking action a from there on-wards</a:t>
            </a:r>
            <a:r>
              <a:rPr lang="en-US" sz="2700" dirty="0" smtClean="0">
                <a:latin typeface="Book Antiqua" panose="02040602050305030304" pitchFamily="18" charset="0"/>
              </a:rPr>
              <a:t>. Mathematically</a:t>
            </a:r>
            <a:r>
              <a:rPr lang="en-US" sz="2700" dirty="0">
                <a:latin typeface="Book Antiqua" panose="02040602050305030304" pitchFamily="18" charset="0"/>
              </a:rPr>
              <a:t>, It can be defined as :</a:t>
            </a: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3314" name="Picture 2" descr="https://miro.medium.com/max/358/1*HDT7YYHewp2mDc5jFAWw8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19600"/>
            <a:ext cx="340995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2951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smtClean="0">
                <a:latin typeface="Book Antiqua" panose="02040602050305030304" pitchFamily="18" charset="0"/>
              </a:rPr>
              <a:t>We say that one policy(π) is better than other policy (π’) if the value function with the policy π for all states is greater than the value function with the policy π’ for all states. Intuitively, it can be expressed as :</a:t>
            </a: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Optimal Policy is one which results in optimal value function. </a:t>
            </a:r>
            <a:r>
              <a:rPr lang="en-US" sz="2700" dirty="0" smtClean="0">
                <a:latin typeface="Book Antiqua" panose="02040602050305030304" pitchFamily="18" charset="0"/>
              </a:rPr>
              <a:t>There </a:t>
            </a:r>
            <a:r>
              <a:rPr lang="en-US" sz="2700" dirty="0">
                <a:latin typeface="Book Antiqua" panose="02040602050305030304" pitchFamily="18" charset="0"/>
              </a:rPr>
              <a:t>can be more than one optimal policy in a MDP.</a:t>
            </a: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4338" name="Picture 2" descr="https://miro.medium.com/max/386/1*dpJKumwuULjYKLaHjTxr7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733800"/>
            <a:ext cx="36766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3624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a:latin typeface="Book Antiqua" panose="02040602050305030304" pitchFamily="18" charset="0"/>
              </a:rPr>
              <a:t>Finding an Optimal P</a:t>
            </a:r>
            <a:r>
              <a:rPr lang="en-US" sz="2700" b="1" dirty="0" smtClean="0">
                <a:latin typeface="Book Antiqua" panose="02040602050305030304" pitchFamily="18" charset="0"/>
              </a:rPr>
              <a:t>olicy</a:t>
            </a:r>
            <a:endParaRPr lang="en-US" sz="2700" b="1" dirty="0">
              <a:latin typeface="Book Antiqua" panose="02040602050305030304" pitchFamily="18" charset="0"/>
            </a:endParaRPr>
          </a:p>
          <a:p>
            <a:pPr algn="just"/>
            <a:r>
              <a:rPr lang="en-US" sz="2700" dirty="0">
                <a:latin typeface="Book Antiqua" panose="02040602050305030304" pitchFamily="18" charset="0"/>
              </a:rPr>
              <a:t>We find an optimal policy by maximizing over q*(s, a) i.e. our optimal state-action value </a:t>
            </a:r>
            <a:r>
              <a:rPr lang="en-US" sz="2700" dirty="0" smtClean="0">
                <a:latin typeface="Book Antiqua" panose="02040602050305030304" pitchFamily="18" charset="0"/>
              </a:rPr>
              <a:t>function (or q-function). </a:t>
            </a:r>
          </a:p>
          <a:p>
            <a:pPr algn="just"/>
            <a:r>
              <a:rPr lang="en-US" sz="2700" dirty="0" smtClean="0">
                <a:latin typeface="Book Antiqua" panose="02040602050305030304" pitchFamily="18" charset="0"/>
              </a:rPr>
              <a:t>We </a:t>
            </a:r>
            <a:r>
              <a:rPr lang="en-US" sz="2700" dirty="0">
                <a:latin typeface="Book Antiqua" panose="02040602050305030304" pitchFamily="18" charset="0"/>
              </a:rPr>
              <a:t>solve q*(</a:t>
            </a:r>
            <a:r>
              <a:rPr lang="en-US" sz="2700" dirty="0" err="1">
                <a:latin typeface="Book Antiqua" panose="02040602050305030304" pitchFamily="18" charset="0"/>
              </a:rPr>
              <a:t>s,a</a:t>
            </a:r>
            <a:r>
              <a:rPr lang="en-US" sz="2700" dirty="0">
                <a:latin typeface="Book Antiqua" panose="02040602050305030304" pitchFamily="18" charset="0"/>
              </a:rPr>
              <a:t>) and then we pick the action that gives us most optimal state-action value </a:t>
            </a:r>
            <a:r>
              <a:rPr lang="en-US" sz="2700" dirty="0" smtClean="0">
                <a:latin typeface="Book Antiqua" panose="02040602050305030304" pitchFamily="18" charset="0"/>
              </a:rPr>
              <a:t>function. This statement </a:t>
            </a:r>
            <a:r>
              <a:rPr lang="en-US" sz="2700" dirty="0">
                <a:latin typeface="Book Antiqua" panose="02040602050305030304" pitchFamily="18" charset="0"/>
              </a:rPr>
              <a:t>can be expressed as:</a:t>
            </a:r>
          </a:p>
          <a:p>
            <a:pPr marL="0" indent="0" algn="just">
              <a:buNone/>
            </a:pPr>
            <a:r>
              <a:rPr lang="en-US" sz="2700" dirty="0">
                <a:latin typeface="Book Antiqua" panose="02040602050305030304" pitchFamily="18" charset="0"/>
              </a:rPr>
              <a:t/>
            </a:r>
            <a:br>
              <a:rPr lang="en-US" sz="2700" dirty="0">
                <a:latin typeface="Book Antiqua" panose="02040602050305030304" pitchFamily="18" charset="0"/>
              </a:rPr>
            </a:b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5364" name="Picture 4" descr="https://miro.medium.com/max/548/1*nw_fIgyOoFm0BMIS4Wb-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45037"/>
            <a:ext cx="52197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5806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a:latin typeface="Book Antiqua" panose="02040602050305030304" pitchFamily="18" charset="0"/>
              </a:rPr>
              <a:t>Finding an Optimal P</a:t>
            </a:r>
            <a:r>
              <a:rPr lang="en-US" sz="2700" b="1" dirty="0" smtClean="0">
                <a:latin typeface="Book Antiqua" panose="02040602050305030304" pitchFamily="18" charset="0"/>
              </a:rPr>
              <a:t>olicy</a:t>
            </a:r>
            <a:endParaRPr lang="en-US" sz="2700" b="1" dirty="0">
              <a:latin typeface="Book Antiqua" panose="02040602050305030304" pitchFamily="18" charset="0"/>
            </a:endParaRPr>
          </a:p>
          <a:p>
            <a:pPr algn="just"/>
            <a:r>
              <a:rPr lang="en-US" sz="2700" dirty="0">
                <a:latin typeface="Book Antiqua" panose="02040602050305030304" pitchFamily="18" charset="0"/>
              </a:rPr>
              <a:t>What this says is that for a state s we pick the action a with probability 1, if it gives us the maximum q*(</a:t>
            </a:r>
            <a:r>
              <a:rPr lang="en-US" sz="2700" dirty="0" err="1">
                <a:latin typeface="Book Antiqua" panose="02040602050305030304" pitchFamily="18" charset="0"/>
              </a:rPr>
              <a:t>s,a</a:t>
            </a:r>
            <a:r>
              <a:rPr lang="en-US" sz="2700" dirty="0">
                <a:latin typeface="Book Antiqua" panose="02040602050305030304" pitchFamily="18" charset="0"/>
              </a:rPr>
              <a:t>). So, if we know q*(</a:t>
            </a:r>
            <a:r>
              <a:rPr lang="en-US" sz="2700" dirty="0" err="1">
                <a:latin typeface="Book Antiqua" panose="02040602050305030304" pitchFamily="18" charset="0"/>
              </a:rPr>
              <a:t>s,a</a:t>
            </a:r>
            <a:r>
              <a:rPr lang="en-US" sz="2700" dirty="0">
                <a:latin typeface="Book Antiqua" panose="02040602050305030304" pitchFamily="18" charset="0"/>
              </a:rPr>
              <a:t>) we can get an optimal policy from it. Let’s understand it with an example :</a:t>
            </a:r>
          </a:p>
          <a:p>
            <a:pPr marL="0" indent="0" algn="just">
              <a:buNone/>
            </a:pPr>
            <a:r>
              <a:rPr lang="en-US" sz="2700" dirty="0">
                <a:latin typeface="Book Antiqua" panose="02040602050305030304" pitchFamily="18" charset="0"/>
              </a:rPr>
              <a:t/>
            </a:r>
            <a:br>
              <a:rPr lang="en-US" sz="2700" dirty="0">
                <a:latin typeface="Book Antiqua" panose="02040602050305030304" pitchFamily="18" charset="0"/>
              </a:rPr>
            </a:b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0529658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6386" name="Picture 2" descr="https://miro.medium.com/max/700/1*cqudfnL1_iZPXeZTIPLG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93825"/>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398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700" b="1" dirty="0">
                <a:latin typeface="Book Antiqua" panose="02040602050305030304" pitchFamily="18" charset="0"/>
              </a:rPr>
              <a:t>Finding an Optimal P</a:t>
            </a:r>
            <a:r>
              <a:rPr lang="en-US" sz="2700" b="1" dirty="0" smtClean="0">
                <a:latin typeface="Book Antiqua" panose="02040602050305030304" pitchFamily="18" charset="0"/>
              </a:rPr>
              <a:t>olicy</a:t>
            </a:r>
            <a:endParaRPr lang="en-US" sz="2700" b="1" dirty="0">
              <a:latin typeface="Book Antiqua" panose="02040602050305030304" pitchFamily="18" charset="0"/>
            </a:endParaRPr>
          </a:p>
          <a:p>
            <a:pPr algn="just"/>
            <a:r>
              <a:rPr lang="en-US" sz="2800" dirty="0">
                <a:latin typeface="Book Antiqua" panose="02040602050305030304" pitchFamily="18" charset="0"/>
              </a:rPr>
              <a:t>In this example, the red arcs are the optimal </a:t>
            </a:r>
            <a:r>
              <a:rPr lang="en-US" sz="2800" dirty="0" smtClean="0">
                <a:latin typeface="Book Antiqua" panose="02040602050305030304" pitchFamily="18" charset="0"/>
              </a:rPr>
              <a:t>policy. Optimal </a:t>
            </a:r>
            <a:r>
              <a:rPr lang="en-US" sz="2800" dirty="0">
                <a:latin typeface="Book Antiqua" panose="02040602050305030304" pitchFamily="18" charset="0"/>
              </a:rPr>
              <a:t>policy always takes action with higher q* </a:t>
            </a:r>
            <a:r>
              <a:rPr lang="en-US" sz="2800" dirty="0" smtClean="0">
                <a:latin typeface="Book Antiqua" panose="02040602050305030304" pitchFamily="18" charset="0"/>
              </a:rPr>
              <a:t>value. </a:t>
            </a:r>
          </a:p>
          <a:p>
            <a:pPr algn="just"/>
            <a:r>
              <a:rPr lang="en-US" sz="2800" dirty="0" smtClean="0">
                <a:latin typeface="Book Antiqua" panose="02040602050305030304" pitchFamily="18" charset="0"/>
              </a:rPr>
              <a:t>For </a:t>
            </a:r>
            <a:r>
              <a:rPr lang="en-US" sz="2800" dirty="0">
                <a:latin typeface="Book Antiqua" panose="02040602050305030304" pitchFamily="18" charset="0"/>
              </a:rPr>
              <a:t>example, in the state with value 8, there is q* with value 0 and 8. Our agent chooses the one with greater q* value i.e. 8.</a:t>
            </a:r>
          </a:p>
          <a:p>
            <a:pPr algn="just"/>
            <a:r>
              <a:rPr lang="en-US" sz="2800" dirty="0">
                <a:latin typeface="Book Antiqua" panose="02040602050305030304" pitchFamily="18" charset="0"/>
              </a:rPr>
              <a:t>Now, the question arises, </a:t>
            </a:r>
            <a:r>
              <a:rPr lang="en-US" sz="2800" i="1" dirty="0">
                <a:latin typeface="Book Antiqua" panose="02040602050305030304" pitchFamily="18" charset="0"/>
              </a:rPr>
              <a:t>How do we find these q*(</a:t>
            </a:r>
            <a:r>
              <a:rPr lang="en-US" sz="2800" i="1" dirty="0" err="1">
                <a:latin typeface="Book Antiqua" panose="02040602050305030304" pitchFamily="18" charset="0"/>
              </a:rPr>
              <a:t>s,a</a:t>
            </a:r>
            <a:r>
              <a:rPr lang="en-US" sz="2800" i="1" dirty="0">
                <a:latin typeface="Book Antiqua" panose="02040602050305030304" pitchFamily="18" charset="0"/>
              </a:rPr>
              <a:t>) </a:t>
            </a:r>
            <a:r>
              <a:rPr lang="en-US" sz="2800" i="1" dirty="0" smtClean="0">
                <a:latin typeface="Book Antiqua" panose="02040602050305030304" pitchFamily="18" charset="0"/>
              </a:rPr>
              <a:t>values?</a:t>
            </a:r>
            <a:r>
              <a:rPr lang="en-US" sz="2800" dirty="0">
                <a:latin typeface="Book Antiqua" panose="02040602050305030304" pitchFamily="18" charset="0"/>
              </a:rPr>
              <a:t> </a:t>
            </a:r>
            <a:r>
              <a:rPr lang="en-US" sz="2800" dirty="0" smtClean="0">
                <a:latin typeface="Book Antiqua" panose="02040602050305030304" pitchFamily="18" charset="0"/>
              </a:rPr>
              <a:t>This </a:t>
            </a:r>
            <a:r>
              <a:rPr lang="en-US" sz="2800" dirty="0">
                <a:latin typeface="Book Antiqua" panose="02040602050305030304" pitchFamily="18" charset="0"/>
              </a:rPr>
              <a:t>is where Bellman Optimality Equation comes into play</a:t>
            </a:r>
            <a:r>
              <a:rPr lang="en-US" sz="2800" dirty="0" smtClean="0">
                <a:latin typeface="Book Antiqua" panose="02040602050305030304" pitchFamily="18" charset="0"/>
              </a:rPr>
              <a:t>.</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4584931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Optimality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a:r>
              <a:rPr lang="en-US" sz="2700" dirty="0">
                <a:latin typeface="Book Antiqua" panose="02040602050305030304" pitchFamily="18" charset="0"/>
              </a:rPr>
              <a:t>Bellman Optimality equation is the same as Bellman Expectation Equation but the only difference is instead of taking the average of the actions our agent can take we take the action with the max value</a:t>
            </a:r>
            <a:r>
              <a:rPr lang="en-US" sz="2700" dirty="0" smtClean="0">
                <a:latin typeface="Book Antiqua" panose="02040602050305030304" pitchFamily="18" charset="0"/>
              </a:rPr>
              <a:t>.</a:t>
            </a:r>
          </a:p>
          <a:p>
            <a:pPr algn="just"/>
            <a:r>
              <a:rPr lang="en-US" sz="2700" dirty="0">
                <a:latin typeface="Book Antiqua" panose="02040602050305030304" pitchFamily="18" charset="0"/>
              </a:rPr>
              <a:t>Mathematically, this can be expressed as </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Now, how do we solve Bellman Optimality Equation for large MDPs. In order to do so we use </a:t>
            </a:r>
            <a:r>
              <a:rPr lang="en-US" sz="2700" dirty="0" smtClean="0">
                <a:latin typeface="Book Antiqua" panose="02040602050305030304" pitchFamily="18" charset="0"/>
              </a:rPr>
              <a:t>Dynamic Programming </a:t>
            </a:r>
            <a:r>
              <a:rPr lang="en-US" sz="2700" dirty="0">
                <a:latin typeface="Book Antiqua" panose="02040602050305030304" pitchFamily="18" charset="0"/>
              </a:rPr>
              <a:t>algorithms like Policy </a:t>
            </a:r>
            <a:r>
              <a:rPr lang="en-US" sz="2700" dirty="0" smtClean="0">
                <a:latin typeface="Book Antiqua" panose="02040602050305030304" pitchFamily="18" charset="0"/>
              </a:rPr>
              <a:t>iteration, </a:t>
            </a:r>
            <a:r>
              <a:rPr lang="en-US" sz="2700" dirty="0">
                <a:latin typeface="Book Antiqua" panose="02040602050305030304" pitchFamily="18" charset="0"/>
              </a:rPr>
              <a:t>Value iteration </a:t>
            </a:r>
            <a:r>
              <a:rPr lang="en-US" sz="2700" dirty="0" smtClean="0">
                <a:latin typeface="Book Antiqua" panose="02040602050305030304" pitchFamily="18" charset="0"/>
              </a:rPr>
              <a:t>and </a:t>
            </a:r>
            <a:r>
              <a:rPr lang="en-US" sz="2700" smtClean="0">
                <a:latin typeface="Book Antiqua" panose="02040602050305030304" pitchFamily="18" charset="0"/>
              </a:rPr>
              <a:t>Q-Learning are used.</a:t>
            </a: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6" name="Picture 2" descr="https://miro.medium.com/max/601/1*ps4FtXzAHS8fqMkQ-hVo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8356"/>
            <a:ext cx="57245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103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20000"/>
          </a:bodyPr>
          <a:lstStyle/>
          <a:p>
            <a:pPr marL="0" indent="0" algn="just">
              <a:buNone/>
            </a:pPr>
            <a:r>
              <a:rPr lang="en-US" sz="2800" b="1" dirty="0" smtClean="0">
                <a:latin typeface="Book Antiqua" panose="02040602050305030304" pitchFamily="18" charset="0"/>
              </a:rPr>
              <a:t>State</a:t>
            </a:r>
          </a:p>
          <a:p>
            <a:pPr algn="just"/>
            <a:r>
              <a:rPr lang="en-US" sz="2800" dirty="0" smtClean="0">
                <a:latin typeface="Book Antiqua" panose="02040602050305030304" pitchFamily="18" charset="0"/>
              </a:rPr>
              <a:t>This </a:t>
            </a:r>
            <a:r>
              <a:rPr lang="en-US" sz="2800" dirty="0">
                <a:latin typeface="Book Antiqua" panose="02040602050305030304" pitchFamily="18" charset="0"/>
              </a:rPr>
              <a:t>is the position of the agents at a specific time-step in the environment</a:t>
            </a:r>
            <a:r>
              <a:rPr lang="en-US" sz="2800" dirty="0" smtClean="0">
                <a:latin typeface="Book Antiqua" panose="02040602050305030304" pitchFamily="18" charset="0"/>
              </a:rPr>
              <a:t>. So, whenever </a:t>
            </a:r>
            <a:r>
              <a:rPr lang="en-US" sz="2800" dirty="0">
                <a:latin typeface="Book Antiqua" panose="02040602050305030304" pitchFamily="18" charset="0"/>
              </a:rPr>
              <a:t>an agent performs a action the environment gives the agent reward and a new state where the agent reached by performing the action.</a:t>
            </a:r>
          </a:p>
          <a:p>
            <a:pPr marL="0" indent="0" algn="just">
              <a:buNone/>
            </a:pPr>
            <a:r>
              <a:rPr lang="en-US" sz="2800" b="1" dirty="0" smtClean="0">
                <a:latin typeface="Book Antiqua" panose="02040602050305030304" pitchFamily="18" charset="0"/>
              </a:rPr>
              <a:t>Markov Property </a:t>
            </a:r>
          </a:p>
          <a:p>
            <a:pPr algn="just"/>
            <a:r>
              <a:rPr lang="en-US" sz="2800" dirty="0" smtClean="0">
                <a:latin typeface="Book Antiqua" panose="02040602050305030304" pitchFamily="18" charset="0"/>
              </a:rPr>
              <a:t>The </a:t>
            </a:r>
            <a:r>
              <a:rPr lang="en-US" sz="2800" dirty="0">
                <a:latin typeface="Book Antiqua" panose="02040602050305030304" pitchFamily="18" charset="0"/>
              </a:rPr>
              <a:t>Markov property means that evolution of the Markov process in the future depends only on the present state and does not depend on past history. The Markov process does not remember the past if the present state is given. Hence, the Markov process is called the process with </a:t>
            </a:r>
            <a:r>
              <a:rPr lang="en-US" sz="2800" dirty="0" smtClean="0">
                <a:latin typeface="Book Antiqua" panose="02040602050305030304" pitchFamily="18" charset="0"/>
              </a:rPr>
              <a:t>memory-less </a:t>
            </a:r>
            <a:r>
              <a:rPr lang="en-US" sz="2800" dirty="0">
                <a:latin typeface="Book Antiqua" panose="02040602050305030304" pitchFamily="18" charset="0"/>
              </a:rPr>
              <a:t>property</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82638957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Optimality Equation</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050" name="Picture 2" descr="https://miro.medium.com/max/700/1*lIIA5CczkzwXPWUmhK6D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88472"/>
            <a:ext cx="5507736" cy="3997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1475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smtClean="0">
                <a:latin typeface="Book Antiqua" panose="02040602050305030304" pitchFamily="18" charset="0"/>
              </a:rPr>
              <a:t>There are two efficient </a:t>
            </a:r>
            <a:r>
              <a:rPr lang="en-US" sz="2700" dirty="0">
                <a:latin typeface="Book Antiqua" panose="02040602050305030304" pitchFamily="18" charset="0"/>
              </a:rPr>
              <a:t>algorithms for solving </a:t>
            </a:r>
            <a:r>
              <a:rPr lang="en-US" sz="2700" dirty="0" smtClean="0">
                <a:latin typeface="Book Antiqua" panose="02040602050305030304" pitchFamily="18" charset="0"/>
              </a:rPr>
              <a:t> finite-state MDPs: Value iteration and policy iteration.</a:t>
            </a:r>
          </a:p>
          <a:p>
            <a:pPr algn="just"/>
            <a:r>
              <a:rPr lang="en-US" sz="2700" dirty="0">
                <a:latin typeface="Book Antiqua" panose="02040602050305030304" pitchFamily="18" charset="0"/>
              </a:rPr>
              <a:t>Value iteration computes the optimal state value function by iteratively improving the estimate of V(s</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The </a:t>
            </a:r>
            <a:r>
              <a:rPr lang="en-US" sz="2700" dirty="0">
                <a:latin typeface="Book Antiqua" panose="02040602050305030304" pitchFamily="18" charset="0"/>
              </a:rPr>
              <a:t>algorithm initialize V(s) to arbitrary random values. It repeatedly updates the </a:t>
            </a:r>
            <a:r>
              <a:rPr lang="en-US" sz="2700" dirty="0" err="1" smtClean="0">
                <a:latin typeface="Book Antiqua" panose="02040602050305030304" pitchFamily="18" charset="0"/>
              </a:rPr>
              <a:t>P</a:t>
            </a:r>
            <a:r>
              <a:rPr lang="en-US" sz="2700" baseline="-25000" dirty="0" err="1" smtClean="0">
                <a:latin typeface="Book Antiqua" panose="02040602050305030304" pitchFamily="18" charset="0"/>
              </a:rPr>
              <a:t>sa</a:t>
            </a:r>
            <a:r>
              <a:rPr lang="en-US" sz="2700" dirty="0" smtClean="0">
                <a:latin typeface="Book Antiqua" panose="02040602050305030304" pitchFamily="18" charset="0"/>
              </a:rPr>
              <a:t> </a:t>
            </a:r>
            <a:r>
              <a:rPr lang="en-US" sz="2700" dirty="0">
                <a:latin typeface="Book Antiqua" panose="02040602050305030304" pitchFamily="18" charset="0"/>
              </a:rPr>
              <a:t>and V(s) values until they converges.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Value </a:t>
            </a:r>
            <a:r>
              <a:rPr lang="en-US" sz="2700" dirty="0">
                <a:latin typeface="Book Antiqua" panose="02040602050305030304" pitchFamily="18" charset="0"/>
              </a:rPr>
              <a:t>iteration is guaranteed to converge to the optimal values.</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0775206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smtClean="0">
                <a:latin typeface="Book Antiqua" panose="02040602050305030304" pitchFamily="18" charset="0"/>
              </a:rPr>
              <a:t>  Pseudocode for value iteration</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3" name="Picture 2"/>
          <p:cNvPicPr>
            <a:picLocks noChangeAspect="1"/>
          </p:cNvPicPr>
          <p:nvPr/>
        </p:nvPicPr>
        <p:blipFill>
          <a:blip r:embed="rId2"/>
          <a:stretch>
            <a:fillRect/>
          </a:stretch>
        </p:blipFill>
        <p:spPr>
          <a:xfrm>
            <a:off x="457200" y="2209800"/>
            <a:ext cx="7259683" cy="2971800"/>
          </a:xfrm>
          <a:prstGeom prst="rect">
            <a:avLst/>
          </a:prstGeom>
        </p:spPr>
      </p:pic>
    </p:spTree>
    <p:extLst>
      <p:ext uri="{BB962C8B-B14F-4D97-AF65-F5344CB8AC3E}">
        <p14:creationId xmlns:p14="http://schemas.microsoft.com/office/powerpoint/2010/main" val="280298424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a:r>
              <a:rPr lang="en-US" sz="2800" dirty="0" smtClean="0">
                <a:latin typeface="Book Antiqua" panose="02040602050305030304" pitchFamily="18" charset="0"/>
              </a:rPr>
              <a:t>Since </a:t>
            </a:r>
            <a:r>
              <a:rPr lang="en-US" sz="2800" dirty="0">
                <a:latin typeface="Book Antiqua" panose="02040602050305030304" pitchFamily="18" charset="0"/>
              </a:rPr>
              <a:t>the agent only cares about the finding the optimal policy, sometimes the optimal policy will converge before the value function.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Therefore</a:t>
            </a:r>
            <a:r>
              <a:rPr lang="en-US" sz="2800" dirty="0">
                <a:latin typeface="Book Antiqua" panose="02040602050305030304" pitchFamily="18" charset="0"/>
              </a:rPr>
              <a:t>, another algorithm called policy-iteration instead </a:t>
            </a:r>
            <a:r>
              <a:rPr lang="en-US" sz="2800" dirty="0" smtClean="0">
                <a:latin typeface="Book Antiqua" panose="02040602050305030304" pitchFamily="18" charset="0"/>
              </a:rPr>
              <a:t>of value iteration is used.</a:t>
            </a:r>
          </a:p>
          <a:p>
            <a:pPr algn="just"/>
            <a:r>
              <a:rPr lang="en-US" sz="2800" dirty="0" smtClean="0">
                <a:latin typeface="Book Antiqua" panose="02040602050305030304" pitchFamily="18" charset="0"/>
              </a:rPr>
              <a:t>It re-defines </a:t>
            </a:r>
            <a:r>
              <a:rPr lang="en-US" sz="2800" dirty="0">
                <a:latin typeface="Book Antiqua" panose="02040602050305030304" pitchFamily="18" charset="0"/>
              </a:rPr>
              <a:t>the policy at each step and compute the value according to this new policy until the policy converges</a:t>
            </a:r>
            <a:r>
              <a:rPr lang="en-US" sz="2800" dirty="0" smtClean="0">
                <a:latin typeface="Book Antiqua" panose="02040602050305030304" pitchFamily="18" charset="0"/>
              </a:rPr>
              <a:t>.</a:t>
            </a:r>
          </a:p>
          <a:p>
            <a:pPr algn="just"/>
            <a:r>
              <a:rPr lang="en-US" sz="2700" dirty="0">
                <a:latin typeface="Book Antiqua" panose="02040602050305030304" pitchFamily="18" charset="0"/>
              </a:rPr>
              <a:t>Policy iteration is also guaranteed to converge to the optimal policy and it often takes less iterations to converge than the value-iteration algorithm</a:t>
            </a:r>
            <a:r>
              <a:rPr lang="en-US" sz="2700" dirty="0" smtClean="0">
                <a:latin typeface="Book Antiqua" panose="02040602050305030304" pitchFamily="18" charset="0"/>
              </a:rPr>
              <a:t>.</a:t>
            </a:r>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86096131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miro.medium.com/max/349/1*Dq2iZ2HPlUoU8MOtIn4U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722" y="3352800"/>
            <a:ext cx="3324225" cy="8572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smtClean="0">
                <a:latin typeface="Book Antiqua" panose="02040602050305030304" pitchFamily="18" charset="0"/>
              </a:rPr>
              <a:t>Pseudocode of Policy Iteration</a:t>
            </a:r>
          </a:p>
          <a:p>
            <a:pPr marL="514350" indent="-514350" algn="just">
              <a:buFont typeface="+mj-lt"/>
              <a:buAutoNum type="arabicPeriod"/>
            </a:pPr>
            <a:r>
              <a:rPr lang="en-US" sz="2700" dirty="0">
                <a:latin typeface="Book Antiqua" panose="02040602050305030304" pitchFamily="18" charset="0"/>
              </a:rPr>
              <a:t>Initialize </a:t>
            </a:r>
            <a:r>
              <a:rPr lang="el-GR" sz="2700" dirty="0" smtClean="0">
                <a:latin typeface="Book Antiqua" panose="02040602050305030304" pitchFamily="18" charset="0"/>
              </a:rPr>
              <a:t>Π</a:t>
            </a:r>
            <a:r>
              <a:rPr lang="en-US" sz="2700" dirty="0" smtClean="0">
                <a:latin typeface="Book Antiqua" panose="02040602050305030304" pitchFamily="18" charset="0"/>
              </a:rPr>
              <a:t> randomly</a:t>
            </a:r>
          </a:p>
          <a:p>
            <a:pPr marL="514350" indent="-514350" algn="just">
              <a:buFont typeface="+mj-lt"/>
              <a:buAutoNum type="arabicPeriod"/>
            </a:pPr>
            <a:r>
              <a:rPr lang="en-US" sz="2700" dirty="0">
                <a:latin typeface="Book Antiqua" panose="02040602050305030304" pitchFamily="18" charset="0"/>
              </a:rPr>
              <a:t>Evaluate a given policy </a:t>
            </a:r>
            <a:r>
              <a:rPr lang="en-US" sz="2700" dirty="0" smtClean="0">
                <a:latin typeface="Book Antiqua" panose="02040602050305030304" pitchFamily="18" charset="0"/>
              </a:rPr>
              <a:t>by </a:t>
            </a:r>
            <a:r>
              <a:rPr lang="en-US" sz="2700" dirty="0">
                <a:latin typeface="Book Antiqua" panose="02040602050305030304" pitchFamily="18" charset="0"/>
              </a:rPr>
              <a:t>calculating value function for all states s ∊ S under the given </a:t>
            </a:r>
            <a:r>
              <a:rPr lang="en-US" sz="2700" dirty="0" smtClean="0">
                <a:latin typeface="Book Antiqua" panose="02040602050305030304" pitchFamily="18" charset="0"/>
              </a:rPr>
              <a:t>policy</a:t>
            </a:r>
          </a:p>
          <a:p>
            <a:pPr marL="514350" indent="-514350" algn="just">
              <a:buFont typeface="+mj-lt"/>
              <a:buAutoNum type="arabicPeriod"/>
            </a:pPr>
            <a:endParaRPr lang="en-US" sz="2700" dirty="0" smtClean="0">
              <a:latin typeface="Book Antiqua" panose="02040602050305030304" pitchFamily="18" charset="0"/>
            </a:endParaRPr>
          </a:p>
          <a:p>
            <a:pPr marL="514350" indent="-514350" algn="just">
              <a:buFont typeface="+mj-lt"/>
              <a:buAutoNum type="arabicPeriod"/>
            </a:pPr>
            <a:r>
              <a:rPr lang="en-US" sz="2700" dirty="0" smtClean="0">
                <a:latin typeface="Book Antiqua" panose="02040602050305030304" pitchFamily="18" charset="0"/>
              </a:rPr>
              <a:t>Improve </a:t>
            </a:r>
            <a:r>
              <a:rPr lang="en-US" sz="2700" dirty="0">
                <a:latin typeface="Book Antiqua" panose="02040602050305030304" pitchFamily="18" charset="0"/>
              </a:rPr>
              <a:t>policy : find a better action for state s ∊ </a:t>
            </a:r>
            <a:r>
              <a:rPr lang="en-US" sz="2700" dirty="0" smtClean="0">
                <a:latin typeface="Book Antiqua" panose="02040602050305030304" pitchFamily="18" charset="0"/>
              </a:rPr>
              <a:t>S</a:t>
            </a:r>
          </a:p>
          <a:p>
            <a:pPr marL="514350" indent="-514350" algn="just">
              <a:buFont typeface="+mj-lt"/>
              <a:buAutoNum type="arabicPeriod"/>
            </a:pPr>
            <a:endParaRPr lang="en-US" sz="2700" dirty="0" smtClean="0">
              <a:latin typeface="Book Antiqua" panose="02040602050305030304" pitchFamily="18" charset="0"/>
            </a:endParaRPr>
          </a:p>
          <a:p>
            <a:pPr marL="514350" indent="-514350" algn="just">
              <a:buFont typeface="+mj-lt"/>
              <a:buAutoNum type="arabicPeriod"/>
            </a:pPr>
            <a:r>
              <a:rPr lang="en-US" sz="2700" dirty="0">
                <a:latin typeface="Book Antiqua" panose="02040602050305030304" pitchFamily="18" charset="0"/>
              </a:rPr>
              <a:t>Repeat step </a:t>
            </a:r>
            <a:r>
              <a:rPr lang="en-US" sz="2700" dirty="0" smtClean="0">
                <a:latin typeface="Book Antiqua" panose="02040602050305030304" pitchFamily="18" charset="0"/>
              </a:rPr>
              <a:t>2</a:t>
            </a:r>
            <a:r>
              <a:rPr lang="en-US" sz="2700" dirty="0">
                <a:latin typeface="Book Antiqua" panose="02040602050305030304" pitchFamily="18" charset="0"/>
              </a:rPr>
              <a:t> </a:t>
            </a:r>
            <a:r>
              <a:rPr lang="en-US" sz="2700" dirty="0" smtClean="0">
                <a:latin typeface="Book Antiqua" panose="02040602050305030304" pitchFamily="18" charset="0"/>
              </a:rPr>
              <a:t>and 3 until policy convergence.	</a:t>
            </a:r>
            <a:endParaRPr lang="en-US" sz="2700" b="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8" name="Picture 7"/>
          <p:cNvPicPr>
            <a:picLocks noChangeAspect="1"/>
          </p:cNvPicPr>
          <p:nvPr/>
        </p:nvPicPr>
        <p:blipFill>
          <a:blip r:embed="rId3"/>
          <a:stretch>
            <a:fillRect/>
          </a:stretch>
        </p:blipFill>
        <p:spPr>
          <a:xfrm>
            <a:off x="1524000" y="4482307"/>
            <a:ext cx="3651871" cy="457200"/>
          </a:xfrm>
          <a:prstGeom prst="rect">
            <a:avLst/>
          </a:prstGeom>
        </p:spPr>
      </p:pic>
    </p:spTree>
    <p:extLst>
      <p:ext uri="{BB962C8B-B14F-4D97-AF65-F5344CB8AC3E}">
        <p14:creationId xmlns:p14="http://schemas.microsoft.com/office/powerpoint/2010/main" val="348790973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dirty="0" smtClean="0">
                <a:latin typeface="Book Antiqua" panose="02040602050305030304" pitchFamily="18" charset="0"/>
              </a:rPr>
              <a:t>Consider the following Grid world problem. </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Reward of entering a non-goal state</a:t>
            </a:r>
            <a:r>
              <a:rPr lang="en-US" sz="2600" smtClean="0">
                <a:latin typeface="Book Antiqua" panose="02040602050305030304" pitchFamily="18" charset="0"/>
              </a:rPr>
              <a:t>: </a:t>
            </a:r>
            <a:r>
              <a:rPr lang="en-US" sz="2600" smtClean="0">
                <a:latin typeface="Book Antiqua" panose="02040602050305030304" pitchFamily="18" charset="0"/>
              </a:rPr>
              <a:t>-0.04</a:t>
            </a: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Transition probability in intended direction: 0.8</a:t>
            </a:r>
          </a:p>
          <a:p>
            <a:pPr marL="0" indent="0" algn="just">
              <a:buNone/>
            </a:pPr>
            <a:r>
              <a:rPr lang="en-US" sz="2600" dirty="0">
                <a:latin typeface="Book Antiqua" panose="02040602050305030304" pitchFamily="18" charset="0"/>
              </a:rPr>
              <a:t>Transition </a:t>
            </a:r>
            <a:r>
              <a:rPr lang="en-US" sz="2600" dirty="0" smtClean="0">
                <a:latin typeface="Book Antiqua" panose="02040602050305030304" pitchFamily="18" charset="0"/>
              </a:rPr>
              <a:t>probabilities </a:t>
            </a:r>
            <a:r>
              <a:rPr lang="en-US" sz="2600" dirty="0">
                <a:latin typeface="Book Antiqua" panose="02040602050305030304" pitchFamily="18" charset="0"/>
              </a:rPr>
              <a:t>in </a:t>
            </a:r>
            <a:r>
              <a:rPr lang="en-US" sz="2600" dirty="0" smtClean="0">
                <a:latin typeface="Book Antiqua" panose="02040602050305030304" pitchFamily="18" charset="0"/>
              </a:rPr>
              <a:t>Left/Right direction:0.1/0.1</a:t>
            </a:r>
          </a:p>
          <a:p>
            <a:pPr marL="0" indent="0" algn="just">
              <a:buNone/>
            </a:pPr>
            <a:r>
              <a:rPr lang="en-US" sz="2600" dirty="0" smtClean="0">
                <a:latin typeface="Book Antiqua" panose="02040602050305030304" pitchFamily="18" charset="0"/>
              </a:rPr>
              <a:t>Discount Factor (</a:t>
            </a:r>
            <a:r>
              <a:rPr lang="el-GR" sz="2600" dirty="0" smtClean="0">
                <a:latin typeface="Book Antiqua" panose="02040602050305030304" pitchFamily="18" charset="0"/>
              </a:rPr>
              <a:t>γ</a:t>
            </a:r>
            <a:r>
              <a:rPr lang="en-US" sz="2600" dirty="0" smtClean="0">
                <a:latin typeface="Book Antiqua" panose="02040602050305030304" pitchFamily="18" charset="0"/>
              </a:rPr>
              <a:t>)=1</a:t>
            </a:r>
            <a:endParaRPr lang="en-US" sz="26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31413445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Initial State:</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s</a:t>
            </a:r>
            <a:r>
              <a:rPr lang="en-US" sz="2600" baseline="-25000" dirty="0" smtClean="0">
                <a:latin typeface="Book Antiqua" panose="02040602050305030304" pitchFamily="18" charset="0"/>
              </a:rPr>
              <a:t>11</a:t>
            </a:r>
            <a:r>
              <a:rPr lang="en-US" sz="2600" dirty="0" smtClean="0">
                <a:latin typeface="Book Antiqua" panose="02040602050305030304" pitchFamily="18" charset="0"/>
              </a:rPr>
              <a:t>= -0.04+1*max{0.8*(+1)+0.1*0+0.1*0, (right)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0.8*0+0.1*0+0.1*0, (left)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0.8*0+0.1*(+1)+0.1*0,(up)</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0.8*0+0.1*(+1)+0.1*0,(down)}</a:t>
            </a:r>
          </a:p>
          <a:p>
            <a:pPr marL="0" indent="0" algn="just">
              <a:buNone/>
            </a:pPr>
            <a:r>
              <a:rPr lang="en-US" sz="2600" dirty="0" smtClean="0">
                <a:latin typeface="Book Antiqua" panose="02040602050305030304" pitchFamily="18" charset="0"/>
              </a:rPr>
              <a:t>       = -0.04+1*0.8=0.76</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13" name="Group 12"/>
          <p:cNvGrpSpPr/>
          <p:nvPr/>
        </p:nvGrpSpPr>
        <p:grpSpPr>
          <a:xfrm>
            <a:off x="2362200" y="1752600"/>
            <a:ext cx="1639824" cy="1373973"/>
            <a:chOff x="1740408" y="2207427"/>
            <a:chExt cx="1639824" cy="1373973"/>
          </a:xfrm>
        </p:grpSpPr>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p:cNvGrpSpPr/>
            <p:nvPr/>
          </p:nvGrpSpPr>
          <p:grpSpPr>
            <a:xfrm>
              <a:off x="1740408" y="2207427"/>
              <a:ext cx="1639824" cy="1373973"/>
              <a:chOff x="1740408" y="2207427"/>
              <a:chExt cx="1639824" cy="1373973"/>
            </a:xfrm>
          </p:grpSpPr>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173224" y="2589836"/>
                <a:ext cx="609600" cy="369332"/>
              </a:xfrm>
              <a:prstGeom prst="rect">
                <a:avLst/>
              </a:prstGeom>
              <a:noFill/>
            </p:spPr>
            <p:txBody>
              <a:bodyPr wrap="square" rtlCol="0">
                <a:spAutoFit/>
              </a:bodyPr>
              <a:lstStyle/>
              <a:p>
                <a:r>
                  <a:rPr lang="en-US" dirty="0"/>
                  <a:t>0</a:t>
                </a:r>
              </a:p>
            </p:txBody>
          </p:sp>
          <p:sp>
            <p:nvSpPr>
              <p:cNvPr id="19" name="TextBox 18"/>
              <p:cNvSpPr txBox="1"/>
              <p:nvPr/>
            </p:nvSpPr>
            <p:spPr>
              <a:xfrm>
                <a:off x="2133600" y="3064141"/>
                <a:ext cx="609600" cy="369332"/>
              </a:xfrm>
              <a:prstGeom prst="rect">
                <a:avLst/>
              </a:prstGeom>
              <a:noFill/>
            </p:spPr>
            <p:txBody>
              <a:bodyPr wrap="square" rtlCol="0">
                <a:spAutoFit/>
              </a:bodyPr>
              <a:lstStyle/>
              <a:p>
                <a:r>
                  <a:rPr lang="en-US" dirty="0"/>
                  <a:t>0</a:t>
                </a:r>
              </a:p>
            </p:txBody>
          </p:sp>
        </p:grpSp>
      </p:grpSp>
    </p:spTree>
    <p:extLst>
      <p:ext uri="{BB962C8B-B14F-4D97-AF65-F5344CB8AC3E}">
        <p14:creationId xmlns:p14="http://schemas.microsoft.com/office/powerpoint/2010/main" val="58618375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 -0.04+1*max{0.8*(-1)+0.1*0+0.1*0, (right)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0.8*0+0.1*0+0.1*0, (left)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0.8*0+0.1*(-1)+0.1*0,(up)</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0.8*0+0.1*(-1)+0.1*0,(down)}</a:t>
            </a:r>
          </a:p>
          <a:p>
            <a:pPr marL="0" indent="0" algn="just">
              <a:buNone/>
            </a:pPr>
            <a:r>
              <a:rPr lang="en-US" sz="2600" dirty="0" smtClean="0">
                <a:latin typeface="Book Antiqua" panose="02040602050305030304" pitchFamily="18" charset="0"/>
              </a:rPr>
              <a:t>       = -0.04+1*0=-0.04</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33062525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State (s</a:t>
            </a:r>
            <a:r>
              <a:rPr lang="en-US" sz="2600" baseline="-25000" dirty="0" smtClean="0">
                <a:latin typeface="Book Antiqua" panose="02040602050305030304" pitchFamily="18" charset="0"/>
              </a:rPr>
              <a:t>1</a:t>
            </a:r>
            <a:r>
              <a:rPr lang="en-US" sz="2600" dirty="0" smtClean="0">
                <a:latin typeface="Book Antiqua" panose="02040602050305030304" pitchFamily="18" charset="0"/>
              </a:rPr>
              <a:t>)=</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Similarly, Calculate s</a:t>
            </a:r>
            <a:r>
              <a:rPr lang="en-US" sz="2600" baseline="-25000" dirty="0" smtClean="0">
                <a:latin typeface="Book Antiqua" panose="02040602050305030304" pitchFamily="18" charset="0"/>
              </a:rPr>
              <a:t>2</a:t>
            </a:r>
            <a:r>
              <a:rPr lang="en-US" sz="2600" dirty="0" smtClean="0">
                <a:latin typeface="Book Antiqua" panose="02040602050305030304" pitchFamily="18" charset="0"/>
              </a:rPr>
              <a:t>, s</a:t>
            </a:r>
            <a:r>
              <a:rPr lang="en-US" sz="2600" baseline="-25000" dirty="0" smtClean="0">
                <a:latin typeface="Book Antiqua" panose="02040602050305030304" pitchFamily="18" charset="0"/>
              </a:rPr>
              <a:t>3</a:t>
            </a:r>
            <a:r>
              <a:rPr lang="en-US" sz="2600" dirty="0" smtClean="0">
                <a:latin typeface="Book Antiqua" panose="02040602050305030304" pitchFamily="18" charset="0"/>
              </a:rPr>
              <a:t>…..until convergence.</a:t>
            </a:r>
          </a:p>
          <a:p>
            <a:pPr algn="just"/>
            <a:r>
              <a:rPr lang="en-US" sz="2600" dirty="0" smtClean="0">
                <a:latin typeface="Book Antiqua" panose="02040602050305030304" pitchFamily="18" charset="0"/>
              </a:rPr>
              <a:t>Then use greedy approach to find path.</a:t>
            </a:r>
          </a:p>
          <a:p>
            <a:pPr marL="0" indent="0" algn="just">
              <a:buNone/>
            </a:pPr>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13" name="Group 12"/>
          <p:cNvGrpSpPr/>
          <p:nvPr/>
        </p:nvGrpSpPr>
        <p:grpSpPr>
          <a:xfrm>
            <a:off x="2362200" y="1752600"/>
            <a:ext cx="1639824" cy="1373973"/>
            <a:chOff x="1740408" y="2207427"/>
            <a:chExt cx="1639824" cy="1373973"/>
          </a:xfrm>
        </p:grpSpPr>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p:cNvGrpSpPr/>
            <p:nvPr/>
          </p:nvGrpSpPr>
          <p:grpSpPr>
            <a:xfrm>
              <a:off x="1740408" y="2207427"/>
              <a:ext cx="1639824" cy="1373973"/>
              <a:chOff x="1740408" y="2207427"/>
              <a:chExt cx="1639824" cy="1373973"/>
            </a:xfrm>
          </p:grpSpPr>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127504" y="2588078"/>
                <a:ext cx="609600" cy="369332"/>
              </a:xfrm>
              <a:prstGeom prst="rect">
                <a:avLst/>
              </a:prstGeom>
              <a:noFill/>
            </p:spPr>
            <p:txBody>
              <a:bodyPr wrap="square" rtlCol="0">
                <a:spAutoFit/>
              </a:bodyPr>
              <a:lstStyle/>
              <a:p>
                <a:r>
                  <a:rPr lang="en-US" dirty="0" smtClean="0"/>
                  <a:t>0.76</a:t>
                </a:r>
                <a:endParaRPr lang="en-US" dirty="0"/>
              </a:p>
            </p:txBody>
          </p:sp>
          <p:sp>
            <p:nvSpPr>
              <p:cNvPr id="19" name="TextBox 18"/>
              <p:cNvSpPr txBox="1"/>
              <p:nvPr/>
            </p:nvSpPr>
            <p:spPr>
              <a:xfrm>
                <a:off x="2057400" y="3064141"/>
                <a:ext cx="685800" cy="369332"/>
              </a:xfrm>
              <a:prstGeom prst="rect">
                <a:avLst/>
              </a:prstGeom>
              <a:noFill/>
            </p:spPr>
            <p:txBody>
              <a:bodyPr wrap="square" rtlCol="0">
                <a:spAutoFit/>
              </a:bodyPr>
              <a:lstStyle/>
              <a:p>
                <a:r>
                  <a:rPr lang="en-US" dirty="0" smtClean="0"/>
                  <a:t>-0.04</a:t>
                </a:r>
                <a:endParaRPr lang="en-US" dirty="0"/>
              </a:p>
            </p:txBody>
          </p:sp>
        </p:grpSp>
      </p:grpSp>
    </p:spTree>
    <p:extLst>
      <p:ext uri="{BB962C8B-B14F-4D97-AF65-F5344CB8AC3E}">
        <p14:creationId xmlns:p14="http://schemas.microsoft.com/office/powerpoint/2010/main" val="264344814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dirty="0" smtClean="0">
                <a:latin typeface="Book Antiqua" panose="02040602050305030304" pitchFamily="18" charset="0"/>
              </a:rPr>
              <a:t>Consider the following Grid world problem. </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Reward of entering a non-goal state: 0.04</a:t>
            </a:r>
          </a:p>
          <a:p>
            <a:pPr marL="0" indent="0" algn="just">
              <a:buNone/>
            </a:pPr>
            <a:r>
              <a:rPr lang="en-US" sz="2600" dirty="0" smtClean="0">
                <a:latin typeface="Book Antiqua" panose="02040602050305030304" pitchFamily="18" charset="0"/>
              </a:rPr>
              <a:t>Transition probability in intended direction: 0.8</a:t>
            </a:r>
          </a:p>
          <a:p>
            <a:pPr marL="0" indent="0" algn="just">
              <a:buNone/>
            </a:pPr>
            <a:r>
              <a:rPr lang="en-US" sz="2600" dirty="0">
                <a:latin typeface="Book Antiqua" panose="02040602050305030304" pitchFamily="18" charset="0"/>
              </a:rPr>
              <a:t>Transition </a:t>
            </a:r>
            <a:r>
              <a:rPr lang="en-US" sz="2600" dirty="0" smtClean="0">
                <a:latin typeface="Book Antiqua" panose="02040602050305030304" pitchFamily="18" charset="0"/>
              </a:rPr>
              <a:t>probabilities </a:t>
            </a:r>
            <a:r>
              <a:rPr lang="en-US" sz="2600" dirty="0">
                <a:latin typeface="Book Antiqua" panose="02040602050305030304" pitchFamily="18" charset="0"/>
              </a:rPr>
              <a:t>in </a:t>
            </a:r>
            <a:r>
              <a:rPr lang="en-US" sz="2600" dirty="0" smtClean="0">
                <a:latin typeface="Book Antiqua" panose="02040602050305030304" pitchFamily="18" charset="0"/>
              </a:rPr>
              <a:t>Left/Right direction:0.1/0.1</a:t>
            </a:r>
          </a:p>
          <a:p>
            <a:pPr marL="0" indent="0" algn="just">
              <a:buNone/>
            </a:pPr>
            <a:r>
              <a:rPr lang="en-US" sz="2600" dirty="0" smtClean="0">
                <a:latin typeface="Book Antiqua" panose="02040602050305030304" pitchFamily="18" charset="0"/>
              </a:rPr>
              <a:t>Discount Factor (</a:t>
            </a:r>
            <a:r>
              <a:rPr lang="el-GR" sz="2600" dirty="0" smtClean="0">
                <a:latin typeface="Book Antiqua" panose="02040602050305030304" pitchFamily="18" charset="0"/>
              </a:rPr>
              <a:t>γ</a:t>
            </a:r>
            <a:r>
              <a:rPr lang="en-US" sz="2600" dirty="0" smtClean="0">
                <a:latin typeface="Book Antiqua" panose="02040602050305030304" pitchFamily="18" charset="0"/>
              </a:rPr>
              <a:t>)=1</a:t>
            </a:r>
            <a:endParaRPr lang="en-US" sz="26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8861523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State Transition Probability </a:t>
            </a:r>
          </a:p>
          <a:p>
            <a:pPr algn="just"/>
            <a:r>
              <a:rPr lang="en-US" sz="2800" dirty="0" smtClean="0">
                <a:latin typeface="Book Antiqua" panose="02040602050305030304" pitchFamily="18" charset="0"/>
              </a:rPr>
              <a:t>We can </a:t>
            </a:r>
            <a:r>
              <a:rPr lang="en-US" sz="2800" dirty="0">
                <a:latin typeface="Book Antiqua" panose="02040602050305030304" pitchFamily="18" charset="0"/>
              </a:rPr>
              <a:t>define state Transition Probability as </a:t>
            </a:r>
            <a:r>
              <a:rPr lang="en-US" sz="2800" dirty="0" smtClean="0">
                <a:latin typeface="Book Antiqua" panose="02040602050305030304" pitchFamily="18" charset="0"/>
              </a:rPr>
              <a:t>follows: For </a:t>
            </a:r>
            <a:r>
              <a:rPr lang="en-US" sz="2800" dirty="0">
                <a:latin typeface="Book Antiqua" panose="02040602050305030304" pitchFamily="18" charset="0"/>
              </a:rPr>
              <a:t>Markov State from S[t] to S[t+1] i.e. any other successor state , the state transition probability is given </a:t>
            </a:r>
            <a:r>
              <a:rPr lang="en-US" sz="2800" dirty="0" smtClean="0">
                <a:latin typeface="Book Antiqua" panose="02040602050305030304" pitchFamily="18" charset="0"/>
              </a:rPr>
              <a:t>by</a:t>
            </a: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We can formulate the State Transition probability into a State Transition probability matrix by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050" name="Picture 2" descr="https://miro.medium.com/max/285/1*LM6oPMUZSiEV78z0I2C3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2714625" cy="31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6045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600" b="1" dirty="0" smtClean="0">
                <a:latin typeface="Book Antiqua" panose="02040602050305030304" pitchFamily="18" charset="0"/>
              </a:rPr>
              <a:t>Solution</a:t>
            </a:r>
          </a:p>
          <a:p>
            <a:pPr marL="0" indent="0" algn="just">
              <a:buNone/>
            </a:pPr>
            <a:r>
              <a:rPr lang="en-US" sz="2600" b="1" dirty="0" smtClean="0">
                <a:latin typeface="Book Antiqua" panose="02040602050305030304" pitchFamily="18" charset="0"/>
              </a:rPr>
              <a:t>I</a:t>
            </a:r>
            <a:r>
              <a:rPr lang="en-US" sz="2600" dirty="0" smtClean="0">
                <a:latin typeface="Book Antiqua" panose="02040602050305030304" pitchFamily="18" charset="0"/>
              </a:rPr>
              <a:t>nitial Policy: </a:t>
            </a:r>
            <a:r>
              <a:rPr lang="el-GR" sz="2600" dirty="0" smtClean="0">
                <a:latin typeface="Book Antiqua" panose="02040602050305030304" pitchFamily="18" charset="0"/>
              </a:rPr>
              <a:t>Π</a:t>
            </a:r>
            <a:r>
              <a:rPr lang="en-US" sz="2600" dirty="0" smtClean="0">
                <a:latin typeface="Book Antiqua" panose="02040602050305030304" pitchFamily="18" charset="0"/>
              </a:rPr>
              <a:t>(</a:t>
            </a:r>
            <a:r>
              <a:rPr lang="en-US" sz="2600" dirty="0">
                <a:latin typeface="Book Antiqua" panose="02040602050305030304" pitchFamily="18" charset="0"/>
              </a:rPr>
              <a:t>s</a:t>
            </a:r>
            <a:r>
              <a:rPr lang="en-US" sz="2600" baseline="-25000" dirty="0">
                <a:latin typeface="Book Antiqua" panose="02040602050305030304" pitchFamily="18" charset="0"/>
              </a:rPr>
              <a:t>11</a:t>
            </a:r>
            <a:r>
              <a:rPr lang="en-US" sz="2600" dirty="0" smtClean="0">
                <a:latin typeface="Book Antiqua" panose="02040602050305030304" pitchFamily="18" charset="0"/>
              </a:rPr>
              <a:t>)=</a:t>
            </a:r>
            <a:r>
              <a:rPr lang="el-GR" sz="2600" dirty="0">
                <a:latin typeface="Book Antiqua" panose="02040602050305030304" pitchFamily="18" charset="0"/>
              </a:rPr>
              <a:t>Π</a:t>
            </a:r>
            <a:r>
              <a:rPr lang="en-US" sz="2600" dirty="0" smtClean="0">
                <a:latin typeface="Book Antiqua" panose="02040602050305030304" pitchFamily="18" charset="0"/>
              </a:rPr>
              <a:t>(s</a:t>
            </a:r>
            <a:r>
              <a:rPr lang="en-US" sz="2600" baseline="-25000" dirty="0">
                <a:latin typeface="Book Antiqua" panose="02040602050305030304" pitchFamily="18" charset="0"/>
              </a:rPr>
              <a:t>2</a:t>
            </a:r>
            <a:r>
              <a:rPr lang="en-US" sz="2600" baseline="-25000" dirty="0" smtClean="0">
                <a:latin typeface="Book Antiqua" panose="02040602050305030304" pitchFamily="18" charset="0"/>
              </a:rPr>
              <a:t>1</a:t>
            </a:r>
            <a:r>
              <a:rPr lang="en-US" sz="2600" dirty="0" smtClean="0">
                <a:latin typeface="Book Antiqua" panose="02040602050305030304" pitchFamily="18" charset="0"/>
              </a:rPr>
              <a:t>)=right</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b="1" u="sng" dirty="0" smtClean="0">
                <a:latin typeface="Book Antiqua" panose="02040602050305030304" pitchFamily="18" charset="0"/>
              </a:rPr>
              <a:t>Policy Evaluation</a:t>
            </a:r>
          </a:p>
          <a:p>
            <a:pPr marL="0" indent="0" algn="just">
              <a:buNone/>
            </a:pPr>
            <a:r>
              <a:rPr lang="en-US" sz="2600" dirty="0" smtClean="0">
                <a:latin typeface="Book Antiqua" panose="02040602050305030304" pitchFamily="18" charset="0"/>
              </a:rPr>
              <a:t>V(s</a:t>
            </a:r>
            <a:r>
              <a:rPr lang="en-US" sz="2600" baseline="-25000" dirty="0" smtClean="0">
                <a:latin typeface="Book Antiqua" panose="02040602050305030304" pitchFamily="18" charset="0"/>
              </a:rPr>
              <a:t>11</a:t>
            </a:r>
            <a:r>
              <a:rPr lang="en-US" sz="2600" dirty="0" smtClean="0">
                <a:latin typeface="Book Antiqua" panose="02040602050305030304" pitchFamily="18" charset="0"/>
              </a:rPr>
              <a:t>)= -0.04+0.8*(+1)+0.1*</a:t>
            </a:r>
            <a:r>
              <a:rPr lang="en-US" sz="2600" dirty="0">
                <a:latin typeface="Book Antiqua" panose="02040602050305030304" pitchFamily="18" charset="0"/>
              </a:rPr>
              <a:t>V(s</a:t>
            </a:r>
            <a:r>
              <a:rPr lang="en-US" sz="2600" baseline="-25000" dirty="0">
                <a:latin typeface="Book Antiqua" panose="02040602050305030304" pitchFamily="18" charset="0"/>
              </a:rPr>
              <a:t>11</a:t>
            </a:r>
            <a:r>
              <a:rPr lang="en-US" sz="2600" dirty="0">
                <a:latin typeface="Book Antiqua" panose="02040602050305030304" pitchFamily="18" charset="0"/>
              </a:rPr>
              <a:t>)</a:t>
            </a:r>
            <a:r>
              <a:rPr lang="en-US" sz="2600" dirty="0" smtClean="0">
                <a:latin typeface="Book Antiqua" panose="02040602050305030304" pitchFamily="18" charset="0"/>
              </a:rPr>
              <a:t>+0.1*V(s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V(s</a:t>
            </a:r>
            <a:r>
              <a:rPr lang="en-US" sz="2600" baseline="-25000" dirty="0" smtClean="0">
                <a:latin typeface="Book Antiqua" panose="02040602050305030304" pitchFamily="18" charset="0"/>
              </a:rPr>
              <a:t>21</a:t>
            </a:r>
            <a:r>
              <a:rPr lang="en-US" sz="2600" dirty="0">
                <a:latin typeface="Book Antiqua" panose="02040602050305030304" pitchFamily="18" charset="0"/>
              </a:rPr>
              <a:t>)= -0.04+0.8</a:t>
            </a:r>
            <a:r>
              <a:rPr lang="en-US" sz="2600" dirty="0" smtClean="0">
                <a:latin typeface="Book Antiqua" panose="02040602050305030304" pitchFamily="18" charset="0"/>
              </a:rPr>
              <a:t>*(-1</a:t>
            </a:r>
            <a:r>
              <a:rPr lang="en-US" sz="2600" dirty="0">
                <a:latin typeface="Book Antiqua" panose="02040602050305030304" pitchFamily="18" charset="0"/>
              </a:rPr>
              <a:t>)+0.1*V(s</a:t>
            </a:r>
            <a:r>
              <a:rPr lang="en-US" sz="2600" baseline="-25000" dirty="0">
                <a:latin typeface="Book Antiqua" panose="02040602050305030304" pitchFamily="18" charset="0"/>
              </a:rPr>
              <a:t>11</a:t>
            </a:r>
            <a:r>
              <a:rPr lang="en-US" sz="2600" dirty="0">
                <a:latin typeface="Book Antiqua" panose="02040602050305030304" pitchFamily="18" charset="0"/>
              </a:rPr>
              <a:t>)+0.1*V(s</a:t>
            </a:r>
            <a:r>
              <a:rPr lang="en-US" sz="2600" baseline="-25000" dirty="0">
                <a:latin typeface="Book Antiqua" panose="02040602050305030304" pitchFamily="18" charset="0"/>
              </a:rPr>
              <a:t>21</a:t>
            </a:r>
            <a:r>
              <a:rPr lang="en-US" sz="2600" dirty="0">
                <a:latin typeface="Book Antiqua" panose="02040602050305030304" pitchFamily="18" charset="0"/>
              </a:rPr>
              <a:t>)</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Solving these two equations we get,</a:t>
            </a:r>
          </a:p>
          <a:p>
            <a:pPr marL="0" indent="0" algn="just">
              <a:buNone/>
            </a:pPr>
            <a:r>
              <a:rPr lang="en-US" sz="2600" dirty="0" smtClean="0">
                <a:latin typeface="Book Antiqua" panose="02040602050305030304" pitchFamily="18" charset="0"/>
              </a:rPr>
              <a:t>	V(s</a:t>
            </a:r>
            <a:r>
              <a:rPr lang="en-US" sz="2600" baseline="-25000" dirty="0" smtClean="0">
                <a:latin typeface="Book Antiqua" panose="02040602050305030304" pitchFamily="18" charset="0"/>
              </a:rPr>
              <a:t>11</a:t>
            </a:r>
            <a:r>
              <a:rPr lang="en-US" sz="2600" dirty="0" smtClean="0">
                <a:latin typeface="Book Antiqua" panose="02040602050305030304" pitchFamily="18" charset="0"/>
              </a:rPr>
              <a:t>)=0.75		V(s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)=-0.85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13" name="Group 12"/>
          <p:cNvGrpSpPr/>
          <p:nvPr/>
        </p:nvGrpSpPr>
        <p:grpSpPr>
          <a:xfrm>
            <a:off x="1600200" y="2362200"/>
            <a:ext cx="1639824" cy="1373973"/>
            <a:chOff x="1740408" y="2207427"/>
            <a:chExt cx="1639824" cy="1373973"/>
          </a:xfrm>
        </p:grpSpPr>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p:cNvGrpSpPr/>
            <p:nvPr/>
          </p:nvGrpSpPr>
          <p:grpSpPr>
            <a:xfrm>
              <a:off x="1740408" y="2207427"/>
              <a:ext cx="1639824" cy="1373973"/>
              <a:chOff x="1740408" y="2207427"/>
              <a:chExt cx="1639824" cy="1373973"/>
            </a:xfrm>
          </p:grpSpPr>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173224" y="2589836"/>
                <a:ext cx="609600" cy="369332"/>
              </a:xfrm>
              <a:prstGeom prst="rect">
                <a:avLst/>
              </a:prstGeom>
              <a:noFill/>
            </p:spPr>
            <p:txBody>
              <a:bodyPr wrap="square" rtlCol="0">
                <a:spAutoFit/>
              </a:bodyPr>
              <a:lstStyle/>
              <a:p>
                <a:r>
                  <a:rPr lang="en-US" dirty="0"/>
                  <a:t>0</a:t>
                </a:r>
              </a:p>
            </p:txBody>
          </p:sp>
          <p:sp>
            <p:nvSpPr>
              <p:cNvPr id="19" name="TextBox 18"/>
              <p:cNvSpPr txBox="1"/>
              <p:nvPr/>
            </p:nvSpPr>
            <p:spPr>
              <a:xfrm>
                <a:off x="2133600" y="3064141"/>
                <a:ext cx="609600" cy="369332"/>
              </a:xfrm>
              <a:prstGeom prst="rect">
                <a:avLst/>
              </a:prstGeom>
              <a:noFill/>
            </p:spPr>
            <p:txBody>
              <a:bodyPr wrap="square" rtlCol="0">
                <a:spAutoFit/>
              </a:bodyPr>
              <a:lstStyle/>
              <a:p>
                <a:r>
                  <a:rPr lang="en-US" dirty="0"/>
                  <a:t>0</a:t>
                </a:r>
              </a:p>
            </p:txBody>
          </p:sp>
        </p:grpSp>
      </p:grpSp>
    </p:spTree>
    <p:extLst>
      <p:ext uri="{BB962C8B-B14F-4D97-AF65-F5344CB8AC3E}">
        <p14:creationId xmlns:p14="http://schemas.microsoft.com/office/powerpoint/2010/main" val="192902233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endParaRPr lang="en-US" sz="2600" b="1" u="sng" dirty="0" smtClean="0">
              <a:latin typeface="Book Antiqua" panose="02040602050305030304" pitchFamily="18" charset="0"/>
            </a:endParaRPr>
          </a:p>
          <a:p>
            <a:pPr marL="0" indent="0" algn="just">
              <a:buNone/>
            </a:pPr>
            <a:r>
              <a:rPr lang="en-US" sz="2600" b="1" u="sng" dirty="0" smtClean="0">
                <a:latin typeface="Book Antiqua" panose="02040602050305030304" pitchFamily="18" charset="0"/>
              </a:rPr>
              <a:t>Policy Improvement</a:t>
            </a:r>
          </a:p>
          <a:p>
            <a:pPr marL="0" indent="0" algn="just">
              <a:buNone/>
            </a:pPr>
            <a:r>
              <a:rPr lang="el-GR" sz="2600" dirty="0">
                <a:latin typeface="Book Antiqua" panose="02040602050305030304" pitchFamily="18" charset="0"/>
              </a:rPr>
              <a:t>Π</a:t>
            </a:r>
            <a:r>
              <a:rPr lang="en-US" sz="2600" dirty="0">
                <a:latin typeface="Book Antiqua" panose="02040602050305030304" pitchFamily="18" charset="0"/>
              </a:rPr>
              <a:t>(s</a:t>
            </a:r>
            <a:r>
              <a:rPr lang="en-US" sz="2600" baseline="-25000" dirty="0">
                <a:latin typeface="Book Antiqua" panose="02040602050305030304" pitchFamily="18" charset="0"/>
              </a:rPr>
              <a:t>11</a:t>
            </a:r>
            <a:r>
              <a:rPr lang="en-US" sz="2600" dirty="0" smtClean="0">
                <a:latin typeface="Book Antiqua" panose="02040602050305030304" pitchFamily="18" charset="0"/>
              </a:rPr>
              <a:t>)=max{0.8*(+1)+0.1*0.75+0.1*(-0.85), (Right)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0.8*0.75+0.1*0.75+0.1*(-0.85), (Left)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0.8*0.75+0.1*(+1)+0.1*0.75, (Up)</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0.8*(-0.85)+0.1*(+1)+0.1*0.75 (Down)}=Right</a:t>
            </a:r>
            <a:endParaRPr lang="en-US" sz="2600" b="1"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20" name="Group 19"/>
          <p:cNvGrpSpPr/>
          <p:nvPr/>
        </p:nvGrpSpPr>
        <p:grpSpPr>
          <a:xfrm>
            <a:off x="4724400" y="1370013"/>
            <a:ext cx="1639824" cy="1373973"/>
            <a:chOff x="1740408" y="2207427"/>
            <a:chExt cx="1639824" cy="1373973"/>
          </a:xfrm>
        </p:grpSpPr>
        <p:sp>
          <p:nvSpPr>
            <p:cNvPr id="21" name="Rectangle 20"/>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2" name="Group 21"/>
            <p:cNvGrpSpPr/>
            <p:nvPr/>
          </p:nvGrpSpPr>
          <p:grpSpPr>
            <a:xfrm>
              <a:off x="1740408" y="2207427"/>
              <a:ext cx="1639824" cy="1373973"/>
              <a:chOff x="1740408" y="2207427"/>
              <a:chExt cx="1639824" cy="1373973"/>
            </a:xfrm>
          </p:grpSpPr>
          <p:sp>
            <p:nvSpPr>
              <p:cNvPr id="23" name="Rectangle 22"/>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28" name="TextBox 27"/>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30" name="TextBox 29"/>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31" name="TextBox 30"/>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2133600" y="2588078"/>
                <a:ext cx="609600" cy="369332"/>
              </a:xfrm>
              <a:prstGeom prst="rect">
                <a:avLst/>
              </a:prstGeom>
              <a:noFill/>
            </p:spPr>
            <p:txBody>
              <a:bodyPr wrap="square" rtlCol="0">
                <a:spAutoFit/>
              </a:bodyPr>
              <a:lstStyle/>
              <a:p>
                <a:r>
                  <a:rPr lang="en-US" dirty="0" smtClean="0"/>
                  <a:t>0.75</a:t>
                </a:r>
                <a:endParaRPr lang="en-US" dirty="0"/>
              </a:p>
            </p:txBody>
          </p:sp>
          <p:sp>
            <p:nvSpPr>
              <p:cNvPr id="33" name="TextBox 32"/>
              <p:cNvSpPr txBox="1"/>
              <p:nvPr/>
            </p:nvSpPr>
            <p:spPr>
              <a:xfrm>
                <a:off x="2057400" y="3064141"/>
                <a:ext cx="685800" cy="369332"/>
              </a:xfrm>
              <a:prstGeom prst="rect">
                <a:avLst/>
              </a:prstGeom>
              <a:noFill/>
            </p:spPr>
            <p:txBody>
              <a:bodyPr wrap="square" rtlCol="0">
                <a:spAutoFit/>
              </a:bodyPr>
              <a:lstStyle/>
              <a:p>
                <a:r>
                  <a:rPr lang="en-US" dirty="0" smtClean="0"/>
                  <a:t>-0.85</a:t>
                </a:r>
                <a:endParaRPr lang="en-US" dirty="0"/>
              </a:p>
            </p:txBody>
          </p:sp>
        </p:grpSp>
      </p:grpSp>
    </p:spTree>
    <p:extLst>
      <p:ext uri="{BB962C8B-B14F-4D97-AF65-F5344CB8AC3E}">
        <p14:creationId xmlns:p14="http://schemas.microsoft.com/office/powerpoint/2010/main" val="325643962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600" b="1" dirty="0" smtClean="0">
                <a:latin typeface="Book Antiqua" panose="02040602050305030304" pitchFamily="18" charset="0"/>
              </a:rPr>
              <a:t>Solution</a:t>
            </a:r>
          </a:p>
          <a:p>
            <a:pPr marL="0" indent="0" algn="just">
              <a:buNone/>
            </a:pPr>
            <a:r>
              <a:rPr lang="en-US" sz="2600" b="1" u="sng" dirty="0" smtClean="0">
                <a:latin typeface="Book Antiqua" panose="02040602050305030304" pitchFamily="18" charset="0"/>
              </a:rPr>
              <a:t>Policy Improvement</a:t>
            </a:r>
          </a:p>
          <a:p>
            <a:pPr marL="0" indent="0" algn="just">
              <a:buNone/>
            </a:pPr>
            <a:r>
              <a:rPr lang="el-GR" sz="2600" dirty="0">
                <a:latin typeface="Book Antiqua" panose="02040602050305030304" pitchFamily="18" charset="0"/>
              </a:rPr>
              <a:t>Π</a:t>
            </a:r>
            <a:r>
              <a:rPr lang="en-US" sz="2600" dirty="0" smtClean="0">
                <a:latin typeface="Book Antiqua" panose="02040602050305030304" pitchFamily="18" charset="0"/>
              </a:rPr>
              <a:t>(s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)=max{0.8*(-1)+0.1*0.75+0.1*(-0.85), (Right)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0.8*(-0.85)+0.1*0.75+0.1*(-0.85), (Left)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0.8*0.75+0.1*(-1)+0.1*(-0.85), (Up)</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0.8*(-0.85)+0.1*(-1)+0.1*(-0.85) (Down)}=Up</a:t>
            </a:r>
          </a:p>
          <a:p>
            <a:pPr marL="0" indent="0" algn="just">
              <a:buNone/>
            </a:pPr>
            <a:endParaRPr lang="en-US" sz="2600" b="1" dirty="0">
              <a:latin typeface="Book Antiqua" panose="02040602050305030304" pitchFamily="18" charset="0"/>
            </a:endParaRPr>
          </a:p>
          <a:p>
            <a:pPr marL="0" indent="0" algn="just">
              <a:buNone/>
            </a:pPr>
            <a:endParaRPr lang="en-US" sz="2600" b="1" dirty="0" smtClean="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r>
              <a:rPr lang="en-US" sz="2600" b="1" dirty="0" smtClean="0">
                <a:latin typeface="Book Antiqua" panose="02040602050305030304" pitchFamily="18" charset="0"/>
              </a:rPr>
              <a:t>Repeat This process until policy convergence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3" name="Group 2"/>
          <p:cNvGrpSpPr/>
          <p:nvPr/>
        </p:nvGrpSpPr>
        <p:grpSpPr>
          <a:xfrm>
            <a:off x="914400" y="4054923"/>
            <a:ext cx="4383024" cy="1373973"/>
            <a:chOff x="914400" y="4054923"/>
            <a:chExt cx="4383024" cy="1373973"/>
          </a:xfrm>
        </p:grpSpPr>
        <p:grpSp>
          <p:nvGrpSpPr>
            <p:cNvPr id="20" name="Group 19"/>
            <p:cNvGrpSpPr/>
            <p:nvPr/>
          </p:nvGrpSpPr>
          <p:grpSpPr>
            <a:xfrm>
              <a:off x="914400" y="4054923"/>
              <a:ext cx="1639824" cy="1373973"/>
              <a:chOff x="1740408" y="2207427"/>
              <a:chExt cx="1639824" cy="1373973"/>
            </a:xfrm>
          </p:grpSpPr>
          <p:sp>
            <p:nvSpPr>
              <p:cNvPr id="21" name="Rectangle 20"/>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2" name="Group 21"/>
              <p:cNvGrpSpPr/>
              <p:nvPr/>
            </p:nvGrpSpPr>
            <p:grpSpPr>
              <a:xfrm>
                <a:off x="1740408" y="2207427"/>
                <a:ext cx="1639824" cy="1373973"/>
                <a:chOff x="1740408" y="2207427"/>
                <a:chExt cx="1639824" cy="1373973"/>
              </a:xfrm>
            </p:grpSpPr>
            <p:sp>
              <p:nvSpPr>
                <p:cNvPr id="23" name="Rectangle 22"/>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28" name="TextBox 27"/>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30" name="TextBox 29"/>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31" name="TextBox 30"/>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2133600" y="2588078"/>
                  <a:ext cx="609600" cy="338554"/>
                </a:xfrm>
                <a:prstGeom prst="rect">
                  <a:avLst/>
                </a:prstGeom>
                <a:noFill/>
              </p:spPr>
              <p:txBody>
                <a:bodyPr wrap="square" rtlCol="0">
                  <a:spAutoFit/>
                </a:bodyPr>
                <a:lstStyle/>
                <a:p>
                  <a:r>
                    <a:rPr lang="en-US" sz="1600" dirty="0" smtClean="0"/>
                    <a:t>Right</a:t>
                  </a:r>
                  <a:endParaRPr lang="en-US" sz="1600" dirty="0"/>
                </a:p>
              </p:txBody>
            </p:sp>
            <p:sp>
              <p:nvSpPr>
                <p:cNvPr id="33" name="TextBox 32"/>
                <p:cNvSpPr txBox="1"/>
                <p:nvPr/>
              </p:nvSpPr>
              <p:spPr>
                <a:xfrm>
                  <a:off x="2129028" y="3066334"/>
                  <a:ext cx="685800" cy="338554"/>
                </a:xfrm>
                <a:prstGeom prst="rect">
                  <a:avLst/>
                </a:prstGeom>
                <a:noFill/>
              </p:spPr>
              <p:txBody>
                <a:bodyPr wrap="square" rtlCol="0">
                  <a:spAutoFit/>
                </a:bodyPr>
                <a:lstStyle/>
                <a:p>
                  <a:r>
                    <a:rPr lang="en-US" sz="1600" dirty="0" smtClean="0"/>
                    <a:t>Right</a:t>
                  </a:r>
                  <a:endParaRPr lang="en-US" sz="1600" dirty="0"/>
                </a:p>
              </p:txBody>
            </p:sp>
          </p:grpSp>
        </p:grpSp>
        <p:grpSp>
          <p:nvGrpSpPr>
            <p:cNvPr id="34" name="Group 33"/>
            <p:cNvGrpSpPr/>
            <p:nvPr/>
          </p:nvGrpSpPr>
          <p:grpSpPr>
            <a:xfrm>
              <a:off x="3657600" y="4054923"/>
              <a:ext cx="1639824" cy="1373973"/>
              <a:chOff x="1740408" y="2207427"/>
              <a:chExt cx="1639824" cy="1373973"/>
            </a:xfrm>
          </p:grpSpPr>
          <p:sp>
            <p:nvSpPr>
              <p:cNvPr id="35" name="Rectangle 34"/>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6" name="Group 35"/>
              <p:cNvGrpSpPr/>
              <p:nvPr/>
            </p:nvGrpSpPr>
            <p:grpSpPr>
              <a:xfrm>
                <a:off x="1740408" y="2207427"/>
                <a:ext cx="1639824" cy="1373973"/>
                <a:chOff x="1740408" y="2207427"/>
                <a:chExt cx="1639824" cy="1373973"/>
              </a:xfrm>
            </p:grpSpPr>
            <p:sp>
              <p:nvSpPr>
                <p:cNvPr id="37" name="Rectangle 36"/>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ectangle 38"/>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TextBox 39"/>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41" name="TextBox 4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42" name="TextBox 41"/>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43" name="TextBox 42"/>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44" name="TextBox 43"/>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45" name="TextBox 44"/>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46" name="TextBox 45"/>
                <p:cNvSpPr txBox="1"/>
                <p:nvPr/>
              </p:nvSpPr>
              <p:spPr>
                <a:xfrm>
                  <a:off x="2133600" y="2588078"/>
                  <a:ext cx="609600" cy="338554"/>
                </a:xfrm>
                <a:prstGeom prst="rect">
                  <a:avLst/>
                </a:prstGeom>
                <a:noFill/>
              </p:spPr>
              <p:txBody>
                <a:bodyPr wrap="square" rtlCol="0">
                  <a:spAutoFit/>
                </a:bodyPr>
                <a:lstStyle/>
                <a:p>
                  <a:r>
                    <a:rPr lang="en-US" sz="1600" dirty="0" smtClean="0"/>
                    <a:t>Right</a:t>
                  </a:r>
                  <a:endParaRPr lang="en-US" sz="1600" dirty="0"/>
                </a:p>
              </p:txBody>
            </p:sp>
            <p:sp>
              <p:nvSpPr>
                <p:cNvPr id="47" name="TextBox 46"/>
                <p:cNvSpPr txBox="1"/>
                <p:nvPr/>
              </p:nvSpPr>
              <p:spPr>
                <a:xfrm>
                  <a:off x="2157984" y="3062651"/>
                  <a:ext cx="685800" cy="338554"/>
                </a:xfrm>
                <a:prstGeom prst="rect">
                  <a:avLst/>
                </a:prstGeom>
                <a:noFill/>
              </p:spPr>
              <p:txBody>
                <a:bodyPr wrap="square" rtlCol="0">
                  <a:spAutoFit/>
                </a:bodyPr>
                <a:lstStyle/>
                <a:p>
                  <a:r>
                    <a:rPr lang="en-US" sz="1600" dirty="0" smtClean="0"/>
                    <a:t>Up</a:t>
                  </a:r>
                  <a:endParaRPr lang="en-US" sz="1600" dirty="0"/>
                </a:p>
              </p:txBody>
            </p:sp>
          </p:grpSp>
        </p:grpSp>
        <p:sp>
          <p:nvSpPr>
            <p:cNvPr id="2" name="Right Arrow 1"/>
            <p:cNvSpPr/>
            <p:nvPr/>
          </p:nvSpPr>
          <p:spPr>
            <a:xfrm>
              <a:off x="2667000" y="4724400"/>
              <a:ext cx="6858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472826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2" name="Content Placeholder 1"/>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pPr algn="just"/>
            <a:r>
              <a:rPr lang="en-US" sz="3000" dirty="0">
                <a:latin typeface="Book Antiqua" panose="02040602050305030304" pitchFamily="18" charset="0"/>
              </a:rPr>
              <a:t>Each row in the matrix represents </a:t>
            </a:r>
            <a:r>
              <a:rPr lang="en-US" sz="3000" dirty="0" smtClean="0">
                <a:latin typeface="Book Antiqua" panose="02040602050305030304" pitchFamily="18" charset="0"/>
              </a:rPr>
              <a:t>the probability </a:t>
            </a:r>
            <a:r>
              <a:rPr lang="en-US" sz="3000" dirty="0">
                <a:latin typeface="Book Antiqua" panose="02040602050305030304" pitchFamily="18" charset="0"/>
              </a:rPr>
              <a:t>from moving from our original or starting state to any successor state</a:t>
            </a:r>
            <a:r>
              <a:rPr lang="en-US" sz="3000" dirty="0" smtClean="0">
                <a:latin typeface="Book Antiqua" panose="02040602050305030304" pitchFamily="18" charset="0"/>
              </a:rPr>
              <a:t>. Sum </a:t>
            </a:r>
            <a:r>
              <a:rPr lang="en-US" sz="3000" dirty="0">
                <a:latin typeface="Book Antiqua" panose="02040602050305030304" pitchFamily="18" charset="0"/>
              </a:rPr>
              <a:t>of each row is equal to 1.</a:t>
            </a:r>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6</a:t>
            </a:fld>
            <a:endParaRPr lang="en-US"/>
          </a:p>
        </p:txBody>
      </p:sp>
      <p:pic>
        <p:nvPicPr>
          <p:cNvPr id="3074" name="Picture 2" descr="https://miro.medium.com/max/700/1*Pvxuu_e3VNRm81eHWYoy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47825"/>
            <a:ext cx="5067300" cy="222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139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800" b="1" dirty="0" smtClean="0">
                <a:latin typeface="Book Antiqua" panose="02040602050305030304" pitchFamily="18" charset="0"/>
              </a:rPr>
              <a:t>Markov Process or Markov Chains</a:t>
            </a:r>
          </a:p>
          <a:p>
            <a:pPr algn="just"/>
            <a:r>
              <a:rPr lang="en-US" sz="2800" dirty="0" smtClean="0">
                <a:latin typeface="Book Antiqua" panose="02040602050305030304" pitchFamily="18" charset="0"/>
              </a:rPr>
              <a:t>Markov </a:t>
            </a:r>
            <a:r>
              <a:rPr lang="en-US" sz="2800" dirty="0">
                <a:latin typeface="Book Antiqua" panose="02040602050305030304" pitchFamily="18" charset="0"/>
              </a:rPr>
              <a:t>Process is the memory less random process i.e. a sequence of a random state S[1],S[2],….S[n] with a Markov Property</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So</a:t>
            </a:r>
            <a:r>
              <a:rPr lang="en-US" sz="2800" dirty="0">
                <a:latin typeface="Book Antiqua" panose="02040602050305030304" pitchFamily="18" charset="0"/>
              </a:rPr>
              <a:t>, it’s basically a sequence of states with the Markov Property</a:t>
            </a:r>
            <a:r>
              <a:rPr lang="en-US" sz="2800" dirty="0" smtClean="0">
                <a:latin typeface="Book Antiqua" panose="02040602050305030304" pitchFamily="18" charset="0"/>
              </a:rPr>
              <a:t>. It </a:t>
            </a:r>
            <a:r>
              <a:rPr lang="en-US" sz="2800" dirty="0">
                <a:latin typeface="Book Antiqua" panose="02040602050305030304" pitchFamily="18" charset="0"/>
              </a:rPr>
              <a:t>can be defined using a set of states(S) and transition probability matrix (P</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The </a:t>
            </a:r>
            <a:r>
              <a:rPr lang="en-US" sz="2800" dirty="0">
                <a:latin typeface="Book Antiqua" panose="02040602050305030304" pitchFamily="18" charset="0"/>
              </a:rPr>
              <a:t>dynamics of the environment can be fully defined using the States(S) and Transition Probability matrix(P).</a:t>
            </a:r>
          </a:p>
        </p:txBody>
      </p:sp>
      <p:sp>
        <p:nvSpPr>
          <p:cNvPr id="6" name="Slide Number Placeholder 5"/>
          <p:cNvSpPr>
            <a:spLocks noGrp="1"/>
          </p:cNvSpPr>
          <p:nvPr>
            <p:ph type="sldNum" sz="quarter" idx="12"/>
          </p:nvPr>
        </p:nvSpPr>
        <p:spPr/>
        <p:txBody>
          <a:bodyPr/>
          <a:lstStyle/>
          <a:p>
            <a:fld id="{3F22444B-AD59-459C-8316-D24326876BE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0849535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Reward and Returns</a:t>
            </a:r>
          </a:p>
          <a:p>
            <a:pPr algn="just"/>
            <a:r>
              <a:rPr lang="en-US" sz="2800" dirty="0">
                <a:latin typeface="Book Antiqua" panose="02040602050305030304" pitchFamily="18" charset="0"/>
              </a:rPr>
              <a:t>Rewards are the numerical values that the agent receives on performing some action at some state(s) in the environment.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numerical value can be positive or negative based on the actions of the agent</a:t>
            </a:r>
            <a:r>
              <a:rPr lang="en-US" sz="2800" dirty="0" smtClean="0">
                <a:latin typeface="Book Antiqua" panose="02040602050305030304" pitchFamily="18" charset="0"/>
              </a:rPr>
              <a:t>.</a:t>
            </a:r>
          </a:p>
          <a:p>
            <a:pPr algn="just"/>
            <a:r>
              <a:rPr lang="en-US" sz="2800" dirty="0">
                <a:latin typeface="Book Antiqua" panose="02040602050305030304" pitchFamily="18" charset="0"/>
              </a:rPr>
              <a:t>In </a:t>
            </a:r>
            <a:r>
              <a:rPr lang="en-US" sz="2800" dirty="0" smtClean="0">
                <a:latin typeface="Book Antiqua" panose="02040602050305030304" pitchFamily="18" charset="0"/>
              </a:rPr>
              <a:t>RL, </a:t>
            </a:r>
            <a:r>
              <a:rPr lang="en-US" sz="2800" dirty="0">
                <a:latin typeface="Book Antiqua" panose="02040602050305030304" pitchFamily="18" charset="0"/>
              </a:rPr>
              <a:t>we care about maximizing the cumulative reward </a:t>
            </a:r>
            <a:r>
              <a:rPr lang="en-US" sz="2800" dirty="0" smtClean="0">
                <a:latin typeface="Book Antiqua" panose="02040602050305030304" pitchFamily="18" charset="0"/>
              </a:rPr>
              <a:t>instead </a:t>
            </a:r>
            <a:r>
              <a:rPr lang="en-US" sz="2800" dirty="0">
                <a:latin typeface="Book Antiqua" panose="02040602050305030304" pitchFamily="18" charset="0"/>
              </a:rPr>
              <a:t>of, the reward agent receives from the current </a:t>
            </a:r>
            <a:r>
              <a:rPr lang="en-US" sz="2800" dirty="0" smtClean="0">
                <a:latin typeface="Book Antiqua" panose="02040602050305030304" pitchFamily="18" charset="0"/>
              </a:rPr>
              <a:t>state.</a:t>
            </a: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7615013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Reward and </a:t>
            </a:r>
            <a:r>
              <a:rPr lang="en-US" sz="2800" b="1" dirty="0" smtClean="0">
                <a:latin typeface="Book Antiqua" panose="02040602050305030304" pitchFamily="18" charset="0"/>
              </a:rPr>
              <a:t>Returns</a:t>
            </a:r>
          </a:p>
          <a:p>
            <a:pPr algn="just"/>
            <a:r>
              <a:rPr lang="en-US" sz="2800" dirty="0" smtClean="0">
                <a:latin typeface="Book Antiqua" panose="02040602050305030304" pitchFamily="18" charset="0"/>
              </a:rPr>
              <a:t>This</a:t>
            </a:r>
            <a:r>
              <a:rPr lang="en-US" sz="2800" dirty="0">
                <a:latin typeface="Book Antiqua" panose="02040602050305030304" pitchFamily="18" charset="0"/>
              </a:rPr>
              <a:t> total sum of reward the agent receives from the environment is called returns</a:t>
            </a:r>
            <a:r>
              <a:rPr lang="en-US" sz="2800" dirty="0" smtClean="0">
                <a:latin typeface="Book Antiqua" panose="02040602050305030304" pitchFamily="18" charset="0"/>
              </a:rPr>
              <a:t>. We </a:t>
            </a:r>
            <a:r>
              <a:rPr lang="en-US" sz="2800" dirty="0">
                <a:latin typeface="Book Antiqua" panose="02040602050305030304" pitchFamily="18" charset="0"/>
              </a:rPr>
              <a:t>can define Returns as </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r[</a:t>
            </a:r>
            <a:r>
              <a:rPr lang="en-US" sz="2800" dirty="0" err="1" smtClean="0">
                <a:latin typeface="Book Antiqua" panose="02040602050305030304" pitchFamily="18" charset="0"/>
              </a:rPr>
              <a:t>t+i</a:t>
            </a:r>
            <a:r>
              <a:rPr lang="en-US" sz="2800" dirty="0" smtClean="0">
                <a:latin typeface="Book Antiqua" panose="02040602050305030304" pitchFamily="18" charset="0"/>
              </a:rPr>
              <a:t>] </a:t>
            </a:r>
            <a:r>
              <a:rPr lang="en-US" sz="2800" dirty="0">
                <a:latin typeface="Book Antiqua" panose="02040602050305030304" pitchFamily="18" charset="0"/>
              </a:rPr>
              <a:t>is the reward received by the agent at time step </a:t>
            </a:r>
            <a:r>
              <a:rPr lang="en-US" sz="2800" dirty="0" smtClean="0">
                <a:latin typeface="Book Antiqua" panose="02040602050305030304" pitchFamily="18" charset="0"/>
              </a:rPr>
              <a:t>t </a:t>
            </a:r>
            <a:r>
              <a:rPr lang="en-US" sz="2800" dirty="0">
                <a:latin typeface="Book Antiqua" panose="02040602050305030304" pitchFamily="18" charset="0"/>
              </a:rPr>
              <a:t>while performing an </a:t>
            </a:r>
            <a:r>
              <a:rPr lang="en-US" sz="2800" dirty="0" smtClean="0">
                <a:latin typeface="Book Antiqua" panose="02040602050305030304" pitchFamily="18" charset="0"/>
              </a:rPr>
              <a:t>action a </a:t>
            </a:r>
            <a:r>
              <a:rPr lang="en-US" sz="2800" dirty="0">
                <a:latin typeface="Book Antiqua" panose="02040602050305030304" pitchFamily="18" charset="0"/>
              </a:rPr>
              <a:t>to move from one state to another.</a:t>
            </a:r>
          </a:p>
          <a:p>
            <a:pPr marL="0" indent="0" algn="just">
              <a:buNone/>
            </a:pPr>
            <a:endParaRPr lang="en-US" sz="2800" b="1" dirty="0" smtClean="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6147" name="Picture 3" descr="https://miro.medium.com/max/524/1*Q4ZahV2xyAoODr7EC7R5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8356"/>
            <a:ext cx="49911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910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7" ma:contentTypeDescription="Create a new document." ma:contentTypeScope="" ma:versionID="c17c7875205504b15a2f4bcdcc8e3036">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6a572281b690cc2c0a04b1e32ff4eb8f"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639888-8FA9-4DB1-902B-DDE9E0A532D7}"/>
</file>

<file path=customXml/itemProps2.xml><?xml version="1.0" encoding="utf-8"?>
<ds:datastoreItem xmlns:ds="http://schemas.openxmlformats.org/officeDocument/2006/customXml" ds:itemID="{481D3262-3F5E-443A-A494-1F9547780AE1}"/>
</file>

<file path=customXml/itemProps3.xml><?xml version="1.0" encoding="utf-8"?>
<ds:datastoreItem xmlns:ds="http://schemas.openxmlformats.org/officeDocument/2006/customXml" ds:itemID="{7176CE3A-01B1-4826-9F8E-2C99972A3B53}"/>
</file>

<file path=docProps/app.xml><?xml version="1.0" encoding="utf-8"?>
<Properties xmlns="http://schemas.openxmlformats.org/officeDocument/2006/extended-properties" xmlns:vt="http://schemas.openxmlformats.org/officeDocument/2006/docPropsVTypes">
  <TotalTime>13550</TotalTime>
  <Words>3026</Words>
  <Application>Microsoft Office PowerPoint</Application>
  <PresentationFormat>On-screen Show (4:3)</PresentationFormat>
  <Paragraphs>453</Paragraphs>
  <Slides>52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Book Antiqua</vt:lpstr>
      <vt:lpstr>Calibri</vt:lpstr>
      <vt:lpstr>Office Theme</vt:lpstr>
      <vt:lpstr>PowerPoint Presentation</vt:lpstr>
      <vt:lpstr>Reinforcement Learning</vt:lpstr>
      <vt:lpstr>Reinforcement Learning</vt:lpstr>
      <vt:lpstr>Terminologies Related to RL</vt:lpstr>
      <vt:lpstr>Terminologies Related to RL</vt:lpstr>
      <vt:lpstr>Terminologies Related to RL</vt:lpstr>
      <vt:lpstr>Terminologies Related to RL</vt:lpstr>
      <vt:lpstr>Terminologies Related to RL</vt:lpstr>
      <vt:lpstr>Terminologies Related to RL</vt:lpstr>
      <vt:lpstr>Terminologies Related to RL</vt:lpstr>
      <vt:lpstr>Terminologies Related to RL</vt:lpstr>
      <vt:lpstr>Markov Decision Process (MDP)</vt:lpstr>
      <vt:lpstr>Markov Decision Process (MDP)</vt:lpstr>
      <vt:lpstr>Markov Decision Process (MDP)</vt:lpstr>
      <vt:lpstr>Markov Decision Process (MDP)</vt:lpstr>
      <vt:lpstr>Markov Decision Process (MDP)</vt:lpstr>
      <vt:lpstr>Value and Policy Functions</vt:lpstr>
      <vt:lpstr>Value and Policy Functions</vt:lpstr>
      <vt:lpstr>Value and Policy Functions</vt:lpstr>
      <vt:lpstr>Value and Policy Functions</vt:lpstr>
      <vt:lpstr>Value and Policy Functions</vt:lpstr>
      <vt:lpstr>Value and Policy Functions</vt:lpstr>
      <vt:lpstr>Value and Policy Functions</vt:lpstr>
      <vt:lpstr>Value and Policy Functions</vt:lpstr>
      <vt:lpstr>State-action value function or Q-Function</vt:lpstr>
      <vt:lpstr>Bellman Expectation Equation</vt:lpstr>
      <vt:lpstr>Bellman Expectation Equation</vt:lpstr>
      <vt:lpstr>Bellman Expectation Equation</vt:lpstr>
      <vt:lpstr>Bellman Expectation Equation</vt:lpstr>
      <vt:lpstr>Bellman Expectation Equation</vt:lpstr>
      <vt:lpstr>Bellman Expectation Equation</vt:lpstr>
      <vt:lpstr>Optimal Value and Policy Functions</vt:lpstr>
      <vt:lpstr>Optimal Value and Policy Functions</vt:lpstr>
      <vt:lpstr>Optimal Value and Policy Functions</vt:lpstr>
      <vt:lpstr>Optimal Value and Policy Functions</vt:lpstr>
      <vt:lpstr>Optimal Value and Policy Functions</vt:lpstr>
      <vt:lpstr>Optimal Value and Policy Functions</vt:lpstr>
      <vt:lpstr>Optimal Value and Policy Functions</vt:lpstr>
      <vt:lpstr>Bellman Optimality Equation</vt:lpstr>
      <vt:lpstr>Bellman Optimality Equation</vt:lpstr>
      <vt:lpstr>Value and Policy Iterations</vt:lpstr>
      <vt:lpstr>Value and Policy Iterations</vt:lpstr>
      <vt:lpstr>Value and Policy Iterations</vt:lpstr>
      <vt:lpstr>Value and Policy Iterations</vt:lpstr>
      <vt:lpstr>Value Iteration Example</vt:lpstr>
      <vt:lpstr>Value Iteration Example</vt:lpstr>
      <vt:lpstr>Value Iteration Example</vt:lpstr>
      <vt:lpstr>Value Iteration Example</vt:lpstr>
      <vt:lpstr>Policy Iteration Example</vt:lpstr>
      <vt:lpstr>Policy Iteration Example</vt:lpstr>
      <vt:lpstr>Policy Iteration Example</vt:lpstr>
      <vt:lpstr>Policy Iteration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440</cp:revision>
  <dcterms:created xsi:type="dcterms:W3CDTF">2018-12-09T05:19:45Z</dcterms:created>
  <dcterms:modified xsi:type="dcterms:W3CDTF">2022-09-20T07:42:07Z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