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8.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notesSlides/notesSlide4.xml" ContentType="application/vnd.openxmlformats-officedocument.presentationml.notesSlide+xml"/>
  <Override PartName="/ppt/slideLayouts/slideLayout12.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notesMasterIdLst>
    <p:notesMasterId r:id="rId30"/>
  </p:notesMasterIdLst>
  <p:sldIdLst>
    <p:sldId id="256" r:id="rId2"/>
    <p:sldId id="257" r:id="rId3"/>
    <p:sldId id="266" r:id="rId4"/>
    <p:sldId id="259" r:id="rId5"/>
    <p:sldId id="260" r:id="rId6"/>
    <p:sldId id="261" r:id="rId7"/>
    <p:sldId id="278" r:id="rId8"/>
    <p:sldId id="262" r:id="rId9"/>
    <p:sldId id="264" r:id="rId10"/>
    <p:sldId id="279" r:id="rId11"/>
    <p:sldId id="283" r:id="rId12"/>
    <p:sldId id="284" r:id="rId13"/>
    <p:sldId id="285" r:id="rId14"/>
    <p:sldId id="286" r:id="rId15"/>
    <p:sldId id="287" r:id="rId16"/>
    <p:sldId id="288" r:id="rId17"/>
    <p:sldId id="265" r:id="rId18"/>
    <p:sldId id="269" r:id="rId19"/>
    <p:sldId id="267" r:id="rId20"/>
    <p:sldId id="268" r:id="rId21"/>
    <p:sldId id="270" r:id="rId22"/>
    <p:sldId id="271" r:id="rId23"/>
    <p:sldId id="272" r:id="rId24"/>
    <p:sldId id="273" r:id="rId25"/>
    <p:sldId id="274" r:id="rId26"/>
    <p:sldId id="275" r:id="rId27"/>
    <p:sldId id="276" r:id="rId28"/>
    <p:sldId id="2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79730" autoAdjust="0"/>
  </p:normalViewPr>
  <p:slideViewPr>
    <p:cSldViewPr snapToGrid="0">
      <p:cViewPr varScale="1">
        <p:scale>
          <a:sx n="70" d="100"/>
          <a:sy n="70" d="100"/>
        </p:scale>
        <p:origin x="118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3DC64-E97E-4E67-899A-F6F49E155949}" type="datetimeFigureOut">
              <a:rPr lang="en-US" smtClean="0"/>
              <a:t>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F82AA-20CE-49F4-ADAC-8CE003AB0966}" type="slidenum">
              <a:rPr lang="en-US" smtClean="0"/>
              <a:t>‹#›</a:t>
            </a:fld>
            <a:endParaRPr lang="en-US"/>
          </a:p>
        </p:txBody>
      </p:sp>
    </p:spTree>
    <p:extLst>
      <p:ext uri="{BB962C8B-B14F-4D97-AF65-F5344CB8AC3E}">
        <p14:creationId xmlns:p14="http://schemas.microsoft.com/office/powerpoint/2010/main" val="1068554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Everyone! I would like to thanks</a:t>
            </a:r>
            <a:r>
              <a:rPr lang="en-US" baseline="0" dirty="0" smtClean="0"/>
              <a:t> Prof. Dr. </a:t>
            </a:r>
            <a:r>
              <a:rPr lang="en-US" baseline="0" dirty="0" err="1" smtClean="0"/>
              <a:t>Subarna</a:t>
            </a:r>
            <a:r>
              <a:rPr lang="en-US" baseline="0" dirty="0" smtClean="0"/>
              <a:t> </a:t>
            </a:r>
            <a:r>
              <a:rPr lang="en-US" baseline="0" dirty="0" err="1" smtClean="0"/>
              <a:t>Shakya</a:t>
            </a:r>
            <a:r>
              <a:rPr lang="en-US" baseline="0" dirty="0" smtClean="0"/>
              <a:t> for providing an opportunity to present on Real-time specialization. </a:t>
            </a:r>
            <a:endParaRPr lang="en-US" dirty="0"/>
          </a:p>
        </p:txBody>
      </p:sp>
      <p:sp>
        <p:nvSpPr>
          <p:cNvPr id="4" name="Slide Number Placeholder 3"/>
          <p:cNvSpPr>
            <a:spLocks noGrp="1"/>
          </p:cNvSpPr>
          <p:nvPr>
            <p:ph type="sldNum" sz="quarter" idx="10"/>
          </p:nvPr>
        </p:nvSpPr>
        <p:spPr/>
        <p:txBody>
          <a:bodyPr/>
          <a:lstStyle/>
          <a:p>
            <a:fld id="{E36F82AA-20CE-49F4-ADAC-8CE003AB0966}" type="slidenum">
              <a:rPr lang="en-US" smtClean="0"/>
              <a:t>1</a:t>
            </a:fld>
            <a:endParaRPr lang="en-US"/>
          </a:p>
        </p:txBody>
      </p:sp>
    </p:spTree>
    <p:extLst>
      <p:ext uri="{BB962C8B-B14F-4D97-AF65-F5344CB8AC3E}">
        <p14:creationId xmlns:p14="http://schemas.microsoft.com/office/powerpoint/2010/main" val="3541215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are introducing What is real-time system? Examples, its abstract model, classification, fundamental Issues and its summary. And How its analysis, construction, Testing and Verification are done?  First of all lets have a look we are getting into its introduction. Next…</a:t>
            </a:r>
            <a:endParaRPr lang="en-US" dirty="0"/>
          </a:p>
        </p:txBody>
      </p:sp>
      <p:sp>
        <p:nvSpPr>
          <p:cNvPr id="4" name="Slide Number Placeholder 3"/>
          <p:cNvSpPr>
            <a:spLocks noGrp="1"/>
          </p:cNvSpPr>
          <p:nvPr>
            <p:ph type="sldNum" sz="quarter" idx="10"/>
          </p:nvPr>
        </p:nvSpPr>
        <p:spPr/>
        <p:txBody>
          <a:bodyPr/>
          <a:lstStyle/>
          <a:p>
            <a:fld id="{E36F82AA-20CE-49F4-ADAC-8CE003AB0966}" type="slidenum">
              <a:rPr lang="en-US" smtClean="0"/>
              <a:t>2</a:t>
            </a:fld>
            <a:endParaRPr lang="en-US"/>
          </a:p>
        </p:txBody>
      </p:sp>
    </p:spTree>
    <p:extLst>
      <p:ext uri="{BB962C8B-B14F-4D97-AF65-F5344CB8AC3E}">
        <p14:creationId xmlns:p14="http://schemas.microsoft.com/office/powerpoint/2010/main" val="1475229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thing is timely</a:t>
            </a:r>
            <a:r>
              <a:rPr lang="en-US" baseline="0" dirty="0" smtClean="0"/>
              <a:t> accomplishing the task is the must. And its correctness depends not only on the logical result of computation but also on time at which results are produced.  There are some example that is distinguished by Hard and soft real-time system. Some example are … </a:t>
            </a:r>
            <a:r>
              <a:rPr lang="en-US" sz="1200" b="1" dirty="0" smtClean="0">
                <a:solidFill>
                  <a:srgbClr val="0070C0"/>
                </a:solidFill>
              </a:rPr>
              <a:t>Aircraft, Missile as</a:t>
            </a:r>
            <a:r>
              <a:rPr lang="en-US" sz="1200" b="1" baseline="0" dirty="0" smtClean="0">
                <a:solidFill>
                  <a:srgbClr val="0070C0"/>
                </a:solidFill>
              </a:rPr>
              <a:t> </a:t>
            </a:r>
            <a:r>
              <a:rPr lang="en-US" sz="1200" b="1" dirty="0" smtClean="0">
                <a:solidFill>
                  <a:srgbClr val="0070C0"/>
                </a:solidFill>
              </a:rPr>
              <a:t>Hard Real-time system and Telephones, DVD Players as</a:t>
            </a:r>
            <a:r>
              <a:rPr lang="en-US" sz="1200" b="1" baseline="0" dirty="0" smtClean="0">
                <a:solidFill>
                  <a:srgbClr val="0070C0"/>
                </a:solidFill>
              </a:rPr>
              <a:t> </a:t>
            </a:r>
            <a:r>
              <a:rPr lang="en-US" sz="1200" b="1" dirty="0" smtClean="0">
                <a:solidFill>
                  <a:srgbClr val="0070C0"/>
                </a:solidFill>
              </a:rPr>
              <a:t>Soft Real-time system.</a:t>
            </a:r>
            <a:r>
              <a:rPr lang="en-US" baseline="0" dirty="0" smtClean="0"/>
              <a:t>  We are going to explain this on classification of real-time system later. Now lets have a look on Abstract model of Real-time system.</a:t>
            </a:r>
            <a:endParaRPr lang="en-US" dirty="0"/>
          </a:p>
        </p:txBody>
      </p:sp>
      <p:sp>
        <p:nvSpPr>
          <p:cNvPr id="4" name="Slide Number Placeholder 3"/>
          <p:cNvSpPr>
            <a:spLocks noGrp="1"/>
          </p:cNvSpPr>
          <p:nvPr>
            <p:ph type="sldNum" sz="quarter" idx="10"/>
          </p:nvPr>
        </p:nvSpPr>
        <p:spPr/>
        <p:txBody>
          <a:bodyPr/>
          <a:lstStyle/>
          <a:p>
            <a:fld id="{E36F82AA-20CE-49F4-ADAC-8CE003AB0966}" type="slidenum">
              <a:rPr lang="en-US" smtClean="0"/>
              <a:t>3</a:t>
            </a:fld>
            <a:endParaRPr lang="en-US"/>
          </a:p>
        </p:txBody>
      </p:sp>
    </p:spTree>
    <p:extLst>
      <p:ext uri="{BB962C8B-B14F-4D97-AF65-F5344CB8AC3E}">
        <p14:creationId xmlns:p14="http://schemas.microsoft.com/office/powerpoint/2010/main" val="1442425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a:t>
            </a:r>
            <a:r>
              <a:rPr lang="en-US" baseline="0" dirty="0" smtClean="0"/>
              <a:t>, For Example: </a:t>
            </a:r>
            <a:r>
              <a:rPr lang="en-US" sz="1200" b="1" i="0" kern="1200" dirty="0" smtClean="0">
                <a:solidFill>
                  <a:schemeClr val="tx1"/>
                </a:solidFill>
                <a:effectLst/>
                <a:latin typeface="+mn-lt"/>
                <a:ea typeface="+mn-ea"/>
                <a:cs typeface="+mn-cs"/>
              </a:rPr>
              <a:t>Automatic Flight Control System</a:t>
            </a:r>
            <a:r>
              <a:rPr lang="en-US" sz="1200" b="0" i="0" kern="1200" dirty="0" smtClean="0">
                <a:solidFill>
                  <a:schemeClr val="tx1"/>
                </a:solidFill>
                <a:effectLst/>
                <a:latin typeface="+mn-lt"/>
                <a:ea typeface="+mn-ea"/>
                <a:cs typeface="+mn-cs"/>
              </a:rPr>
              <a:t> consists of several sensors for various tasks like speed control, height monitoring, position tracking, status of doors, obstacle detection, fuel level etc.</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Actuators on aircraft perform a number of important functions such as </a:t>
            </a:r>
            <a:r>
              <a:rPr lang="en-US" sz="1200" b="1" i="0" kern="1200" dirty="0" smtClean="0">
                <a:solidFill>
                  <a:schemeClr val="tx1"/>
                </a:solidFill>
                <a:effectLst/>
                <a:latin typeface="+mn-lt"/>
                <a:ea typeface="+mn-ea"/>
                <a:cs typeface="+mn-cs"/>
              </a:rPr>
              <a:t>adjusting flight control surfaces</a:t>
            </a:r>
            <a:r>
              <a:rPr lang="en-US" sz="1200" b="0" i="0" kern="1200" dirty="0" smtClean="0">
                <a:solidFill>
                  <a:schemeClr val="tx1"/>
                </a:solidFill>
                <a:effectLst/>
                <a:latin typeface="+mn-lt"/>
                <a:ea typeface="+mn-ea"/>
                <a:cs typeface="+mn-cs"/>
              </a:rPr>
              <a:t> like the elevator, rudder, ailerons, flaps, slats and spoilers, extending and retracting landing gear, positioning engine inlet guide vanes and thrust reversers, and opening and closing cargo or weapon bay doors. And </a:t>
            </a:r>
            <a:r>
              <a:rPr lang="en-US" dirty="0" smtClean="0">
                <a:solidFill>
                  <a:schemeClr val="accent1"/>
                </a:solidFill>
              </a:rPr>
              <a:t>RTS has means of observing what’s going on, Controlling Processing from operator and keeping history via logging. Now,</a:t>
            </a:r>
            <a:r>
              <a:rPr lang="en-US" baseline="0" dirty="0" smtClean="0">
                <a:solidFill>
                  <a:schemeClr val="accent1"/>
                </a:solidFill>
              </a:rPr>
              <a:t> the next thing will be classification of real-time system. Lets have a look on it. Next…</a:t>
            </a:r>
            <a:endParaRPr lang="en-US" dirty="0" smtClean="0">
              <a:solidFill>
                <a:schemeClr val="accent1"/>
              </a:solidFill>
            </a:endParaRPr>
          </a:p>
          <a:p>
            <a:endParaRPr lang="en-US" dirty="0"/>
          </a:p>
        </p:txBody>
      </p:sp>
      <p:sp>
        <p:nvSpPr>
          <p:cNvPr id="4" name="Slide Number Placeholder 3"/>
          <p:cNvSpPr>
            <a:spLocks noGrp="1"/>
          </p:cNvSpPr>
          <p:nvPr>
            <p:ph type="sldNum" sz="quarter" idx="10"/>
          </p:nvPr>
        </p:nvSpPr>
        <p:spPr/>
        <p:txBody>
          <a:bodyPr/>
          <a:lstStyle/>
          <a:p>
            <a:fld id="{E36F82AA-20CE-49F4-ADAC-8CE003AB0966}" type="slidenum">
              <a:rPr lang="en-US" smtClean="0"/>
              <a:t>4</a:t>
            </a:fld>
            <a:endParaRPr lang="en-US"/>
          </a:p>
        </p:txBody>
      </p:sp>
    </p:spTree>
    <p:extLst>
      <p:ext uri="{BB962C8B-B14F-4D97-AF65-F5344CB8AC3E}">
        <p14:creationId xmlns:p14="http://schemas.microsoft.com/office/powerpoint/2010/main" val="2550835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Hard Real-time</a:t>
            </a:r>
            <a:r>
              <a:rPr lang="en-US" baseline="0" dirty="0" smtClean="0"/>
              <a:t> System Deterministic predictability of process execution is essential property as illustrated. </a:t>
            </a:r>
            <a:r>
              <a:rPr lang="en-US" sz="1200" b="0" dirty="0" smtClean="0">
                <a:solidFill>
                  <a:schemeClr val="accent4"/>
                </a:solidFill>
              </a:rPr>
              <a:t>We must be able to guarantee processing of all critical periodic and aperiodic processes.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4"/>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accent4"/>
                </a:solidFill>
              </a:rPr>
              <a:t>On</a:t>
            </a:r>
            <a:r>
              <a:rPr lang="en-US" sz="1200" b="0" baseline="0" dirty="0" smtClean="0">
                <a:solidFill>
                  <a:schemeClr val="accent4"/>
                </a:solidFill>
              </a:rPr>
              <a:t> the other hand, </a:t>
            </a:r>
            <a:r>
              <a:rPr lang="en-US" sz="1200" b="0" dirty="0" smtClean="0">
                <a:solidFill>
                  <a:schemeClr val="accent4"/>
                </a:solidFill>
              </a:rPr>
              <a:t>In soft</a:t>
            </a:r>
            <a:r>
              <a:rPr lang="en-US" sz="1200" b="0" baseline="0" dirty="0" smtClean="0">
                <a:solidFill>
                  <a:schemeClr val="accent4"/>
                </a:solidFill>
              </a:rPr>
              <a:t> Real-time system : </a:t>
            </a:r>
            <a:r>
              <a:rPr lang="en-US" sz="1200" b="0" dirty="0" smtClean="0">
                <a:solidFill>
                  <a:srgbClr val="0070C0"/>
                </a:solidFill>
              </a:rPr>
              <a:t>Quality and performance is measured in terms of service provided.</a:t>
            </a:r>
            <a:endParaRPr lang="en-US" sz="1200" b="0" dirty="0" smtClean="0">
              <a:solidFill>
                <a:schemeClr val="accent4"/>
              </a:solidFill>
            </a:endParaRPr>
          </a:p>
          <a:p>
            <a:endParaRPr lang="en-US" dirty="0"/>
          </a:p>
        </p:txBody>
      </p:sp>
      <p:sp>
        <p:nvSpPr>
          <p:cNvPr id="4" name="Slide Number Placeholder 3"/>
          <p:cNvSpPr>
            <a:spLocks noGrp="1"/>
          </p:cNvSpPr>
          <p:nvPr>
            <p:ph type="sldNum" sz="quarter" idx="10"/>
          </p:nvPr>
        </p:nvSpPr>
        <p:spPr/>
        <p:txBody>
          <a:bodyPr/>
          <a:lstStyle/>
          <a:p>
            <a:fld id="{E36F82AA-20CE-49F4-ADAC-8CE003AB0966}" type="slidenum">
              <a:rPr lang="en-US" smtClean="0"/>
              <a:t>5</a:t>
            </a:fld>
            <a:endParaRPr lang="en-US"/>
          </a:p>
        </p:txBody>
      </p:sp>
    </p:spTree>
    <p:extLst>
      <p:ext uri="{BB962C8B-B14F-4D97-AF65-F5344CB8AC3E}">
        <p14:creationId xmlns:p14="http://schemas.microsoft.com/office/powerpoint/2010/main" val="328736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some examples of Real time embedded system where a system in which work has to be done in a specific time period. Where hard real-time embedded systems, work has to be done in a specific time period. </a:t>
            </a:r>
            <a:endParaRPr lang="en-US" dirty="0"/>
          </a:p>
        </p:txBody>
      </p:sp>
      <p:sp>
        <p:nvSpPr>
          <p:cNvPr id="4" name="Slide Number Placeholder 3"/>
          <p:cNvSpPr>
            <a:spLocks noGrp="1"/>
          </p:cNvSpPr>
          <p:nvPr>
            <p:ph type="sldNum" sz="quarter" idx="10"/>
          </p:nvPr>
        </p:nvSpPr>
        <p:spPr/>
        <p:txBody>
          <a:bodyPr/>
          <a:lstStyle/>
          <a:p>
            <a:fld id="{E36F82AA-20CE-49F4-ADAC-8CE003AB0966}" type="slidenum">
              <a:rPr lang="en-US" smtClean="0"/>
              <a:t>6</a:t>
            </a:fld>
            <a:endParaRPr lang="en-US"/>
          </a:p>
        </p:txBody>
      </p:sp>
    </p:spTree>
    <p:extLst>
      <p:ext uri="{BB962C8B-B14F-4D97-AF65-F5344CB8AC3E}">
        <p14:creationId xmlns:p14="http://schemas.microsoft.com/office/powerpoint/2010/main" val="2461928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6F82AA-20CE-49F4-ADAC-8CE003AB0966}" type="slidenum">
              <a:rPr lang="en-US" smtClean="0"/>
              <a:t>8</a:t>
            </a:fld>
            <a:endParaRPr lang="en-US"/>
          </a:p>
        </p:txBody>
      </p:sp>
    </p:spTree>
    <p:extLst>
      <p:ext uri="{BB962C8B-B14F-4D97-AF65-F5344CB8AC3E}">
        <p14:creationId xmlns:p14="http://schemas.microsoft.com/office/powerpoint/2010/main" val="4062399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Initializing the System: </a:t>
            </a:r>
            <a:r>
              <a:rPr lang="en-US" dirty="0" smtClean="0"/>
              <a:t>In most systems the software release is resident on the OMC. The node that is directly connected to the OMC will initialize first. When this node finishes initialization, it will initiate software downloads for the child nodes directly connected to it. This process goes on in an hierarchical fashion till the complete system is initialized.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Inter-Processor Interfaces: </a:t>
            </a:r>
            <a:r>
              <a:rPr lang="en-US" dirty="0" smtClean="0"/>
              <a:t>Maintenance of interfaces is complicated by backward compatibility issues. For example if a cellular system changes the air interface protocol for a new breed of phones, it will still have to support interfaces with older phones.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Load Distribution:</a:t>
            </a:r>
            <a:r>
              <a:rPr lang="en-US" dirty="0" smtClean="0"/>
              <a:t> Such systems are said to scale linearly with increasing processing power. But often designers find themselves in a position where a single processor or link becomes a bottle neck. This leads to costly redesign of the features to improve system scalability.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36F82AA-20CE-49F4-ADAC-8CE003AB0966}" type="slidenum">
              <a:rPr lang="en-US" smtClean="0"/>
              <a:t>14</a:t>
            </a:fld>
            <a:endParaRPr lang="en-US"/>
          </a:p>
        </p:txBody>
      </p:sp>
    </p:spTree>
    <p:extLst>
      <p:ext uri="{BB962C8B-B14F-4D97-AF65-F5344CB8AC3E}">
        <p14:creationId xmlns:p14="http://schemas.microsoft.com/office/powerpoint/2010/main" val="6393334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2/3/2022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9118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6503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6663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784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7310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5867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9448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7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838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888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1723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6314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2149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8884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772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758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452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2/3/2022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15857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5190" y="2272937"/>
            <a:ext cx="7532914" cy="1219200"/>
          </a:xfrm>
        </p:spPr>
        <p:txBody>
          <a:bodyPr/>
          <a:lstStyle/>
          <a:p>
            <a:r>
              <a:rPr lang="en-US" b="1" dirty="0" smtClean="0">
                <a:solidFill>
                  <a:schemeClr val="accent4"/>
                </a:solidFill>
              </a:rPr>
              <a:t>Real-time Specialization</a:t>
            </a:r>
            <a:endParaRPr lang="en-US" b="1" dirty="0">
              <a:solidFill>
                <a:schemeClr val="accent4"/>
              </a:solidFill>
            </a:endParaRPr>
          </a:p>
        </p:txBody>
      </p:sp>
      <p:sp>
        <p:nvSpPr>
          <p:cNvPr id="3" name="Subtitle 2"/>
          <p:cNvSpPr>
            <a:spLocks noGrp="1"/>
          </p:cNvSpPr>
          <p:nvPr>
            <p:ph type="subTitle" idx="1"/>
          </p:nvPr>
        </p:nvSpPr>
        <p:spPr>
          <a:xfrm>
            <a:off x="2325190" y="3492137"/>
            <a:ext cx="7532914" cy="1162978"/>
          </a:xfrm>
        </p:spPr>
        <p:txBody>
          <a:bodyPr>
            <a:normAutofit fontScale="92500" lnSpcReduction="10000"/>
          </a:bodyPr>
          <a:lstStyle/>
          <a:p>
            <a:pPr algn="ctr"/>
            <a:r>
              <a:rPr lang="en-US" dirty="0" smtClean="0"/>
              <a:t>Prepared By : </a:t>
            </a:r>
          </a:p>
          <a:p>
            <a:pPr algn="ctr"/>
            <a:r>
              <a:rPr lang="en-US" b="1" dirty="0" smtClean="0"/>
              <a:t>Manoj Kafle (Roll No: 13)</a:t>
            </a:r>
          </a:p>
          <a:p>
            <a:pPr algn="ctr"/>
            <a:r>
              <a:rPr lang="en-US" b="1" dirty="0" smtClean="0"/>
              <a:t>Suraj Neupane (Roll No: 14)</a:t>
            </a:r>
            <a:endParaRPr lang="en-US" b="1" dirty="0"/>
          </a:p>
        </p:txBody>
      </p:sp>
    </p:spTree>
    <p:extLst>
      <p:ext uri="{BB962C8B-B14F-4D97-AF65-F5344CB8AC3E}">
        <p14:creationId xmlns:p14="http://schemas.microsoft.com/office/powerpoint/2010/main" val="2809062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1196" cy="1303867"/>
          </a:xfrm>
        </p:spPr>
        <p:txBody>
          <a:bodyPr>
            <a:normAutofit/>
          </a:bodyPr>
          <a:lstStyle/>
          <a:p>
            <a:r>
              <a:rPr lang="en-US" b="1" dirty="0">
                <a:solidFill>
                  <a:schemeClr val="accent4"/>
                </a:solidFill>
              </a:rPr>
              <a:t>Q</a:t>
            </a:r>
            <a:r>
              <a:rPr lang="en-US" b="1" dirty="0" smtClean="0">
                <a:solidFill>
                  <a:schemeClr val="accent4"/>
                </a:solidFill>
              </a:rPr>
              <a:t>uestions </a:t>
            </a:r>
            <a:r>
              <a:rPr lang="en-US" b="1" dirty="0">
                <a:solidFill>
                  <a:schemeClr val="accent4"/>
                </a:solidFill>
              </a:rPr>
              <a:t>to be asked</a:t>
            </a:r>
            <a:endParaRPr lang="en-US" sz="2800" b="1" dirty="0">
              <a:solidFill>
                <a:schemeClr val="accent4"/>
              </a:solidFill>
            </a:endParaRPr>
          </a:p>
        </p:txBody>
      </p:sp>
      <p:sp>
        <p:nvSpPr>
          <p:cNvPr id="3" name="Content Placeholder 2"/>
          <p:cNvSpPr>
            <a:spLocks noGrp="1"/>
          </p:cNvSpPr>
          <p:nvPr>
            <p:ph idx="1"/>
          </p:nvPr>
        </p:nvSpPr>
        <p:spPr/>
        <p:txBody>
          <a:bodyPr>
            <a:normAutofit fontScale="70000" lnSpcReduction="20000"/>
          </a:bodyPr>
          <a:lstStyle/>
          <a:p>
            <a:r>
              <a:rPr lang="en-US" b="1" dirty="0">
                <a:solidFill>
                  <a:schemeClr val="accent4"/>
                </a:solidFill>
              </a:rPr>
              <a:t>Is the architecture suitable?</a:t>
            </a:r>
            <a:r>
              <a:rPr lang="en-US" dirty="0">
                <a:solidFill>
                  <a:schemeClr val="accent4"/>
                </a:solidFill>
              </a:rPr>
              <a:t> </a:t>
            </a:r>
            <a:r>
              <a:rPr lang="en-US" dirty="0"/>
              <a:t>If message communication involves too many nodes, it is likely that the system may not be able to meet the </a:t>
            </a:r>
            <a:r>
              <a:rPr lang="en-US" dirty="0" smtClean="0"/>
              <a:t>Real-time </a:t>
            </a:r>
            <a:r>
              <a:rPr lang="en-US" dirty="0"/>
              <a:t>requirement due to even mild congestion. Thus a simpler architecture has a better chance of meeting the </a:t>
            </a:r>
            <a:r>
              <a:rPr lang="en-US" dirty="0" smtClean="0"/>
              <a:t>Real-time </a:t>
            </a:r>
            <a:r>
              <a:rPr lang="en-US" dirty="0"/>
              <a:t>requirements.</a:t>
            </a:r>
          </a:p>
          <a:p>
            <a:r>
              <a:rPr lang="en-US" b="1" dirty="0">
                <a:solidFill>
                  <a:schemeClr val="accent4"/>
                </a:solidFill>
              </a:rPr>
              <a:t>Are the link speeds adequate?</a:t>
            </a:r>
            <a:r>
              <a:rPr lang="en-US" dirty="0"/>
              <a:t> Generally, loading a link more than 40-50% is a bad idea. A higher link utilization causes the queues to build up on different nodes, thus causing variable amounts of delays in message communication.</a:t>
            </a:r>
          </a:p>
          <a:p>
            <a:r>
              <a:rPr lang="en-US" b="1" dirty="0">
                <a:solidFill>
                  <a:schemeClr val="accent4"/>
                </a:solidFill>
              </a:rPr>
              <a:t>Are the processing components powerful enough? </a:t>
            </a:r>
            <a:r>
              <a:rPr lang="en-US" dirty="0"/>
              <a:t>A CPU with really high utilization will lead to unpredictable </a:t>
            </a:r>
            <a:r>
              <a:rPr lang="en-US" dirty="0" smtClean="0"/>
              <a:t>Real-time </a:t>
            </a:r>
            <a:r>
              <a:rPr lang="en-US" dirty="0"/>
              <a:t>behavior. Also, it is possible that the high priority tasks in the system will starve the low priority tasks of any CPU time. This can cause the low priority tasks to misbehave. As with link, keep the peak CPU utilization below 50 %.</a:t>
            </a:r>
          </a:p>
          <a:p>
            <a:r>
              <a:rPr lang="en-US" b="1" dirty="0">
                <a:solidFill>
                  <a:schemeClr val="accent4"/>
                </a:solidFill>
              </a:rPr>
              <a:t>Is the Operating System suitable?</a:t>
            </a:r>
            <a:r>
              <a:rPr lang="en-US" dirty="0">
                <a:solidFill>
                  <a:schemeClr val="accent4"/>
                </a:solidFill>
              </a:rPr>
              <a:t> </a:t>
            </a:r>
            <a:r>
              <a:rPr lang="en-US" dirty="0"/>
              <a:t>Assign high priority to tasks that are involved in processing </a:t>
            </a:r>
            <a:r>
              <a:rPr lang="en-US" dirty="0" smtClean="0"/>
              <a:t>Real-time </a:t>
            </a:r>
            <a:r>
              <a:rPr lang="en-US" dirty="0"/>
              <a:t>critical events. Consider preemptive scheduling if </a:t>
            </a:r>
            <a:r>
              <a:rPr lang="en-US" dirty="0" smtClean="0"/>
              <a:t>Real-time </a:t>
            </a:r>
            <a:r>
              <a:rPr lang="en-US" dirty="0"/>
              <a:t>requirements are stringent. When choosing the operating system, the interrupt latency and scheduling variance should be verified.</a:t>
            </a:r>
          </a:p>
          <a:p>
            <a:endParaRPr lang="en-US" dirty="0"/>
          </a:p>
        </p:txBody>
      </p:sp>
    </p:spTree>
    <p:extLst>
      <p:ext uri="{BB962C8B-B14F-4D97-AF65-F5344CB8AC3E}">
        <p14:creationId xmlns:p14="http://schemas.microsoft.com/office/powerpoint/2010/main" val="8623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accent4"/>
                </a:solidFill>
              </a:rPr>
              <a:t>Recovering from Failures</a:t>
            </a:r>
            <a:endParaRPr lang="en-US" sz="2800" b="1" dirty="0">
              <a:solidFill>
                <a:schemeClr val="accent4"/>
              </a:solidFill>
            </a:endParaRPr>
          </a:p>
        </p:txBody>
      </p:sp>
      <p:sp>
        <p:nvSpPr>
          <p:cNvPr id="3" name="Content Placeholder 2"/>
          <p:cNvSpPr>
            <a:spLocks noGrp="1"/>
          </p:cNvSpPr>
          <p:nvPr>
            <p:ph idx="1"/>
          </p:nvPr>
        </p:nvSpPr>
        <p:spPr/>
        <p:txBody>
          <a:bodyPr/>
          <a:lstStyle/>
          <a:p>
            <a:r>
              <a:rPr lang="en-US" dirty="0" smtClean="0"/>
              <a:t>Real-time </a:t>
            </a:r>
            <a:r>
              <a:rPr lang="en-US" dirty="0"/>
              <a:t>systems must function reliably in event of </a:t>
            </a:r>
            <a:r>
              <a:rPr lang="en-US" dirty="0" smtClean="0"/>
              <a:t>failures.</a:t>
            </a:r>
          </a:p>
          <a:p>
            <a:r>
              <a:rPr lang="en-US" dirty="0" smtClean="0"/>
              <a:t>These </a:t>
            </a:r>
            <a:r>
              <a:rPr lang="en-US" dirty="0"/>
              <a:t>failures can be internal as well as </a:t>
            </a:r>
            <a:r>
              <a:rPr lang="en-US" dirty="0" smtClean="0"/>
              <a:t>external.</a:t>
            </a:r>
          </a:p>
          <a:p>
            <a:r>
              <a:rPr lang="en-US" dirty="0" smtClean="0"/>
              <a:t>Internal </a:t>
            </a:r>
            <a:r>
              <a:rPr lang="en-US" dirty="0"/>
              <a:t>failures can be due to hardware and software failures in the </a:t>
            </a:r>
            <a:r>
              <a:rPr lang="en-US" dirty="0" smtClean="0"/>
              <a:t>system. </a:t>
            </a:r>
            <a:endParaRPr lang="en-US" dirty="0"/>
          </a:p>
        </p:txBody>
      </p:sp>
    </p:spTree>
    <p:extLst>
      <p:ext uri="{BB962C8B-B14F-4D97-AF65-F5344CB8AC3E}">
        <p14:creationId xmlns:p14="http://schemas.microsoft.com/office/powerpoint/2010/main" val="819337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053497"/>
          </a:xfrm>
        </p:spPr>
        <p:txBody>
          <a:bodyPr>
            <a:normAutofit/>
          </a:bodyPr>
          <a:lstStyle/>
          <a:p>
            <a:r>
              <a:rPr lang="en-US" sz="2800" b="1" dirty="0" smtClean="0">
                <a:solidFill>
                  <a:schemeClr val="accent4"/>
                </a:solidFill>
              </a:rPr>
              <a:t>Internal Failures</a:t>
            </a:r>
            <a:endParaRPr lang="en-US" sz="2800" dirty="0">
              <a:solidFill>
                <a:schemeClr val="accent4"/>
              </a:solidFill>
            </a:endParaRPr>
          </a:p>
        </p:txBody>
      </p:sp>
      <p:sp>
        <p:nvSpPr>
          <p:cNvPr id="3" name="Content Placeholder 2"/>
          <p:cNvSpPr>
            <a:spLocks noGrp="1"/>
          </p:cNvSpPr>
          <p:nvPr>
            <p:ph idx="1"/>
          </p:nvPr>
        </p:nvSpPr>
        <p:spPr>
          <a:xfrm>
            <a:off x="1295401" y="2405743"/>
            <a:ext cx="9601196" cy="3744686"/>
          </a:xfrm>
        </p:spPr>
        <p:txBody>
          <a:bodyPr>
            <a:normAutofit fontScale="62500" lnSpcReduction="20000"/>
          </a:bodyPr>
          <a:lstStyle/>
          <a:p>
            <a:r>
              <a:rPr lang="en-US" b="1" dirty="0">
                <a:solidFill>
                  <a:schemeClr val="accent4"/>
                </a:solidFill>
              </a:rPr>
              <a:t>Software Failures in a Task:</a:t>
            </a:r>
            <a:r>
              <a:rPr lang="en-US" dirty="0"/>
              <a:t> Unlike desktop applications, </a:t>
            </a:r>
            <a:r>
              <a:rPr lang="en-US" dirty="0" smtClean="0"/>
              <a:t>Real-time </a:t>
            </a:r>
            <a:r>
              <a:rPr lang="en-US" dirty="0"/>
              <a:t>applications do not have the luxury of popping a dialog box and exiting on detecting a failure. Design the tasks to safeguard against error conditions. This becomes even more important in a </a:t>
            </a:r>
            <a:r>
              <a:rPr lang="en-US" dirty="0" smtClean="0"/>
              <a:t>Real-time </a:t>
            </a:r>
            <a:r>
              <a:rPr lang="en-US" dirty="0"/>
              <a:t>system because sequence of events can result in a large number of </a:t>
            </a:r>
            <a:r>
              <a:rPr lang="en-US" dirty="0" smtClean="0"/>
              <a:t>scenarios. It may not be possible to test all the cases in the laboratory environment. Thus apply defensive checks to recover from error conditions. Also, some software error conditions might lead to a task hitting a processor exception. In such cases, it might sometimes be possible to just rollback the task to its previous saved state.</a:t>
            </a:r>
          </a:p>
          <a:p>
            <a:r>
              <a:rPr lang="en-US" b="1" dirty="0" smtClean="0">
                <a:solidFill>
                  <a:schemeClr val="accent4"/>
                </a:solidFill>
              </a:rPr>
              <a:t>Processor Restart:</a:t>
            </a:r>
            <a:r>
              <a:rPr lang="en-US" dirty="0" smtClean="0"/>
              <a:t> Most Real-time systems are made up of multiple nodes. It is not possible to bring down the complete system on failure of a single node thus design the software to handle independent failure of any of the nodes. This involves two activities.</a:t>
            </a:r>
          </a:p>
          <a:p>
            <a:r>
              <a:rPr lang="en-US" b="1" dirty="0" smtClean="0">
                <a:solidFill>
                  <a:schemeClr val="accent4"/>
                </a:solidFill>
              </a:rPr>
              <a:t>Board </a:t>
            </a:r>
            <a:r>
              <a:rPr lang="en-US" b="1" dirty="0">
                <a:solidFill>
                  <a:schemeClr val="accent4"/>
                </a:solidFill>
              </a:rPr>
              <a:t>Failure:</a:t>
            </a:r>
            <a:r>
              <a:rPr lang="en-US" dirty="0"/>
              <a:t> Real-time systems are expected to recover from hardware failures. The system should be able to detect and recover from board failures. When a board fails, the system notifies the operator </a:t>
            </a:r>
            <a:r>
              <a:rPr lang="en-US" dirty="0" smtClean="0"/>
              <a:t>about </a:t>
            </a:r>
            <a:r>
              <a:rPr lang="en-US" dirty="0"/>
              <a:t>it. Also, the system should be able to switch in a spare for the failed board. (If the board has a spare)</a:t>
            </a:r>
          </a:p>
          <a:p>
            <a:r>
              <a:rPr lang="en-US" b="1" dirty="0">
                <a:solidFill>
                  <a:schemeClr val="accent4"/>
                </a:solidFill>
              </a:rPr>
              <a:t>Link Failure:</a:t>
            </a:r>
            <a:r>
              <a:rPr lang="en-US" dirty="0"/>
              <a:t> Most of the communication in Real-time systems takes place over links connecting the different processing nodes in the system. Again, the system isolates a link failure and reroutes messages so that link failure does not disturb the message communication.</a:t>
            </a:r>
          </a:p>
          <a:p>
            <a:endParaRPr lang="en-US" dirty="0"/>
          </a:p>
          <a:p>
            <a:endParaRPr lang="en-US" dirty="0"/>
          </a:p>
          <a:p>
            <a:endParaRPr lang="en-US" dirty="0"/>
          </a:p>
        </p:txBody>
      </p:sp>
    </p:spTree>
    <p:extLst>
      <p:ext uri="{BB962C8B-B14F-4D97-AF65-F5344CB8AC3E}">
        <p14:creationId xmlns:p14="http://schemas.microsoft.com/office/powerpoint/2010/main" val="567914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accent4"/>
                </a:solidFill>
              </a:rPr>
              <a:t>External Failure</a:t>
            </a:r>
            <a:endParaRPr lang="en-US" sz="2800" b="1" dirty="0">
              <a:solidFill>
                <a:schemeClr val="accent4"/>
              </a:solidFill>
            </a:endParaRPr>
          </a:p>
        </p:txBody>
      </p:sp>
      <p:sp>
        <p:nvSpPr>
          <p:cNvPr id="3" name="Content Placeholder 2"/>
          <p:cNvSpPr>
            <a:spLocks noGrp="1"/>
          </p:cNvSpPr>
          <p:nvPr>
            <p:ph idx="1"/>
          </p:nvPr>
        </p:nvSpPr>
        <p:spPr/>
        <p:txBody>
          <a:bodyPr>
            <a:normAutofit fontScale="77500" lnSpcReduction="20000"/>
          </a:bodyPr>
          <a:lstStyle/>
          <a:p>
            <a:r>
              <a:rPr lang="en-US" b="1" dirty="0">
                <a:solidFill>
                  <a:srgbClr val="0070C0"/>
                </a:solidFill>
              </a:rPr>
              <a:t>Invalid Behavior of External Entities:</a:t>
            </a:r>
            <a:r>
              <a:rPr lang="en-US" b="1" dirty="0"/>
              <a:t> </a:t>
            </a:r>
            <a:r>
              <a:rPr lang="en-US" dirty="0"/>
              <a:t>When a </a:t>
            </a:r>
            <a:r>
              <a:rPr lang="en-US" dirty="0" smtClean="0"/>
              <a:t>Real-time </a:t>
            </a:r>
            <a:r>
              <a:rPr lang="en-US" dirty="0"/>
              <a:t>system interacts with external entities, it should be able to handle all possible failure conditions from these entities. A good example of this is the way a telephone switching systems handle calls from subscribers. In this case, the system is interacting with humans, so it should handle all kinds of failures, like:</a:t>
            </a:r>
          </a:p>
          <a:p>
            <a:pPr lvl="1"/>
            <a:r>
              <a:rPr lang="en-US" dirty="0"/>
              <a:t>Subscriber goes off hook but does not dial</a:t>
            </a:r>
          </a:p>
          <a:p>
            <a:pPr lvl="1"/>
            <a:r>
              <a:rPr lang="en-US" dirty="0"/>
              <a:t>Toddler playing with the phone!</a:t>
            </a:r>
          </a:p>
          <a:p>
            <a:pPr lvl="1"/>
            <a:r>
              <a:rPr lang="en-US" dirty="0"/>
              <a:t>Subscriber hangs up before completing dialing.</a:t>
            </a:r>
          </a:p>
          <a:p>
            <a:r>
              <a:rPr lang="en-US" b="1" dirty="0">
                <a:solidFill>
                  <a:srgbClr val="0070C0"/>
                </a:solidFill>
              </a:rPr>
              <a:t>Inter Connectivity Failure:</a:t>
            </a:r>
            <a:r>
              <a:rPr lang="en-US" dirty="0"/>
              <a:t> Many times a </a:t>
            </a:r>
            <a:r>
              <a:rPr lang="en-US" dirty="0" smtClean="0"/>
              <a:t>Real-time </a:t>
            </a:r>
            <a:r>
              <a:rPr lang="en-US" dirty="0"/>
              <a:t>system is distributed across several locations. External links might connect these locations. Handling of these conditions is similar to handling of internal link failures. The major difference is that such failures might be for an extended duration and many times it might not be possible to reroute the messages.</a:t>
            </a:r>
          </a:p>
        </p:txBody>
      </p:sp>
    </p:spTree>
    <p:extLst>
      <p:ext uri="{BB962C8B-B14F-4D97-AF65-F5344CB8AC3E}">
        <p14:creationId xmlns:p14="http://schemas.microsoft.com/office/powerpoint/2010/main" val="17537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4"/>
                </a:solidFill>
              </a:rPr>
              <a:t>Working with Distributed Architectures</a:t>
            </a:r>
          </a:p>
        </p:txBody>
      </p:sp>
      <p:sp>
        <p:nvSpPr>
          <p:cNvPr id="3" name="Content Placeholder 2"/>
          <p:cNvSpPr>
            <a:spLocks noGrp="1"/>
          </p:cNvSpPr>
          <p:nvPr>
            <p:ph idx="1"/>
          </p:nvPr>
        </p:nvSpPr>
        <p:spPr/>
        <p:txBody>
          <a:bodyPr>
            <a:normAutofit fontScale="62500" lnSpcReduction="20000"/>
          </a:bodyPr>
          <a:lstStyle/>
          <a:p>
            <a:pPr marL="0" indent="0">
              <a:buNone/>
            </a:pPr>
            <a:endParaRPr lang="en-US" dirty="0" smtClean="0"/>
          </a:p>
          <a:p>
            <a:r>
              <a:rPr lang="en-US" b="1" dirty="0"/>
              <a:t>Maintaining Consistency:</a:t>
            </a:r>
            <a:r>
              <a:rPr lang="en-US" dirty="0"/>
              <a:t> Maintaining data-structure consistency is a challenge when multiple processors are involved in feature execution. Consistency is generally maintained by running data-structure audits.</a:t>
            </a:r>
          </a:p>
          <a:p>
            <a:r>
              <a:rPr lang="en-US" b="1" dirty="0"/>
              <a:t>Initializing the System:</a:t>
            </a:r>
            <a:r>
              <a:rPr lang="en-US" dirty="0"/>
              <a:t> Initializing a system with multiple processors is far more complicated than bringing up a single machine. </a:t>
            </a:r>
            <a:endParaRPr lang="en-US" dirty="0" smtClean="0"/>
          </a:p>
          <a:p>
            <a:r>
              <a:rPr lang="en-US" b="1" dirty="0" smtClean="0"/>
              <a:t>Inter-Processor </a:t>
            </a:r>
            <a:r>
              <a:rPr lang="en-US" b="1" dirty="0"/>
              <a:t>Interfaces:</a:t>
            </a:r>
            <a:r>
              <a:rPr lang="en-US" dirty="0"/>
              <a:t> One of the biggest headache in </a:t>
            </a:r>
            <a:r>
              <a:rPr lang="en-US" dirty="0" smtClean="0"/>
              <a:t>Real-time </a:t>
            </a:r>
            <a:r>
              <a:rPr lang="en-US" dirty="0"/>
              <a:t>systems is defining and maintaining message interfaces. Defining of interfaces is complicated by different byte ordering and padding rules in </a:t>
            </a:r>
            <a:r>
              <a:rPr lang="en-US" dirty="0" smtClean="0"/>
              <a:t>processors.</a:t>
            </a:r>
          </a:p>
          <a:p>
            <a:r>
              <a:rPr lang="en-US" b="1" dirty="0" smtClean="0"/>
              <a:t>Load </a:t>
            </a:r>
            <a:r>
              <a:rPr lang="en-US" b="1" dirty="0"/>
              <a:t>Distribution:</a:t>
            </a:r>
            <a:r>
              <a:rPr lang="en-US" dirty="0"/>
              <a:t> When multiple processors and links are involved in message interactions distributing the load evenly can be a daunting task. If the system has evenly balanced load, the capacity of the system can be increased by adding more </a:t>
            </a:r>
            <a:r>
              <a:rPr lang="en-US" dirty="0" smtClean="0"/>
              <a:t>processors</a:t>
            </a:r>
            <a:endParaRPr lang="en-US" dirty="0"/>
          </a:p>
          <a:p>
            <a:r>
              <a:rPr lang="en-US" b="1" dirty="0"/>
              <a:t>Centralized Resource Allocation:</a:t>
            </a:r>
            <a:r>
              <a:rPr lang="en-US" dirty="0"/>
              <a:t> Distributed systems may be running on multiple processors, but they have to allocate resources from a shared pool. Shared pool allocation is typically managed by a single processor allocating resources from the shared pool. If the system is not designed carefully, the shared resource allocator can become a bottle neck in achieving full system capacity.</a:t>
            </a:r>
          </a:p>
        </p:txBody>
      </p:sp>
    </p:spTree>
    <p:extLst>
      <p:ext uri="{BB962C8B-B14F-4D97-AF65-F5344CB8AC3E}">
        <p14:creationId xmlns:p14="http://schemas.microsoft.com/office/powerpoint/2010/main" val="57684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4"/>
                </a:solidFill>
              </a:rPr>
              <a:t>Asynchronous Communication</a:t>
            </a:r>
          </a:p>
        </p:txBody>
      </p:sp>
      <p:sp>
        <p:nvSpPr>
          <p:cNvPr id="3" name="Content Placeholder 2"/>
          <p:cNvSpPr>
            <a:spLocks noGrp="1"/>
          </p:cNvSpPr>
          <p:nvPr>
            <p:ph idx="1"/>
          </p:nvPr>
        </p:nvSpPr>
        <p:spPr/>
        <p:txBody>
          <a:bodyPr>
            <a:normAutofit fontScale="85000" lnSpcReduction="20000"/>
          </a:bodyPr>
          <a:lstStyle/>
          <a:p>
            <a:r>
              <a:rPr lang="en-US" dirty="0"/>
              <a:t>Remote procedure calls (RPC) are used in computer systems to simplify software design. RPC allows a programmer to call procedures on a remote machine with the same semantics as local procedure calls. RPCs really simplify the design and development of conventional systems, but they are of very limited use in </a:t>
            </a:r>
            <a:r>
              <a:rPr lang="en-US" dirty="0" smtClean="0"/>
              <a:t>Real-time </a:t>
            </a:r>
            <a:r>
              <a:rPr lang="en-US" dirty="0"/>
              <a:t>systems. The main reason is that most communication in the real world is asynchronous in nature, i.e. very few message interactions can be classified into the query response paradigm that works so well using RPCs.</a:t>
            </a:r>
          </a:p>
          <a:p>
            <a:r>
              <a:rPr lang="en-US" dirty="0"/>
              <a:t>Thus most </a:t>
            </a:r>
            <a:r>
              <a:rPr lang="en-US" dirty="0" smtClean="0"/>
              <a:t>Real-time </a:t>
            </a:r>
            <a:r>
              <a:rPr lang="en-US" dirty="0"/>
              <a:t>systems support state machine based design where multiple messages can be received in a single state. The next state is determined by the contents of the received message. State machines provide a very flexible mechanism to handle asynchronous message interactions. The flexibility comes with its own complexities. We will be covering state machine design issues in future additions to the </a:t>
            </a:r>
            <a:r>
              <a:rPr lang="en-US" dirty="0" smtClean="0"/>
              <a:t>Real-time </a:t>
            </a:r>
            <a:r>
              <a:rPr lang="en-US" dirty="0"/>
              <a:t>Mantra.</a:t>
            </a:r>
          </a:p>
        </p:txBody>
      </p:sp>
    </p:spTree>
    <p:extLst>
      <p:ext uri="{BB962C8B-B14F-4D97-AF65-F5344CB8AC3E}">
        <p14:creationId xmlns:p14="http://schemas.microsoft.com/office/powerpoint/2010/main" val="1171368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4"/>
                </a:solidFill>
              </a:rPr>
              <a:t>Race Conditions and Timing</a:t>
            </a:r>
          </a:p>
        </p:txBody>
      </p:sp>
      <p:sp>
        <p:nvSpPr>
          <p:cNvPr id="3" name="Content Placeholder 2"/>
          <p:cNvSpPr>
            <a:spLocks noGrp="1"/>
          </p:cNvSpPr>
          <p:nvPr>
            <p:ph idx="1"/>
          </p:nvPr>
        </p:nvSpPr>
        <p:spPr/>
        <p:txBody>
          <a:bodyPr/>
          <a:lstStyle/>
          <a:p>
            <a:r>
              <a:rPr lang="en-US" dirty="0"/>
              <a:t>It is said that the three most important things in </a:t>
            </a:r>
            <a:r>
              <a:rPr lang="en-US" dirty="0" smtClean="0"/>
              <a:t>Real-time </a:t>
            </a:r>
            <a:r>
              <a:rPr lang="en-US" dirty="0"/>
              <a:t>system design are timing, timing and </a:t>
            </a:r>
            <a:r>
              <a:rPr lang="en-US" dirty="0" smtClean="0"/>
              <a:t>timing.</a:t>
            </a:r>
          </a:p>
          <a:p>
            <a:r>
              <a:rPr lang="en-US" dirty="0"/>
              <a:t> </a:t>
            </a:r>
            <a:r>
              <a:rPr lang="en-US" dirty="0" smtClean="0"/>
              <a:t>Real-time </a:t>
            </a:r>
            <a:r>
              <a:rPr lang="en-US" dirty="0"/>
              <a:t>systems deal with timing issues by using timers. Timers are started to monitor the progress of events. If the expected event takes place, the timer is stopped. If the expected event does not take place, the timer will timeout and recovery action will be triggered</a:t>
            </a:r>
            <a:r>
              <a:rPr lang="en-US" dirty="0" smtClean="0"/>
              <a:t>.</a:t>
            </a:r>
          </a:p>
          <a:p>
            <a:r>
              <a:rPr lang="en-US" dirty="0"/>
              <a:t>A race condition occurs when the state of a resource depends on timing factors that are not predictable.</a:t>
            </a:r>
          </a:p>
        </p:txBody>
      </p:sp>
    </p:spTree>
    <p:extLst>
      <p:ext uri="{BB962C8B-B14F-4D97-AF65-F5344CB8AC3E}">
        <p14:creationId xmlns:p14="http://schemas.microsoft.com/office/powerpoint/2010/main" val="2123561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387" y="1534283"/>
            <a:ext cx="8911687" cy="895408"/>
          </a:xfrm>
        </p:spPr>
        <p:txBody>
          <a:bodyPr>
            <a:normAutofit/>
          </a:bodyPr>
          <a:lstStyle/>
          <a:p>
            <a:pPr algn="ctr"/>
            <a:r>
              <a:rPr lang="en-US" sz="2800" b="1" dirty="0" smtClean="0">
                <a:solidFill>
                  <a:schemeClr val="accent4"/>
                </a:solidFill>
              </a:rPr>
              <a:t>Analysis</a:t>
            </a:r>
            <a:endParaRPr lang="en-US" sz="2800" b="1" dirty="0">
              <a:solidFill>
                <a:schemeClr val="accent4"/>
              </a:solidFill>
            </a:endParaRPr>
          </a:p>
        </p:txBody>
      </p:sp>
      <p:sp>
        <p:nvSpPr>
          <p:cNvPr id="3" name="Content Placeholder 2"/>
          <p:cNvSpPr>
            <a:spLocks noGrp="1"/>
          </p:cNvSpPr>
          <p:nvPr>
            <p:ph idx="1"/>
          </p:nvPr>
        </p:nvSpPr>
        <p:spPr>
          <a:xfrm>
            <a:off x="661851" y="2438399"/>
            <a:ext cx="10842761" cy="4540623"/>
          </a:xfrm>
        </p:spPr>
        <p:txBody>
          <a:bodyPr>
            <a:noAutofit/>
          </a:bodyPr>
          <a:lstStyle/>
          <a:p>
            <a:r>
              <a:rPr lang="en-US" sz="1600" b="1" dirty="0" smtClean="0">
                <a:solidFill>
                  <a:schemeClr val="tx1"/>
                </a:solidFill>
              </a:rPr>
              <a:t>The use case provided in analysis provide a strong tool to capture real-time requirements.</a:t>
            </a:r>
          </a:p>
          <a:p>
            <a:r>
              <a:rPr lang="en-US" sz="1600" b="1" dirty="0" smtClean="0">
                <a:solidFill>
                  <a:schemeClr val="tx1"/>
                </a:solidFill>
              </a:rPr>
              <a:t>An example of a hard requirement is a control use case that must be completed within 100ms. An example of a non-hard requirement is that 10000 subscribers shall be able to use a telephone exchange simultaneously.</a:t>
            </a:r>
          </a:p>
          <a:p>
            <a:r>
              <a:rPr lang="en-US" sz="1600" b="1" dirty="0" smtClean="0">
                <a:solidFill>
                  <a:schemeClr val="tx1"/>
                </a:solidFill>
              </a:rPr>
              <a:t>Time attributes may be related to both periodic (e.g., Frequency) and aperiodic(max response time) processes.</a:t>
            </a:r>
          </a:p>
          <a:p>
            <a:r>
              <a:rPr lang="en-US" sz="1600" b="1" dirty="0" smtClean="0">
                <a:solidFill>
                  <a:schemeClr val="tx1"/>
                </a:solidFill>
              </a:rPr>
              <a:t>Concurrency requirements, both within and between use case can be included in analysis. It may involve many instances of use case.</a:t>
            </a:r>
          </a:p>
          <a:p>
            <a:r>
              <a:rPr lang="en-US" sz="1600" b="1" dirty="0" smtClean="0">
                <a:solidFill>
                  <a:schemeClr val="tx1"/>
                </a:solidFill>
              </a:rPr>
              <a:t>During construction, the analysis structure may be modified to accommodate RT requirements.</a:t>
            </a:r>
          </a:p>
          <a:p>
            <a:r>
              <a:rPr lang="en-US" sz="1600" b="1" dirty="0" smtClean="0">
                <a:solidFill>
                  <a:schemeClr val="tx1"/>
                </a:solidFill>
              </a:rPr>
              <a:t>RT requirements often come from the externals of the system. The sensors and actuators of the system are then often tightly connected to these requirements.  </a:t>
            </a:r>
            <a:endParaRPr lang="en-US" sz="1600" b="1" dirty="0">
              <a:solidFill>
                <a:schemeClr val="tx1"/>
              </a:solidFill>
            </a:endParaRPr>
          </a:p>
          <a:p>
            <a:pPr marL="0" indent="0">
              <a:buNone/>
            </a:pPr>
            <a:r>
              <a:rPr lang="en-US" sz="1600" b="1" dirty="0">
                <a:solidFill>
                  <a:srgbClr val="0070C0"/>
                </a:solidFill>
              </a:rPr>
              <a:t>	</a:t>
            </a:r>
            <a:r>
              <a:rPr lang="en-US" sz="1600" b="1" dirty="0" smtClean="0">
                <a:solidFill>
                  <a:srgbClr val="0070C0"/>
                </a:solidFill>
              </a:rPr>
              <a:t>																			</a:t>
            </a:r>
            <a:r>
              <a:rPr lang="en-US" sz="1600" b="1" dirty="0" err="1" smtClean="0">
                <a:solidFill>
                  <a:srgbClr val="0070C0"/>
                </a:solidFill>
              </a:rPr>
              <a:t>cont</a:t>
            </a:r>
            <a:r>
              <a:rPr lang="en-US" sz="1600" b="1" dirty="0" smtClean="0">
                <a:solidFill>
                  <a:srgbClr val="0070C0"/>
                </a:solidFill>
              </a:rPr>
              <a:t>…</a:t>
            </a:r>
          </a:p>
        </p:txBody>
      </p:sp>
    </p:spTree>
    <p:extLst>
      <p:ext uri="{BB962C8B-B14F-4D97-AF65-F5344CB8AC3E}">
        <p14:creationId xmlns:p14="http://schemas.microsoft.com/office/powerpoint/2010/main" val="2416649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accent4"/>
                </a:solidFill>
              </a:rPr>
              <a:t>Periodic Vs Aperiodic Processes</a:t>
            </a:r>
            <a:endParaRPr lang="en-US" sz="2800" b="1" dirty="0">
              <a:solidFill>
                <a:schemeClr val="accent4"/>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0833" y="2830286"/>
            <a:ext cx="5694861" cy="26640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6" name="Straight Arrow Connector 5"/>
          <p:cNvCxnSpPr>
            <a:stCxn id="9" idx="1"/>
          </p:cNvCxnSpPr>
          <p:nvPr/>
        </p:nvCxnSpPr>
        <p:spPr>
          <a:xfrm flipH="1">
            <a:off x="8682449" y="3653245"/>
            <a:ext cx="6531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9335589" y="3468579"/>
            <a:ext cx="1053737" cy="369332"/>
          </a:xfrm>
          <a:prstGeom prst="rect">
            <a:avLst/>
          </a:prstGeom>
          <a:noFill/>
        </p:spPr>
        <p:txBody>
          <a:bodyPr wrap="square" rtlCol="0">
            <a:spAutoFit/>
          </a:bodyPr>
          <a:lstStyle/>
          <a:p>
            <a:r>
              <a:rPr lang="en-US" dirty="0" smtClean="0"/>
              <a:t>Periodic</a:t>
            </a:r>
            <a:endParaRPr lang="en-US" dirty="0"/>
          </a:p>
        </p:txBody>
      </p:sp>
      <p:sp>
        <p:nvSpPr>
          <p:cNvPr id="11" name="TextBox 10"/>
          <p:cNvSpPr txBox="1"/>
          <p:nvPr/>
        </p:nvSpPr>
        <p:spPr>
          <a:xfrm>
            <a:off x="9335588" y="4707764"/>
            <a:ext cx="1114697" cy="369332"/>
          </a:xfrm>
          <a:prstGeom prst="rect">
            <a:avLst/>
          </a:prstGeom>
          <a:noFill/>
        </p:spPr>
        <p:txBody>
          <a:bodyPr wrap="square" rtlCol="0">
            <a:spAutoFit/>
          </a:bodyPr>
          <a:lstStyle/>
          <a:p>
            <a:r>
              <a:rPr lang="en-US" dirty="0" smtClean="0"/>
              <a:t>Aperiodic</a:t>
            </a:r>
            <a:endParaRPr lang="en-US" dirty="0"/>
          </a:p>
        </p:txBody>
      </p:sp>
      <p:cxnSp>
        <p:nvCxnSpPr>
          <p:cNvPr id="12" name="Straight Arrow Connector 11"/>
          <p:cNvCxnSpPr/>
          <p:nvPr/>
        </p:nvCxnSpPr>
        <p:spPr>
          <a:xfrm flipH="1">
            <a:off x="8682449" y="4898571"/>
            <a:ext cx="6531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4783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2142308"/>
            <a:ext cx="3718455" cy="766355"/>
          </a:xfrm>
        </p:spPr>
        <p:txBody>
          <a:bodyPr>
            <a:normAutofit/>
          </a:bodyPr>
          <a:lstStyle/>
          <a:p>
            <a:r>
              <a:rPr lang="en-US" sz="2800" b="1" dirty="0" smtClean="0">
                <a:solidFill>
                  <a:schemeClr val="accent4"/>
                </a:solidFill>
              </a:rPr>
              <a:t>Analysis </a:t>
            </a:r>
            <a:endParaRPr lang="en-US" sz="2800" b="1" dirty="0">
              <a:solidFill>
                <a:schemeClr val="accent4"/>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1949" y="2142309"/>
            <a:ext cx="4665633" cy="27780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p:cNvSpPr>
            <a:spLocks noGrp="1"/>
          </p:cNvSpPr>
          <p:nvPr>
            <p:ph type="body" sz="half" idx="2"/>
          </p:nvPr>
        </p:nvSpPr>
        <p:spPr>
          <a:xfrm>
            <a:off x="1293811" y="2908663"/>
            <a:ext cx="3718455" cy="2011680"/>
          </a:xfrm>
        </p:spPr>
        <p:txBody>
          <a:bodyPr>
            <a:normAutofit lnSpcReduction="10000"/>
          </a:bodyPr>
          <a:lstStyle/>
          <a:p>
            <a:pPr marL="285750" indent="-285750" algn="l">
              <a:buFont typeface="Wingdings" panose="05000000000000000000" pitchFamily="2" charset="2"/>
              <a:buChar char="v"/>
            </a:pPr>
            <a:r>
              <a:rPr lang="en-US" b="1" dirty="0" smtClean="0">
                <a:solidFill>
                  <a:schemeClr val="tx1"/>
                </a:solidFill>
              </a:rPr>
              <a:t>Figure shows the use of interface objects to interact with the external system. Alternatively, one can design the sensors and the hardware as internal to the system as an entity object(e.g., temperature gauge), and read values from it using one of its methods.</a:t>
            </a:r>
            <a:endParaRPr lang="en-US" b="1" dirty="0">
              <a:solidFill>
                <a:schemeClr val="tx1"/>
              </a:solidFill>
            </a:endParaRPr>
          </a:p>
        </p:txBody>
      </p:sp>
    </p:spTree>
    <p:extLst>
      <p:ext uri="{BB962C8B-B14F-4D97-AF65-F5344CB8AC3E}">
        <p14:creationId xmlns:p14="http://schemas.microsoft.com/office/powerpoint/2010/main" val="2644047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accent4"/>
                </a:solidFill>
              </a:rPr>
              <a:t>Contents</a:t>
            </a:r>
            <a:endParaRPr lang="en-US" sz="2800" dirty="0">
              <a:solidFill>
                <a:schemeClr val="accent4"/>
              </a:solidFill>
            </a:endParaRPr>
          </a:p>
        </p:txBody>
      </p:sp>
      <p:sp>
        <p:nvSpPr>
          <p:cNvPr id="3" name="Content Placeholder 2"/>
          <p:cNvSpPr>
            <a:spLocks noGrp="1"/>
          </p:cNvSpPr>
          <p:nvPr>
            <p:ph idx="1"/>
          </p:nvPr>
        </p:nvSpPr>
        <p:spPr/>
        <p:txBody>
          <a:bodyPr>
            <a:normAutofit fontScale="92500" lnSpcReduction="10000"/>
          </a:bodyPr>
          <a:lstStyle/>
          <a:p>
            <a:r>
              <a:rPr lang="en-US" dirty="0" smtClean="0"/>
              <a:t>Introduction</a:t>
            </a:r>
          </a:p>
          <a:p>
            <a:r>
              <a:rPr lang="en-US" dirty="0" smtClean="0"/>
              <a:t>Abstract Model Of Real-time System</a:t>
            </a:r>
          </a:p>
          <a:p>
            <a:r>
              <a:rPr lang="en-US" dirty="0" smtClean="0"/>
              <a:t>Classification On Real-time System</a:t>
            </a:r>
          </a:p>
          <a:p>
            <a:r>
              <a:rPr lang="en-US" dirty="0" smtClean="0"/>
              <a:t>Issues In Real-time Syste</a:t>
            </a:r>
            <a:r>
              <a:rPr lang="en-US" dirty="0"/>
              <a:t>m</a:t>
            </a:r>
            <a:endParaRPr lang="en-US" dirty="0" smtClean="0"/>
          </a:p>
          <a:p>
            <a:r>
              <a:rPr lang="en-US" dirty="0" smtClean="0"/>
              <a:t>Analysis</a:t>
            </a:r>
          </a:p>
          <a:p>
            <a:r>
              <a:rPr lang="en-US" dirty="0" smtClean="0"/>
              <a:t>Construction</a:t>
            </a:r>
          </a:p>
          <a:p>
            <a:r>
              <a:rPr lang="en-US" dirty="0" smtClean="0"/>
              <a:t>Testing and Verification</a:t>
            </a:r>
          </a:p>
          <a:p>
            <a:endParaRPr lang="en-US" dirty="0"/>
          </a:p>
          <a:p>
            <a:endParaRPr lang="en-US" dirty="0"/>
          </a:p>
        </p:txBody>
      </p:sp>
    </p:spTree>
    <p:extLst>
      <p:ext uri="{BB962C8B-B14F-4D97-AF65-F5344CB8AC3E}">
        <p14:creationId xmlns:p14="http://schemas.microsoft.com/office/powerpoint/2010/main" val="31540732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accent4"/>
                </a:solidFill>
              </a:rPr>
              <a:t>Construction</a:t>
            </a:r>
            <a:endParaRPr lang="en-US" sz="2800" b="1" dirty="0">
              <a:solidFill>
                <a:schemeClr val="accent4"/>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9581" y="1714352"/>
            <a:ext cx="4587638" cy="34292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p:cNvSpPr>
            <a:spLocks noGrp="1"/>
          </p:cNvSpPr>
          <p:nvPr>
            <p:ph type="body" sz="half" idx="2"/>
          </p:nvPr>
        </p:nvSpPr>
        <p:spPr/>
        <p:txBody>
          <a:bodyPr>
            <a:normAutofit fontScale="85000" lnSpcReduction="20000"/>
          </a:bodyPr>
          <a:lstStyle/>
          <a:p>
            <a:pPr marL="285750" indent="-285750" algn="l">
              <a:buFont typeface="Wingdings" panose="05000000000000000000" pitchFamily="2" charset="2"/>
              <a:buChar char="v"/>
            </a:pPr>
            <a:r>
              <a:rPr lang="en-US" b="1" dirty="0">
                <a:solidFill>
                  <a:schemeClr val="tx1"/>
                </a:solidFill>
              </a:rPr>
              <a:t>Real-time systems are often based on process concurrency in the target environment.</a:t>
            </a:r>
          </a:p>
          <a:p>
            <a:pPr marL="285750" indent="-285750" algn="l">
              <a:buFont typeface="Wingdings" panose="05000000000000000000" pitchFamily="2" charset="2"/>
              <a:buChar char="v"/>
            </a:pPr>
            <a:r>
              <a:rPr lang="en-US" b="1" dirty="0">
                <a:solidFill>
                  <a:schemeClr val="tx1"/>
                </a:solidFill>
              </a:rPr>
              <a:t>Behaviors in the use cases are mapped on to the individual concurrent processes</a:t>
            </a:r>
            <a:r>
              <a:rPr lang="en-US" b="1" dirty="0" smtClean="0">
                <a:solidFill>
                  <a:schemeClr val="tx1"/>
                </a:solidFill>
              </a:rPr>
              <a:t>.</a:t>
            </a:r>
          </a:p>
          <a:p>
            <a:pPr marL="285750" indent="-285750" algn="l">
              <a:buFont typeface="Wingdings" panose="05000000000000000000" pitchFamily="2" charset="2"/>
              <a:buChar char="v"/>
            </a:pPr>
            <a:r>
              <a:rPr lang="en-US" b="1" dirty="0" smtClean="0">
                <a:solidFill>
                  <a:schemeClr val="tx1"/>
                </a:solidFill>
              </a:rPr>
              <a:t>Figure shows that processes are orthogonal to objects. i.e., one process may involve many objects and one object may be involved in many processes.</a:t>
            </a:r>
          </a:p>
          <a:p>
            <a:r>
              <a:rPr lang="en-US" b="1" dirty="0" smtClean="0">
                <a:solidFill>
                  <a:schemeClr val="tx1"/>
                </a:solidFill>
              </a:rPr>
              <a:t>                                                   </a:t>
            </a:r>
            <a:r>
              <a:rPr lang="en-US" b="1" dirty="0" err="1" smtClean="0">
                <a:solidFill>
                  <a:schemeClr val="tx1"/>
                </a:solidFill>
              </a:rPr>
              <a:t>cont</a:t>
            </a:r>
            <a:r>
              <a:rPr lang="en-US" b="1" dirty="0" smtClean="0">
                <a:solidFill>
                  <a:schemeClr val="tx1"/>
                </a:solidFill>
              </a:rPr>
              <a:t>…</a:t>
            </a:r>
          </a:p>
          <a:p>
            <a:endParaRPr lang="en-US" dirty="0"/>
          </a:p>
        </p:txBody>
      </p:sp>
    </p:spTree>
    <p:extLst>
      <p:ext uri="{BB962C8B-B14F-4D97-AF65-F5344CB8AC3E}">
        <p14:creationId xmlns:p14="http://schemas.microsoft.com/office/powerpoint/2010/main" val="2624337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4"/>
                </a:solidFill>
              </a:rPr>
              <a:t>Construction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5075" y="2366963"/>
            <a:ext cx="4239714" cy="2657883"/>
          </a:xfrm>
        </p:spPr>
      </p:pic>
      <p:sp>
        <p:nvSpPr>
          <p:cNvPr id="4" name="Text Placeholder 3"/>
          <p:cNvSpPr>
            <a:spLocks noGrp="1"/>
          </p:cNvSpPr>
          <p:nvPr>
            <p:ph type="body" sz="half" idx="2"/>
          </p:nvPr>
        </p:nvSpPr>
        <p:spPr/>
        <p:txBody>
          <a:bodyPr>
            <a:normAutofit fontScale="85000" lnSpcReduction="10000"/>
          </a:bodyPr>
          <a:lstStyle/>
          <a:p>
            <a:pPr marL="285750" indent="-285750" algn="l">
              <a:buFont typeface="Wingdings" panose="05000000000000000000" pitchFamily="2" charset="2"/>
              <a:buChar char="v"/>
            </a:pPr>
            <a:r>
              <a:rPr lang="en-US" b="1" dirty="0">
                <a:solidFill>
                  <a:schemeClr val="tx1"/>
                </a:solidFill>
              </a:rPr>
              <a:t>There may be 2 threads may use the same instance of blocks 3 or there may be 2 instances of the object for two processes.</a:t>
            </a:r>
          </a:p>
          <a:p>
            <a:pPr marL="285750" indent="-285750" algn="l">
              <a:buFont typeface="Wingdings" panose="05000000000000000000" pitchFamily="2" charset="2"/>
              <a:buChar char="v"/>
            </a:pPr>
            <a:r>
              <a:rPr lang="en-US" b="1" dirty="0">
                <a:solidFill>
                  <a:schemeClr val="tx1"/>
                </a:solidFill>
              </a:rPr>
              <a:t>Threads or lightweight processes simulate processes with shared memory addresses</a:t>
            </a:r>
            <a:r>
              <a:rPr lang="en-US" b="1" dirty="0" smtClean="0">
                <a:solidFill>
                  <a:schemeClr val="tx1"/>
                </a:solidFill>
              </a:rPr>
              <a:t>.</a:t>
            </a:r>
          </a:p>
          <a:p>
            <a:pPr marL="285750" indent="-285750" algn="l">
              <a:buFont typeface="Wingdings" panose="05000000000000000000" pitchFamily="2" charset="2"/>
              <a:buChar char="v"/>
            </a:pPr>
            <a:r>
              <a:rPr lang="en-US" b="1" dirty="0" smtClean="0">
                <a:solidFill>
                  <a:schemeClr val="tx1"/>
                </a:solidFill>
              </a:rPr>
              <a:t>It is possible to share an instance between threads, so it is preferred in Object Oriented Programming.</a:t>
            </a:r>
          </a:p>
          <a:p>
            <a:pPr algn="l"/>
            <a:r>
              <a:rPr lang="en-US" b="1" dirty="0">
                <a:solidFill>
                  <a:schemeClr val="tx1"/>
                </a:solidFill>
              </a:rPr>
              <a:t>	</a:t>
            </a:r>
            <a:r>
              <a:rPr lang="en-US" b="1" dirty="0" smtClean="0">
                <a:solidFill>
                  <a:schemeClr val="tx1"/>
                </a:solidFill>
              </a:rPr>
              <a:t>		                              </a:t>
            </a:r>
            <a:r>
              <a:rPr lang="en-US" b="1" dirty="0" err="1" smtClean="0">
                <a:solidFill>
                  <a:schemeClr val="tx1"/>
                </a:solidFill>
              </a:rPr>
              <a:t>cont</a:t>
            </a:r>
            <a:r>
              <a:rPr lang="en-US" b="1" dirty="0" smtClean="0">
                <a:solidFill>
                  <a:schemeClr val="tx1"/>
                </a:solidFill>
              </a:rPr>
              <a:t>…</a:t>
            </a:r>
            <a:endParaRPr lang="en-US" b="1" dirty="0">
              <a:solidFill>
                <a:schemeClr val="tx1"/>
              </a:solidFill>
            </a:endParaRPr>
          </a:p>
        </p:txBody>
      </p:sp>
    </p:spTree>
    <p:extLst>
      <p:ext uri="{BB962C8B-B14F-4D97-AF65-F5344CB8AC3E}">
        <p14:creationId xmlns:p14="http://schemas.microsoft.com/office/powerpoint/2010/main" val="3440176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4"/>
                </a:solidFill>
              </a:rPr>
              <a:t>Construction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1800" b="1" dirty="0" smtClean="0">
                <a:solidFill>
                  <a:schemeClr val="tx1"/>
                </a:solidFill>
              </a:rPr>
              <a:t>OS should support concurrent processes. The semantics( such as RPC, timeouts etc.) from the OS(implementation environment) can then be included in OOSE.</a:t>
            </a:r>
          </a:p>
          <a:p>
            <a:pPr>
              <a:buFont typeface="Wingdings" panose="05000000000000000000" pitchFamily="2" charset="2"/>
              <a:buChar char="v"/>
            </a:pPr>
            <a:r>
              <a:rPr lang="en-US" sz="1800" dirty="0" smtClean="0">
                <a:solidFill>
                  <a:schemeClr val="tx1"/>
                </a:solidFill>
              </a:rPr>
              <a:t> </a:t>
            </a:r>
            <a:r>
              <a:rPr lang="en-US" sz="1800" b="1" dirty="0" smtClean="0">
                <a:solidFill>
                  <a:schemeClr val="tx1"/>
                </a:solidFill>
              </a:rPr>
              <a:t>Buffering can be used for synchronization. (one process for incoming  stimuli and one process for outgoing stimuli). In some cases the OS can handle mutually exclusive atomic processes.</a:t>
            </a:r>
          </a:p>
          <a:p>
            <a:pPr>
              <a:buFont typeface="Wingdings" panose="05000000000000000000" pitchFamily="2" charset="2"/>
              <a:buChar char="v"/>
            </a:pPr>
            <a:r>
              <a:rPr lang="en-US" sz="1800" b="1" dirty="0" smtClean="0">
                <a:solidFill>
                  <a:schemeClr val="tx1"/>
                </a:solidFill>
              </a:rPr>
              <a:t>Time critical function are typical for hard real-time systems. Use cases that involve them must run as separate high-priority processes.</a:t>
            </a:r>
          </a:p>
          <a:p>
            <a:pPr marL="0" indent="0">
              <a:buNone/>
            </a:pPr>
            <a:r>
              <a:rPr lang="en-US" sz="1800" b="1" dirty="0">
                <a:solidFill>
                  <a:schemeClr val="tx1"/>
                </a:solidFill>
              </a:rPr>
              <a:t> </a:t>
            </a:r>
            <a:r>
              <a:rPr lang="en-US" sz="1800" b="1" dirty="0" smtClean="0">
                <a:solidFill>
                  <a:schemeClr val="tx1"/>
                </a:solidFill>
              </a:rPr>
              <a:t>                                                                                                                                    </a:t>
            </a:r>
            <a:r>
              <a:rPr lang="en-US" sz="1800" b="1" dirty="0" err="1" smtClean="0">
                <a:solidFill>
                  <a:schemeClr val="tx1"/>
                </a:solidFill>
              </a:rPr>
              <a:t>cont</a:t>
            </a:r>
            <a:r>
              <a:rPr lang="en-US" sz="1800" b="1" dirty="0" smtClean="0">
                <a:solidFill>
                  <a:schemeClr val="tx1"/>
                </a:solidFill>
              </a:rPr>
              <a:t>…</a:t>
            </a:r>
          </a:p>
          <a:p>
            <a:pPr>
              <a:buFont typeface="Wingdings" panose="05000000000000000000" pitchFamily="2" charset="2"/>
              <a:buChar char="v"/>
            </a:pPr>
            <a:endParaRPr lang="en-US" sz="1800" b="1" dirty="0">
              <a:solidFill>
                <a:schemeClr val="accent4"/>
              </a:solidFill>
            </a:endParaRPr>
          </a:p>
        </p:txBody>
      </p:sp>
    </p:spTree>
    <p:extLst>
      <p:ext uri="{BB962C8B-B14F-4D97-AF65-F5344CB8AC3E}">
        <p14:creationId xmlns:p14="http://schemas.microsoft.com/office/powerpoint/2010/main" val="1356848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4"/>
                </a:solidFill>
              </a:rPr>
              <a:t>Construction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7954" y="2373539"/>
            <a:ext cx="5286492" cy="3095930"/>
          </a:xfrm>
        </p:spPr>
      </p:pic>
      <p:sp>
        <p:nvSpPr>
          <p:cNvPr id="5" name="Text Placeholder 4"/>
          <p:cNvSpPr>
            <a:spLocks noGrp="1"/>
          </p:cNvSpPr>
          <p:nvPr>
            <p:ph type="body" sz="half" idx="2"/>
          </p:nvPr>
        </p:nvSpPr>
        <p:spPr/>
        <p:txBody>
          <a:bodyPr>
            <a:normAutofit fontScale="85000" lnSpcReduction="20000"/>
          </a:bodyPr>
          <a:lstStyle/>
          <a:p>
            <a:pPr marL="285750" indent="-285750" algn="l">
              <a:buFont typeface="Wingdings" panose="05000000000000000000" pitchFamily="2" charset="2"/>
              <a:buChar char="v"/>
            </a:pPr>
            <a:r>
              <a:rPr lang="en-US" b="1" dirty="0" smtClean="0">
                <a:solidFill>
                  <a:schemeClr val="tx1"/>
                </a:solidFill>
              </a:rPr>
              <a:t>In distributed environment, the principal strategy is to encapsulate the distribution inside a block.</a:t>
            </a:r>
          </a:p>
          <a:p>
            <a:pPr marL="285750" indent="-285750" algn="l">
              <a:buFont typeface="Wingdings" panose="05000000000000000000" pitchFamily="2" charset="2"/>
              <a:buChar char="v"/>
            </a:pPr>
            <a:r>
              <a:rPr lang="en-US" b="1" dirty="0" smtClean="0">
                <a:solidFill>
                  <a:schemeClr val="tx1"/>
                </a:solidFill>
              </a:rPr>
              <a:t>Tightly coupled objects (with large number of stimuli between them) should be kept in one process to avoid OS overhead on communication.</a:t>
            </a:r>
          </a:p>
          <a:p>
            <a:pPr marL="285750" indent="-285750" algn="l">
              <a:buFont typeface="Wingdings" panose="05000000000000000000" pitchFamily="2" charset="2"/>
              <a:buChar char="v"/>
            </a:pPr>
            <a:r>
              <a:rPr lang="en-US" b="1" dirty="0" smtClean="0">
                <a:solidFill>
                  <a:schemeClr val="tx1"/>
                </a:solidFill>
              </a:rPr>
              <a:t>However, if objects are not coupled, do not place them in the same process even if they have the same periodicity.</a:t>
            </a:r>
          </a:p>
          <a:p>
            <a:pPr algn="l"/>
            <a:r>
              <a:rPr lang="en-US" dirty="0">
                <a:solidFill>
                  <a:schemeClr val="tx1"/>
                </a:solidFill>
              </a:rPr>
              <a:t>	</a:t>
            </a:r>
            <a:r>
              <a:rPr lang="en-US" dirty="0" smtClean="0">
                <a:solidFill>
                  <a:schemeClr val="tx1"/>
                </a:solidFill>
              </a:rPr>
              <a:t>					</a:t>
            </a:r>
            <a:r>
              <a:rPr lang="en-US" dirty="0" err="1" smtClean="0">
                <a:solidFill>
                  <a:schemeClr val="tx1"/>
                </a:solidFill>
              </a:rPr>
              <a:t>cont</a:t>
            </a:r>
            <a:r>
              <a:rPr lang="en-US" dirty="0" smtClean="0">
                <a:solidFill>
                  <a:schemeClr val="tx1"/>
                </a:solidFill>
              </a:rPr>
              <a:t>…</a:t>
            </a:r>
          </a:p>
          <a:p>
            <a:pPr marL="285750" indent="-285750" algn="l">
              <a:buFont typeface="Wingdings" panose="05000000000000000000" pitchFamily="2" charset="2"/>
              <a:buChar char="v"/>
            </a:pPr>
            <a:endParaRPr lang="en-US" dirty="0">
              <a:solidFill>
                <a:schemeClr val="tx1"/>
              </a:solidFill>
            </a:endParaRPr>
          </a:p>
        </p:txBody>
      </p:sp>
      <p:sp>
        <p:nvSpPr>
          <p:cNvPr id="7" name="TextBox 6"/>
          <p:cNvSpPr txBox="1"/>
          <p:nvPr/>
        </p:nvSpPr>
        <p:spPr>
          <a:xfrm>
            <a:off x="5947954" y="5677989"/>
            <a:ext cx="5589622" cy="338554"/>
          </a:xfrm>
          <a:prstGeom prst="rect">
            <a:avLst/>
          </a:prstGeom>
          <a:noFill/>
        </p:spPr>
        <p:txBody>
          <a:bodyPr wrap="square" rtlCol="0">
            <a:spAutoFit/>
          </a:bodyPr>
          <a:lstStyle/>
          <a:p>
            <a:r>
              <a:rPr lang="en-US" sz="1600" dirty="0" smtClean="0"/>
              <a:t>Fig: A distributed block with object modules at different nodes</a:t>
            </a:r>
            <a:endParaRPr lang="en-US" sz="1600" dirty="0"/>
          </a:p>
        </p:txBody>
      </p:sp>
    </p:spTree>
    <p:extLst>
      <p:ext uri="{BB962C8B-B14F-4D97-AF65-F5344CB8AC3E}">
        <p14:creationId xmlns:p14="http://schemas.microsoft.com/office/powerpoint/2010/main" val="4165477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4"/>
                </a:solidFill>
              </a:rPr>
              <a:t>Construction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5097" y="1388534"/>
            <a:ext cx="5856609" cy="2174937"/>
          </a:xfrm>
        </p:spPr>
      </p:pic>
      <p:sp>
        <p:nvSpPr>
          <p:cNvPr id="4" name="Text Placeholder 3"/>
          <p:cNvSpPr>
            <a:spLocks noGrp="1"/>
          </p:cNvSpPr>
          <p:nvPr>
            <p:ph type="body" sz="half" idx="2"/>
          </p:nvPr>
        </p:nvSpPr>
        <p:spPr>
          <a:xfrm>
            <a:off x="1293811" y="3031065"/>
            <a:ext cx="3718455" cy="3178146"/>
          </a:xfrm>
        </p:spPr>
        <p:txBody>
          <a:bodyPr/>
          <a:lstStyle/>
          <a:p>
            <a:pPr marL="285750" indent="-285750" algn="l">
              <a:buFont typeface="Wingdings" panose="05000000000000000000" pitchFamily="2" charset="2"/>
              <a:buChar char="v"/>
            </a:pPr>
            <a:r>
              <a:rPr lang="en-US" b="1" dirty="0" smtClean="0">
                <a:solidFill>
                  <a:schemeClr val="tx1"/>
                </a:solidFill>
              </a:rPr>
              <a:t>To handle process communication and synchronization we can introduce intermediate processes(Fig 1, Fig 2) and handle issues such as deadlock, starvation etc.</a:t>
            </a:r>
            <a:r>
              <a:rPr lang="en-US" dirty="0" smtClean="0"/>
              <a:t>						</a:t>
            </a:r>
          </a:p>
          <a:p>
            <a:pPr marL="285750" indent="-285750" algn="l">
              <a:buFont typeface="Wingdings" panose="05000000000000000000" pitchFamily="2" charset="2"/>
              <a:buChar char="v"/>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5096" y="4599312"/>
            <a:ext cx="5856609" cy="892987"/>
          </a:xfrm>
          <a:prstGeom prst="rect">
            <a:avLst/>
          </a:prstGeom>
        </p:spPr>
      </p:pic>
      <p:sp>
        <p:nvSpPr>
          <p:cNvPr id="7" name="TextBox 6"/>
          <p:cNvSpPr txBox="1"/>
          <p:nvPr/>
        </p:nvSpPr>
        <p:spPr>
          <a:xfrm>
            <a:off x="5225097" y="3675982"/>
            <a:ext cx="5930583" cy="923330"/>
          </a:xfrm>
          <a:prstGeom prst="rect">
            <a:avLst/>
          </a:prstGeom>
          <a:noFill/>
        </p:spPr>
        <p:txBody>
          <a:bodyPr wrap="square" rtlCol="0">
            <a:spAutoFit/>
          </a:bodyPr>
          <a:lstStyle/>
          <a:p>
            <a:r>
              <a:rPr lang="en-US" dirty="0" smtClean="0"/>
              <a:t>Fig 1: The principal functionally of processes for (a) buffers (B), (b) transporters (T) and (c)  relays (R) P is the producer process and C  is the consumer process.</a:t>
            </a:r>
            <a:endParaRPr lang="en-US" dirty="0"/>
          </a:p>
        </p:txBody>
      </p:sp>
      <p:sp>
        <p:nvSpPr>
          <p:cNvPr id="8" name="TextBox 7"/>
          <p:cNvSpPr txBox="1"/>
          <p:nvPr/>
        </p:nvSpPr>
        <p:spPr>
          <a:xfrm>
            <a:off x="5225096" y="5635153"/>
            <a:ext cx="5856609" cy="646331"/>
          </a:xfrm>
          <a:prstGeom prst="rect">
            <a:avLst/>
          </a:prstGeom>
          <a:noFill/>
        </p:spPr>
        <p:txBody>
          <a:bodyPr wrap="square" rtlCol="0">
            <a:spAutoFit/>
          </a:bodyPr>
          <a:lstStyle/>
          <a:p>
            <a:r>
              <a:rPr lang="en-US" dirty="0" smtClean="0"/>
              <a:t>Fig 2: A process configuration that loosens the </a:t>
            </a:r>
            <a:r>
              <a:rPr lang="en-US" dirty="0" err="1" smtClean="0"/>
              <a:t>rendez-vous</a:t>
            </a:r>
            <a:r>
              <a:rPr lang="en-US" dirty="0" smtClean="0"/>
              <a:t> coupling between P and C.</a:t>
            </a:r>
            <a:endParaRPr lang="en-US" dirty="0"/>
          </a:p>
        </p:txBody>
      </p:sp>
    </p:spTree>
    <p:extLst>
      <p:ext uri="{BB962C8B-B14F-4D97-AF65-F5344CB8AC3E}">
        <p14:creationId xmlns:p14="http://schemas.microsoft.com/office/powerpoint/2010/main" val="472295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4"/>
                </a:solidFill>
              </a:rPr>
              <a:t>Construction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2266" y="1388534"/>
            <a:ext cx="6204374" cy="4080935"/>
          </a:xfrm>
        </p:spPr>
      </p:pic>
      <p:sp>
        <p:nvSpPr>
          <p:cNvPr id="4" name="Text Placeholder 3"/>
          <p:cNvSpPr>
            <a:spLocks noGrp="1"/>
          </p:cNvSpPr>
          <p:nvPr>
            <p:ph type="body" sz="half" idx="2"/>
          </p:nvPr>
        </p:nvSpPr>
        <p:spPr/>
        <p:txBody>
          <a:bodyPr/>
          <a:lstStyle/>
          <a:p>
            <a:pPr marL="285750" indent="-285750" algn="l">
              <a:buFont typeface="Wingdings" panose="05000000000000000000" pitchFamily="2" charset="2"/>
              <a:buChar char="v"/>
            </a:pPr>
            <a:r>
              <a:rPr lang="en-US" b="1" dirty="0">
                <a:solidFill>
                  <a:schemeClr val="tx1"/>
                </a:solidFill>
              </a:rPr>
              <a:t>RT use cases can be described using interaction diagrams</a:t>
            </a:r>
            <a:r>
              <a:rPr lang="en-US" b="1" dirty="0" smtClean="0">
                <a:solidFill>
                  <a:schemeClr val="tx1"/>
                </a:solidFill>
              </a:rPr>
              <a:t>.</a:t>
            </a:r>
          </a:p>
          <a:p>
            <a:pPr marL="285750" indent="-285750" algn="l">
              <a:buFont typeface="Wingdings" panose="05000000000000000000" pitchFamily="2" charset="2"/>
              <a:buChar char="v"/>
            </a:pPr>
            <a:r>
              <a:rPr lang="en-US" b="1" dirty="0" smtClean="0">
                <a:solidFill>
                  <a:schemeClr val="tx1"/>
                </a:solidFill>
              </a:rPr>
              <a:t>To handle concurrency problems we use state transition graphs. In these graphs we can see which stimuli can be received at what times and hence get more fault tolerance.</a:t>
            </a:r>
            <a:endParaRPr lang="en-US" b="1" dirty="0">
              <a:solidFill>
                <a:schemeClr val="tx1"/>
              </a:solidFill>
            </a:endParaRPr>
          </a:p>
        </p:txBody>
      </p:sp>
      <p:sp>
        <p:nvSpPr>
          <p:cNvPr id="6" name="TextBox 5"/>
          <p:cNvSpPr txBox="1"/>
          <p:nvPr/>
        </p:nvSpPr>
        <p:spPr>
          <a:xfrm>
            <a:off x="5012266" y="5469469"/>
            <a:ext cx="6204375" cy="646331"/>
          </a:xfrm>
          <a:prstGeom prst="rect">
            <a:avLst/>
          </a:prstGeom>
          <a:noFill/>
        </p:spPr>
        <p:txBody>
          <a:bodyPr wrap="square" rtlCol="0">
            <a:spAutoFit/>
          </a:bodyPr>
          <a:lstStyle/>
          <a:p>
            <a:r>
              <a:rPr lang="en-US" dirty="0" smtClean="0"/>
              <a:t>Fig: A real-time requirement from a use case can be allocated to objects using interaction diagrams.</a:t>
            </a:r>
            <a:endParaRPr lang="en-US" dirty="0"/>
          </a:p>
        </p:txBody>
      </p:sp>
    </p:spTree>
    <p:extLst>
      <p:ext uri="{BB962C8B-B14F-4D97-AF65-F5344CB8AC3E}">
        <p14:creationId xmlns:p14="http://schemas.microsoft.com/office/powerpoint/2010/main" val="20510423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4"/>
                </a:solidFill>
              </a:rPr>
              <a:t>Testing And Verification</a:t>
            </a:r>
            <a:endParaRPr lang="en-US" b="1" dirty="0">
              <a:solidFill>
                <a:schemeClr val="accent4"/>
              </a:solidFill>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1800" b="1" dirty="0" smtClean="0">
                <a:solidFill>
                  <a:schemeClr val="tx1"/>
                </a:solidFill>
              </a:rPr>
              <a:t>Extremely difficult for RT systems.</a:t>
            </a:r>
          </a:p>
          <a:p>
            <a:pPr>
              <a:buFont typeface="Wingdings" panose="05000000000000000000" pitchFamily="2" charset="2"/>
              <a:buChar char="v"/>
            </a:pPr>
            <a:r>
              <a:rPr lang="en-US" sz="1800" b="1" dirty="0" smtClean="0">
                <a:solidFill>
                  <a:schemeClr val="tx1"/>
                </a:solidFill>
              </a:rPr>
              <a:t>Hard deadlines may be met most  of the times and make it difficult to test.</a:t>
            </a:r>
          </a:p>
          <a:p>
            <a:pPr>
              <a:buFont typeface="Wingdings" panose="05000000000000000000" pitchFamily="2" charset="2"/>
              <a:buChar char="v"/>
            </a:pPr>
            <a:r>
              <a:rPr lang="en-US" sz="1800" b="1" dirty="0" smtClean="0">
                <a:solidFill>
                  <a:schemeClr val="tx1"/>
                </a:solidFill>
              </a:rPr>
              <a:t>Processes using common resources may rarely execute simultaneously. Failure can be time dependent and thus difficult to simulate.</a:t>
            </a:r>
          </a:p>
          <a:p>
            <a:pPr>
              <a:buFont typeface="Wingdings" panose="05000000000000000000" pitchFamily="2" charset="2"/>
              <a:buChar char="v"/>
            </a:pPr>
            <a:r>
              <a:rPr lang="en-US" sz="1800" b="1" dirty="0" smtClean="0">
                <a:solidFill>
                  <a:schemeClr val="tx1"/>
                </a:solidFill>
              </a:rPr>
              <a:t>Systems may behave differently with debugging tools.</a:t>
            </a:r>
            <a:endParaRPr lang="en-US" sz="1800" b="1" dirty="0">
              <a:solidFill>
                <a:schemeClr val="tx1"/>
              </a:solidFill>
            </a:endParaRPr>
          </a:p>
        </p:txBody>
      </p:sp>
    </p:spTree>
    <p:extLst>
      <p:ext uri="{BB962C8B-B14F-4D97-AF65-F5344CB8AC3E}">
        <p14:creationId xmlns:p14="http://schemas.microsoft.com/office/powerpoint/2010/main" val="890160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401" y="635725"/>
            <a:ext cx="10934581" cy="5625738"/>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660892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solidFill>
                  <a:schemeClr val="tx1"/>
                </a:solidFill>
              </a:rPr>
              <a:t>When strong semantics are provided at the behavioral description level for all these fundamental issues, they radically affect the selection of appropriate resource structure (hardware and system software processes). </a:t>
            </a:r>
          </a:p>
          <a:p>
            <a:r>
              <a:rPr lang="en-US" b="1" dirty="0">
                <a:solidFill>
                  <a:schemeClr val="tx1"/>
                </a:solidFill>
              </a:rPr>
              <a:t>All programming languages and most formal methods as well as most contemporary software methods have explicit or implicit means of dealing with these three fundamental issues. </a:t>
            </a:r>
          </a:p>
          <a:p>
            <a:r>
              <a:rPr lang="en-US" b="1" dirty="0">
                <a:solidFill>
                  <a:schemeClr val="tx1"/>
                </a:solidFill>
              </a:rPr>
              <a:t>However, when a semantic gap exists between the behavioral description and the implementation environment, typically long lasting complexities are built into the solution that will affect its lifetime and its ability to continue to provide predictable result and satisfactory service as well as maintainability and extendibility. Examples: Ada, HOOD etc. </a:t>
            </a:r>
          </a:p>
          <a:p>
            <a:r>
              <a:rPr lang="en-US" b="1" dirty="0">
                <a:solidFill>
                  <a:schemeClr val="tx1"/>
                </a:solidFill>
              </a:rPr>
              <a:t>While the concept used in OOSE provide a useful means of identifying processes, it does not provide any a priori strong semantics for communication and synchronization.  Thus, while the problem is addressed in order to match the semantics of the problem with those of the implementation environment.</a:t>
            </a:r>
          </a:p>
          <a:p>
            <a:r>
              <a:rPr lang="en-US" b="1" dirty="0">
                <a:solidFill>
                  <a:schemeClr val="tx1"/>
                </a:solidFill>
              </a:rPr>
              <a:t>It is essential to retain strong logical coupling between the application problem and the actual implementation environment to achieve traceability (otherwise it will be very difficult to test the system.</a:t>
            </a:r>
          </a:p>
          <a:p>
            <a:endParaRPr lang="en-US" dirty="0"/>
          </a:p>
          <a:p>
            <a:endParaRPr lang="en-US" dirty="0"/>
          </a:p>
        </p:txBody>
      </p:sp>
    </p:spTree>
    <p:extLst>
      <p:ext uri="{BB962C8B-B14F-4D97-AF65-F5344CB8AC3E}">
        <p14:creationId xmlns:p14="http://schemas.microsoft.com/office/powerpoint/2010/main" val="49187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371" y="1616887"/>
            <a:ext cx="10111241" cy="777970"/>
          </a:xfrm>
        </p:spPr>
        <p:txBody>
          <a:bodyPr>
            <a:normAutofit/>
          </a:bodyPr>
          <a:lstStyle/>
          <a:p>
            <a:pPr algn="ctr"/>
            <a:r>
              <a:rPr lang="en-US" sz="2800" b="1" dirty="0" smtClean="0">
                <a:solidFill>
                  <a:schemeClr val="accent4"/>
                </a:solidFill>
              </a:rPr>
              <a:t>Introduction</a:t>
            </a:r>
            <a:endParaRPr lang="en-US" sz="2800" b="1" dirty="0">
              <a:solidFill>
                <a:schemeClr val="accent4"/>
              </a:solidFill>
            </a:endParaRPr>
          </a:p>
        </p:txBody>
      </p:sp>
      <p:sp>
        <p:nvSpPr>
          <p:cNvPr id="3" name="Content Placeholder 2"/>
          <p:cNvSpPr>
            <a:spLocks noGrp="1"/>
          </p:cNvSpPr>
          <p:nvPr>
            <p:ph idx="1"/>
          </p:nvPr>
        </p:nvSpPr>
        <p:spPr>
          <a:xfrm>
            <a:off x="1393371" y="2394857"/>
            <a:ext cx="10111241" cy="3448594"/>
          </a:xfrm>
        </p:spPr>
        <p:txBody>
          <a:bodyPr/>
          <a:lstStyle/>
          <a:p>
            <a:pPr marL="285750" indent="-285750">
              <a:buFont typeface="Wingdings" panose="05000000000000000000" pitchFamily="2" charset="2"/>
              <a:buChar char="v"/>
            </a:pPr>
            <a:r>
              <a:rPr lang="en-US" sz="1800" b="1" dirty="0">
                <a:solidFill>
                  <a:schemeClr val="tx1"/>
                </a:solidFill>
              </a:rPr>
              <a:t>A system is said to be real-time, “If it is required to complete its work and deliver its service on time</a:t>
            </a:r>
            <a:r>
              <a:rPr lang="en-US" sz="1800" b="1" dirty="0" smtClean="0">
                <a:solidFill>
                  <a:schemeClr val="tx1"/>
                </a:solidFill>
              </a:rPr>
              <a:t>”. </a:t>
            </a:r>
          </a:p>
          <a:p>
            <a:pPr marL="285750" indent="-285750">
              <a:buFont typeface="Wingdings" panose="05000000000000000000" pitchFamily="2" charset="2"/>
              <a:buChar char="v"/>
            </a:pPr>
            <a:r>
              <a:rPr lang="en-US" sz="1800" b="1" dirty="0">
                <a:solidFill>
                  <a:schemeClr val="tx1"/>
                </a:solidFill>
              </a:rPr>
              <a:t>Correctness depends not only on the logical result of computation but also on the time at which the results are produced</a:t>
            </a:r>
            <a:r>
              <a:rPr lang="en-US" sz="1800" b="1" dirty="0" smtClean="0">
                <a:solidFill>
                  <a:schemeClr val="tx1"/>
                </a:solidFill>
              </a:rPr>
              <a:t>.</a:t>
            </a:r>
          </a:p>
          <a:p>
            <a:pPr marL="285750" indent="-285750">
              <a:buFont typeface="Wingdings" panose="05000000000000000000" pitchFamily="2" charset="2"/>
              <a:buChar char="v"/>
            </a:pPr>
            <a:r>
              <a:rPr lang="en-US" sz="1800" b="1" dirty="0" smtClean="0">
                <a:solidFill>
                  <a:schemeClr val="tx1"/>
                </a:solidFill>
              </a:rPr>
              <a:t>Example:  Aircraft, Missile (Hard Real-time system) and Telephones, DVD Players (Soft Real-time system)</a:t>
            </a:r>
            <a:endParaRPr lang="en-US" sz="1800" b="1" dirty="0">
              <a:solidFill>
                <a:schemeClr val="tx1"/>
              </a:solidFill>
            </a:endParaRPr>
          </a:p>
          <a:p>
            <a:pPr marL="285750" indent="-285750">
              <a:buFont typeface="Wingdings" panose="05000000000000000000" pitchFamily="2" charset="2"/>
              <a:buChar char="v"/>
            </a:pPr>
            <a:endParaRPr lang="en-US" dirty="0">
              <a:solidFill>
                <a:srgbClr val="0070C0"/>
              </a:solidFill>
            </a:endParaRPr>
          </a:p>
        </p:txBody>
      </p:sp>
    </p:spTree>
    <p:extLst>
      <p:ext uri="{BB962C8B-B14F-4D97-AF65-F5344CB8AC3E}">
        <p14:creationId xmlns:p14="http://schemas.microsoft.com/office/powerpoint/2010/main" val="3681403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531" y="2393733"/>
            <a:ext cx="4040779" cy="523637"/>
          </a:xfrm>
        </p:spPr>
        <p:txBody>
          <a:bodyPr>
            <a:noAutofit/>
          </a:bodyPr>
          <a:lstStyle/>
          <a:p>
            <a:r>
              <a:rPr lang="en-US" sz="2000" b="1" dirty="0" smtClean="0">
                <a:solidFill>
                  <a:schemeClr val="accent4"/>
                </a:solidFill>
              </a:rPr>
              <a:t>Abstract Model Of RTS</a:t>
            </a:r>
            <a:endParaRPr lang="en-US" sz="2000" b="1" dirty="0">
              <a:solidFill>
                <a:schemeClr val="accent4"/>
              </a:solidFill>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00721" y="2393733"/>
            <a:ext cx="5470525" cy="27269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p:cNvSpPr>
            <a:spLocks noGrp="1"/>
          </p:cNvSpPr>
          <p:nvPr>
            <p:ph type="body" sz="half" idx="2"/>
          </p:nvPr>
        </p:nvSpPr>
        <p:spPr>
          <a:xfrm>
            <a:off x="1027612" y="2917371"/>
            <a:ext cx="4162698" cy="2324548"/>
          </a:xfrm>
        </p:spPr>
        <p:txBody>
          <a:bodyPr/>
          <a:lstStyle/>
          <a:p>
            <a:pPr marL="285750" indent="-285750">
              <a:buFont typeface="Wingdings" panose="05000000000000000000" pitchFamily="2" charset="2"/>
              <a:buChar char="v"/>
            </a:pPr>
            <a:r>
              <a:rPr lang="en-US" dirty="0" smtClean="0">
                <a:solidFill>
                  <a:schemeClr val="tx1"/>
                </a:solidFill>
              </a:rPr>
              <a:t>Sensor and Actuator providing real-time view of application behaviors.</a:t>
            </a:r>
          </a:p>
          <a:p>
            <a:pPr marL="285750" indent="-285750">
              <a:buFont typeface="Wingdings" panose="05000000000000000000" pitchFamily="2" charset="2"/>
              <a:buChar char="v"/>
            </a:pPr>
            <a:r>
              <a:rPr lang="en-US" dirty="0" smtClean="0">
                <a:solidFill>
                  <a:schemeClr val="tx1"/>
                </a:solidFill>
              </a:rPr>
              <a:t>RTS has means of observing what’s going on, Controlling Processing from operator and keeping history via logging.</a:t>
            </a:r>
          </a:p>
          <a:p>
            <a:pPr marL="285750" indent="-285750">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17826524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950" y="1643012"/>
            <a:ext cx="8911687" cy="786679"/>
          </a:xfrm>
        </p:spPr>
        <p:txBody>
          <a:bodyPr>
            <a:normAutofit/>
          </a:bodyPr>
          <a:lstStyle/>
          <a:p>
            <a:r>
              <a:rPr lang="en-US" sz="2800" b="1" dirty="0">
                <a:solidFill>
                  <a:schemeClr val="accent4"/>
                </a:solidFill>
              </a:rPr>
              <a:t>Classification On Real-time System</a:t>
            </a:r>
          </a:p>
        </p:txBody>
      </p:sp>
      <p:sp>
        <p:nvSpPr>
          <p:cNvPr id="3" name="Content Placeholder 2"/>
          <p:cNvSpPr>
            <a:spLocks noGrp="1"/>
          </p:cNvSpPr>
          <p:nvPr>
            <p:ph sz="half" idx="1"/>
          </p:nvPr>
        </p:nvSpPr>
        <p:spPr>
          <a:xfrm>
            <a:off x="722811" y="2429691"/>
            <a:ext cx="5468983" cy="3805647"/>
          </a:xfrm>
        </p:spPr>
        <p:txBody>
          <a:bodyPr>
            <a:normAutofit fontScale="70000" lnSpcReduction="20000"/>
          </a:bodyPr>
          <a:lstStyle/>
          <a:p>
            <a:r>
              <a:rPr lang="en-US" sz="2900" b="1" dirty="0" smtClean="0"/>
              <a:t>Hard Real-time System</a:t>
            </a:r>
            <a:endParaRPr lang="en-US" sz="2900" b="1" dirty="0"/>
          </a:p>
          <a:p>
            <a:pPr>
              <a:buFont typeface="Wingdings" panose="05000000000000000000" pitchFamily="2" charset="2"/>
              <a:buChar char="v"/>
            </a:pPr>
            <a:r>
              <a:rPr lang="en-US" sz="2300" b="1" dirty="0" smtClean="0">
                <a:solidFill>
                  <a:schemeClr val="tx1"/>
                </a:solidFill>
              </a:rPr>
              <a:t>Deterministic predictability of processes execution is essential property.</a:t>
            </a:r>
          </a:p>
          <a:p>
            <a:pPr>
              <a:buFont typeface="Wingdings" panose="05000000000000000000" pitchFamily="2" charset="2"/>
              <a:buChar char="v"/>
            </a:pPr>
            <a:r>
              <a:rPr lang="en-US" sz="2300" b="1" dirty="0" smtClean="0">
                <a:solidFill>
                  <a:schemeClr val="tx1"/>
                </a:solidFill>
              </a:rPr>
              <a:t>We must be able to guarantee processing of all critical periodic and aperiodic processes.</a:t>
            </a:r>
          </a:p>
          <a:p>
            <a:pPr>
              <a:buFont typeface="Wingdings" panose="05000000000000000000" pitchFamily="2" charset="2"/>
              <a:buChar char="v"/>
            </a:pPr>
            <a:r>
              <a:rPr lang="en-US" sz="2300" b="1" dirty="0" smtClean="0">
                <a:solidFill>
                  <a:schemeClr val="tx1"/>
                </a:solidFill>
              </a:rPr>
              <a:t>In </a:t>
            </a:r>
            <a:r>
              <a:rPr lang="en-US" sz="2300" b="1" dirty="0">
                <a:solidFill>
                  <a:schemeClr val="tx1"/>
                </a:solidFill>
              </a:rPr>
              <a:t>applying OOSE </a:t>
            </a:r>
            <a:r>
              <a:rPr lang="en-US" sz="2300" b="1" dirty="0" smtClean="0">
                <a:solidFill>
                  <a:schemeClr val="tx1"/>
                </a:solidFill>
              </a:rPr>
              <a:t>to hard </a:t>
            </a:r>
            <a:r>
              <a:rPr lang="en-US" sz="2300" b="1" dirty="0">
                <a:solidFill>
                  <a:schemeClr val="tx1"/>
                </a:solidFill>
              </a:rPr>
              <a:t>real-time systems</a:t>
            </a:r>
            <a:r>
              <a:rPr lang="en-US" sz="2300" b="1" dirty="0" smtClean="0">
                <a:solidFill>
                  <a:schemeClr val="tx1"/>
                </a:solidFill>
              </a:rPr>
              <a:t>, a more direct relationship between the execution properties of processes within selected or alternative resource structures and the deadline requirements must be taken into account.</a:t>
            </a:r>
          </a:p>
          <a:p>
            <a:pPr>
              <a:buFont typeface="Wingdings" panose="05000000000000000000" pitchFamily="2" charset="2"/>
              <a:buChar char="v"/>
            </a:pPr>
            <a:r>
              <a:rPr lang="en-US" sz="2300" b="1" dirty="0" smtClean="0">
                <a:solidFill>
                  <a:schemeClr val="tx1"/>
                </a:solidFill>
              </a:rPr>
              <a:t>Fault tolerance is essential in this type of system.</a:t>
            </a:r>
          </a:p>
          <a:p>
            <a:pPr>
              <a:buFont typeface="Wingdings" panose="05000000000000000000" pitchFamily="2" charset="2"/>
              <a:buChar char="v"/>
            </a:pPr>
            <a:r>
              <a:rPr lang="en-US" sz="2300" b="1" dirty="0" smtClean="0">
                <a:solidFill>
                  <a:schemeClr val="tx1"/>
                </a:solidFill>
              </a:rPr>
              <a:t>Example: Missile, Aircraft etc.</a:t>
            </a:r>
          </a:p>
          <a:p>
            <a:pPr>
              <a:buFont typeface="Wingdings" panose="05000000000000000000" pitchFamily="2" charset="2"/>
              <a:buChar char="v"/>
            </a:pPr>
            <a:endParaRPr lang="en-US" dirty="0">
              <a:solidFill>
                <a:schemeClr val="tx1"/>
              </a:solidFill>
            </a:endParaRPr>
          </a:p>
        </p:txBody>
      </p:sp>
      <p:sp>
        <p:nvSpPr>
          <p:cNvPr id="4" name="Content Placeholder 3"/>
          <p:cNvSpPr>
            <a:spLocks noGrp="1"/>
          </p:cNvSpPr>
          <p:nvPr>
            <p:ph sz="half" idx="2"/>
          </p:nvPr>
        </p:nvSpPr>
        <p:spPr>
          <a:xfrm>
            <a:off x="6461759" y="2429692"/>
            <a:ext cx="5042851" cy="3805646"/>
          </a:xfrm>
        </p:spPr>
        <p:txBody>
          <a:bodyPr>
            <a:normAutofit fontScale="70000" lnSpcReduction="20000"/>
          </a:bodyPr>
          <a:lstStyle/>
          <a:p>
            <a:r>
              <a:rPr lang="en-US" sz="2900" b="1" dirty="0" smtClean="0"/>
              <a:t>Soft Real-time System</a:t>
            </a:r>
          </a:p>
          <a:p>
            <a:pPr>
              <a:buFont typeface="Wingdings" panose="05000000000000000000" pitchFamily="2" charset="2"/>
              <a:buChar char="v"/>
            </a:pPr>
            <a:r>
              <a:rPr lang="en-US" sz="2300" b="1" dirty="0" smtClean="0">
                <a:solidFill>
                  <a:schemeClr val="tx1"/>
                </a:solidFill>
              </a:rPr>
              <a:t>Quality and performance is measured in terms of service provided. </a:t>
            </a:r>
          </a:p>
          <a:p>
            <a:pPr>
              <a:buFont typeface="Wingdings" panose="05000000000000000000" pitchFamily="2" charset="2"/>
              <a:buChar char="v"/>
            </a:pPr>
            <a:r>
              <a:rPr lang="en-US" sz="2300" b="1" dirty="0" smtClean="0">
                <a:solidFill>
                  <a:schemeClr val="tx1"/>
                </a:solidFill>
              </a:rPr>
              <a:t>While it is quite possible analytically to place bounds on such systems</a:t>
            </a:r>
          </a:p>
          <a:p>
            <a:pPr>
              <a:buFont typeface="Wingdings" panose="05000000000000000000" pitchFamily="2" charset="2"/>
              <a:buChar char="v"/>
            </a:pPr>
            <a:r>
              <a:rPr lang="en-US" sz="2300" b="1" dirty="0" smtClean="0">
                <a:solidFill>
                  <a:schemeClr val="tx1"/>
                </a:solidFill>
              </a:rPr>
              <a:t>System </a:t>
            </a:r>
            <a:r>
              <a:rPr lang="en-US" sz="2300" b="1" dirty="0">
                <a:solidFill>
                  <a:schemeClr val="tx1"/>
                </a:solidFill>
              </a:rPr>
              <a:t>in which one or more failures to meet the deadline is not considered as complete system failure, but its performance is considered degraded.</a:t>
            </a:r>
            <a:endParaRPr lang="en-US" sz="2300" b="1" dirty="0" smtClean="0">
              <a:solidFill>
                <a:schemeClr val="tx1"/>
              </a:solidFill>
            </a:endParaRPr>
          </a:p>
          <a:p>
            <a:pPr>
              <a:buFont typeface="Wingdings" panose="05000000000000000000" pitchFamily="2" charset="2"/>
              <a:buChar char="v"/>
            </a:pPr>
            <a:r>
              <a:rPr lang="en-US" sz="2300" b="1" dirty="0" smtClean="0">
                <a:solidFill>
                  <a:schemeClr val="tx1"/>
                </a:solidFill>
              </a:rPr>
              <a:t>In applying OOSE to non-hard real-time systems, the specialization is based on the functionality and the degree of service achievable within the resource structure.</a:t>
            </a:r>
          </a:p>
          <a:p>
            <a:pPr>
              <a:buFont typeface="Wingdings" panose="05000000000000000000" pitchFamily="2" charset="2"/>
              <a:buChar char="v"/>
            </a:pPr>
            <a:r>
              <a:rPr lang="en-US" sz="2300" b="1" dirty="0" smtClean="0">
                <a:solidFill>
                  <a:schemeClr val="tx1"/>
                </a:solidFill>
              </a:rPr>
              <a:t>Example: Live Streaming, DVD Players etc.</a:t>
            </a:r>
            <a:endParaRPr lang="en-US" sz="2300" b="1" dirty="0">
              <a:solidFill>
                <a:schemeClr val="tx1"/>
              </a:solidFill>
            </a:endParaRPr>
          </a:p>
        </p:txBody>
      </p:sp>
    </p:spTree>
    <p:extLst>
      <p:ext uri="{BB962C8B-B14F-4D97-AF65-F5344CB8AC3E}">
        <p14:creationId xmlns:p14="http://schemas.microsoft.com/office/powerpoint/2010/main" val="4308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497" y="1024705"/>
            <a:ext cx="9501051" cy="609154"/>
          </a:xfrm>
        </p:spPr>
        <p:txBody>
          <a:bodyPr>
            <a:normAutofit/>
          </a:bodyPr>
          <a:lstStyle/>
          <a:p>
            <a:r>
              <a:rPr lang="en-US" sz="2800" b="1" dirty="0" smtClean="0">
                <a:solidFill>
                  <a:schemeClr val="accent4"/>
                </a:solidFill>
              </a:rPr>
              <a:t>Hard Real-time Systems &amp; Soft Real-time System</a:t>
            </a:r>
            <a:endParaRPr lang="en-US" sz="2800" b="1" dirty="0">
              <a:solidFill>
                <a:schemeClr val="accent4"/>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9497" y="1633858"/>
            <a:ext cx="9501051" cy="4575353"/>
          </a:xfrm>
        </p:spPr>
      </p:pic>
    </p:spTree>
    <p:extLst>
      <p:ext uri="{BB962C8B-B14F-4D97-AF65-F5344CB8AC3E}">
        <p14:creationId xmlns:p14="http://schemas.microsoft.com/office/powerpoint/2010/main" val="13636252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4"/>
                </a:solidFill>
              </a:rPr>
              <a:t>Issues In Real-time 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Designing </a:t>
            </a:r>
            <a:r>
              <a:rPr lang="en-US" dirty="0" smtClean="0"/>
              <a:t>Real-time </a:t>
            </a:r>
            <a:r>
              <a:rPr lang="en-US" dirty="0"/>
              <a:t>systems is a challenging task. </a:t>
            </a:r>
          </a:p>
          <a:p>
            <a:r>
              <a:rPr lang="en-US" dirty="0"/>
              <a:t>Most of the challenge comes from the fact that Real-time systems have to interact with real world entities.</a:t>
            </a:r>
          </a:p>
          <a:p>
            <a:r>
              <a:rPr lang="en-US" dirty="0"/>
              <a:t> These interactions can get fairly complex. </a:t>
            </a:r>
          </a:p>
          <a:p>
            <a:r>
              <a:rPr lang="en-US" dirty="0"/>
              <a:t>A typical </a:t>
            </a:r>
            <a:r>
              <a:rPr lang="en-US" dirty="0" smtClean="0"/>
              <a:t>Real-time </a:t>
            </a:r>
            <a:r>
              <a:rPr lang="en-US" dirty="0"/>
              <a:t>system might be interacting with thousands of such entities at the same time. </a:t>
            </a:r>
          </a:p>
          <a:p>
            <a:r>
              <a:rPr lang="en-US" dirty="0"/>
              <a:t>For example, a telephone switching system routinely handles calls from tens of thousands of subscriber. The system has to connect each call differently. Also, the exact sequence of events in the call might vary a lot.</a:t>
            </a:r>
          </a:p>
        </p:txBody>
      </p:sp>
    </p:spTree>
    <p:extLst>
      <p:ext uri="{BB962C8B-B14F-4D97-AF65-F5344CB8AC3E}">
        <p14:creationId xmlns:p14="http://schemas.microsoft.com/office/powerpoint/2010/main" val="1631995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654628"/>
            <a:ext cx="9601196" cy="766353"/>
          </a:xfrm>
        </p:spPr>
        <p:txBody>
          <a:bodyPr>
            <a:normAutofit/>
          </a:bodyPr>
          <a:lstStyle/>
          <a:p>
            <a:r>
              <a:rPr lang="en-US" sz="2800" b="1" dirty="0" smtClean="0">
                <a:solidFill>
                  <a:schemeClr val="accent4"/>
                </a:solidFill>
              </a:rPr>
              <a:t>Issues In Real-time System</a:t>
            </a:r>
            <a:endParaRPr lang="en-US" sz="2800" b="1" dirty="0">
              <a:solidFill>
                <a:schemeClr val="accent4"/>
              </a:solidFill>
            </a:endParaRPr>
          </a:p>
        </p:txBody>
      </p:sp>
      <p:sp>
        <p:nvSpPr>
          <p:cNvPr id="3" name="Content Placeholder 2"/>
          <p:cNvSpPr>
            <a:spLocks noGrp="1"/>
          </p:cNvSpPr>
          <p:nvPr>
            <p:ph idx="4294967295"/>
          </p:nvPr>
        </p:nvSpPr>
        <p:spPr>
          <a:xfrm>
            <a:off x="1638300" y="2420982"/>
            <a:ext cx="8915400" cy="3304904"/>
          </a:xfrm>
        </p:spPr>
        <p:txBody>
          <a:bodyPr>
            <a:normAutofit/>
          </a:bodyPr>
          <a:lstStyle/>
          <a:p>
            <a:r>
              <a:rPr lang="en-US" b="1" dirty="0" smtClean="0">
                <a:solidFill>
                  <a:schemeClr val="tx1"/>
                </a:solidFill>
              </a:rPr>
              <a:t>Real-time Response</a:t>
            </a:r>
            <a:endParaRPr lang="en-US" sz="2400" b="1" dirty="0" smtClean="0">
              <a:solidFill>
                <a:schemeClr val="tx1"/>
              </a:solidFill>
            </a:endParaRPr>
          </a:p>
          <a:p>
            <a:r>
              <a:rPr lang="en-US" b="1" dirty="0"/>
              <a:t>Recovering from Failures</a:t>
            </a:r>
          </a:p>
          <a:p>
            <a:r>
              <a:rPr lang="en-US" b="1" dirty="0"/>
              <a:t>Working with Distributed </a:t>
            </a:r>
            <a:r>
              <a:rPr lang="en-US" b="1" dirty="0" smtClean="0"/>
              <a:t>Architectures</a:t>
            </a:r>
          </a:p>
          <a:p>
            <a:r>
              <a:rPr lang="en-US" b="1" dirty="0"/>
              <a:t>Asynchronous </a:t>
            </a:r>
            <a:r>
              <a:rPr lang="en-US" b="1" dirty="0" smtClean="0"/>
              <a:t>Communication</a:t>
            </a:r>
            <a:endParaRPr lang="en-US" b="1" dirty="0"/>
          </a:p>
          <a:p>
            <a:r>
              <a:rPr lang="en-US" b="1" dirty="0"/>
              <a:t>Race Conditions and </a:t>
            </a:r>
            <a:r>
              <a:rPr lang="en-US" b="1" dirty="0" smtClean="0"/>
              <a:t>Timing</a:t>
            </a:r>
          </a:p>
          <a:p>
            <a:endParaRPr lang="en-US" b="1" dirty="0"/>
          </a:p>
          <a:p>
            <a:endParaRPr lang="en-US" sz="2400" b="1" dirty="0" smtClean="0">
              <a:solidFill>
                <a:schemeClr val="tx1"/>
              </a:solidFill>
            </a:endParaRPr>
          </a:p>
          <a:p>
            <a:pPr marL="0" indent="0">
              <a:buNone/>
            </a:pPr>
            <a:endParaRPr lang="en-US" sz="2400" b="1" dirty="0" smtClean="0">
              <a:solidFill>
                <a:schemeClr val="tx1"/>
              </a:solidFill>
            </a:endParaRPr>
          </a:p>
          <a:p>
            <a:pPr marL="0" indent="0">
              <a:buNone/>
            </a:pPr>
            <a:endParaRPr lang="en-US" sz="2400" b="1" dirty="0"/>
          </a:p>
        </p:txBody>
      </p:sp>
    </p:spTree>
    <p:extLst>
      <p:ext uri="{BB962C8B-B14F-4D97-AF65-F5344CB8AC3E}">
        <p14:creationId xmlns:p14="http://schemas.microsoft.com/office/powerpoint/2010/main" val="4140219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4"/>
                </a:solidFill>
              </a:rPr>
              <a:t>Real-time Response</a:t>
            </a:r>
          </a:p>
        </p:txBody>
      </p:sp>
      <p:sp>
        <p:nvSpPr>
          <p:cNvPr id="6" name="Content Placeholder 5"/>
          <p:cNvSpPr>
            <a:spLocks noGrp="1"/>
          </p:cNvSpPr>
          <p:nvPr>
            <p:ph idx="1"/>
          </p:nvPr>
        </p:nvSpPr>
        <p:spPr/>
        <p:txBody>
          <a:bodyPr>
            <a:normAutofit fontScale="85000" lnSpcReduction="20000"/>
          </a:bodyPr>
          <a:lstStyle/>
          <a:p>
            <a:r>
              <a:rPr lang="en-US" dirty="0" smtClean="0"/>
              <a:t>Real-time </a:t>
            </a:r>
            <a:r>
              <a:rPr lang="en-US" dirty="0"/>
              <a:t>systems have to respond to external interactions in a predetermined amount of time. </a:t>
            </a:r>
            <a:endParaRPr lang="en-US" dirty="0" smtClean="0"/>
          </a:p>
          <a:p>
            <a:r>
              <a:rPr lang="en-US" dirty="0" smtClean="0"/>
              <a:t>Successful </a:t>
            </a:r>
            <a:r>
              <a:rPr lang="en-US" dirty="0"/>
              <a:t>completion of an operation depends upon the correct and timely operation of the system. </a:t>
            </a:r>
            <a:endParaRPr lang="en-US" dirty="0" smtClean="0"/>
          </a:p>
          <a:p>
            <a:r>
              <a:rPr lang="en-US" dirty="0" smtClean="0"/>
              <a:t>Design </a:t>
            </a:r>
            <a:r>
              <a:rPr lang="en-US" dirty="0"/>
              <a:t>the hardware and the software in the system to meet the </a:t>
            </a:r>
            <a:r>
              <a:rPr lang="en-US" dirty="0" smtClean="0"/>
              <a:t>Real-time </a:t>
            </a:r>
            <a:r>
              <a:rPr lang="en-US" dirty="0"/>
              <a:t>requirements</a:t>
            </a:r>
            <a:r>
              <a:rPr lang="en-US" dirty="0" smtClean="0"/>
              <a:t>.</a:t>
            </a:r>
          </a:p>
          <a:p>
            <a:r>
              <a:rPr lang="en-US" dirty="0" smtClean="0"/>
              <a:t>For </a:t>
            </a:r>
            <a:r>
              <a:rPr lang="en-US" dirty="0"/>
              <a:t>example, a telephone switching system must feed dial tone to thousands of subscribers within a recommended limit of one second. To meet these requirements, the off hook </a:t>
            </a:r>
            <a:r>
              <a:rPr lang="en-US" b="1" dirty="0">
                <a:solidFill>
                  <a:srgbClr val="0070C0"/>
                </a:solidFill>
              </a:rPr>
              <a:t>detection mechanism and the software message communication </a:t>
            </a:r>
            <a:r>
              <a:rPr lang="en-US" dirty="0"/>
              <a:t>involved have to work within the limited time </a:t>
            </a:r>
            <a:r>
              <a:rPr lang="en-US" dirty="0" smtClean="0"/>
              <a:t>budget.</a:t>
            </a:r>
          </a:p>
          <a:p>
            <a:r>
              <a:rPr lang="en-US" dirty="0" smtClean="0"/>
              <a:t>The </a:t>
            </a:r>
            <a:r>
              <a:rPr lang="en-US" dirty="0"/>
              <a:t>system has to meet these requirements for all the calls being set up at any given time.</a:t>
            </a:r>
          </a:p>
        </p:txBody>
      </p:sp>
    </p:spTree>
    <p:extLst>
      <p:ext uri="{BB962C8B-B14F-4D97-AF65-F5344CB8AC3E}">
        <p14:creationId xmlns:p14="http://schemas.microsoft.com/office/powerpoint/2010/main" val="1772677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FA21F06CF5E45AF0C3E41D2D7FB72" ma:contentTypeVersion="5" ma:contentTypeDescription="Create a new document." ma:contentTypeScope="" ma:versionID="8ddd83050d27ad3ea394142a10446a97">
  <xsd:schema xmlns:xsd="http://www.w3.org/2001/XMLSchema" xmlns:xs="http://www.w3.org/2001/XMLSchema" xmlns:p="http://schemas.microsoft.com/office/2006/metadata/properties" xmlns:ns2="12a254c4-d793-440d-a8ee-ecc0216e79a1" targetNamespace="http://schemas.microsoft.com/office/2006/metadata/properties" ma:root="true" ma:fieldsID="b7928a140af13d0e63e09883bf221d56" ns2:_="">
    <xsd:import namespace="12a254c4-d793-440d-a8ee-ecc0216e79a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254c4-d793-440d-a8ee-ecc0216e7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6F74A1-C386-4C92-BDE4-39C1964D376E}"/>
</file>

<file path=customXml/itemProps2.xml><?xml version="1.0" encoding="utf-8"?>
<ds:datastoreItem xmlns:ds="http://schemas.openxmlformats.org/officeDocument/2006/customXml" ds:itemID="{6519F023-7919-471D-A15E-DC8E28DB2DC3}"/>
</file>

<file path=customXml/itemProps3.xml><?xml version="1.0" encoding="utf-8"?>
<ds:datastoreItem xmlns:ds="http://schemas.openxmlformats.org/officeDocument/2006/customXml" ds:itemID="{D4C8FBB0-9379-447A-9B21-A550A89E7E42}"/>
</file>

<file path=docProps/app.xml><?xml version="1.0" encoding="utf-8"?>
<Properties xmlns="http://schemas.openxmlformats.org/officeDocument/2006/extended-properties" xmlns:vt="http://schemas.openxmlformats.org/officeDocument/2006/docPropsVTypes">
  <Template>Organic</Template>
  <TotalTime>1046</TotalTime>
  <Words>2112</Words>
  <Application>Microsoft Office PowerPoint</Application>
  <PresentationFormat>Widescreen</PresentationFormat>
  <Paragraphs>162</Paragraphs>
  <Slides>28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Garamond</vt:lpstr>
      <vt:lpstr>Wingdings</vt:lpstr>
      <vt:lpstr>Organic</vt:lpstr>
      <vt:lpstr>Real-time Specialization</vt:lpstr>
      <vt:lpstr>Contents</vt:lpstr>
      <vt:lpstr>Introduction</vt:lpstr>
      <vt:lpstr>Abstract Model Of RTS</vt:lpstr>
      <vt:lpstr>Classification On Real-time System</vt:lpstr>
      <vt:lpstr>Hard Real-time Systems &amp; Soft Real-time System</vt:lpstr>
      <vt:lpstr>Issues In Real-time System</vt:lpstr>
      <vt:lpstr>Issues In Real-time System</vt:lpstr>
      <vt:lpstr>Real-time Response</vt:lpstr>
      <vt:lpstr>Questions to be asked</vt:lpstr>
      <vt:lpstr>Recovering from Failures</vt:lpstr>
      <vt:lpstr>Internal Failures</vt:lpstr>
      <vt:lpstr>External Failure</vt:lpstr>
      <vt:lpstr>Working with Distributed Architectures</vt:lpstr>
      <vt:lpstr>Asynchronous Communication</vt:lpstr>
      <vt:lpstr>Race Conditions and Timing</vt:lpstr>
      <vt:lpstr>Analysis</vt:lpstr>
      <vt:lpstr>Periodic Vs Aperiodic Processes</vt:lpstr>
      <vt:lpstr>Analysis </vt:lpstr>
      <vt:lpstr>Construction</vt:lpstr>
      <vt:lpstr>Construction</vt:lpstr>
      <vt:lpstr>Construction</vt:lpstr>
      <vt:lpstr>Construction</vt:lpstr>
      <vt:lpstr>Construction</vt:lpstr>
      <vt:lpstr>Construction</vt:lpstr>
      <vt:lpstr>Testing And Verification</vt:lpstr>
      <vt:lpstr>PowerPoint Presentation</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Specialization</dc:title>
  <dc:creator>Manoj Kafle</dc:creator>
  <cp:lastModifiedBy>Manoj Kafle</cp:lastModifiedBy>
  <cp:revision>155</cp:revision>
  <dcterms:created xsi:type="dcterms:W3CDTF">2022-01-26T05:18:31Z</dcterms:created>
  <dcterms:modified xsi:type="dcterms:W3CDTF">2022-02-03T03:37:29Z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0x010100CC4FA21F06CF5E45AF0C3E41D2D7FB72</vt:lpwstr>
  </property>
</Properties>
</file>