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7CE15-FCBD-444B-94FD-D8BEEBD95AA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7FD2A-96D8-47E1-9B9F-F1BE430DB6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9178-33D7-4948-BCAF-A38C1F123B63}" type="datetime1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D91D-683F-4EE7-9E37-488748896F34}" type="datetime1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9BED-76C6-4ED9-8FF7-21C8A72C94BE}" type="datetime1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B98D-C4C6-4B13-AD65-1ACD3F35AAAB}" type="datetime1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E3C9-412B-4728-86A4-24B03F398A1D}" type="datetime1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6E0D-BD42-4EB2-8751-3856955A959D}" type="datetime1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318A-9979-4449-9F90-1445AC90F0F1}" type="datetime1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2216-6E3C-4BA2-8F75-BDC931ADBED0}" type="datetime1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B936-7452-46A1-86BA-A60CD8AFCDBA}" type="datetime1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C485-F6D3-4EE8-90DD-FD4C52E5B4B0}" type="datetime1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8221-5325-4F7A-A59E-B9945219C70F}" type="datetime1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814FC-2B37-4E09-A40A-CF2F5F0ED5EC}" type="datetime1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DCB68-38D0-41DD-8AF4-A41443132E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Web Systems and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1 (Introduction)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Eight fallacies of intelligent applications…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 startAt="5"/>
            </a:pPr>
            <a:r>
              <a:rPr lang="en-US" b="1" u="sng" dirty="0"/>
              <a:t>Apply the same good library </a:t>
            </a:r>
            <a:r>
              <a:rPr lang="en-US" b="1" u="sng" dirty="0" smtClean="0"/>
              <a:t>everywhere</a:t>
            </a:r>
          </a:p>
          <a:p>
            <a:pPr lvl="1" algn="just"/>
            <a:r>
              <a:rPr lang="en-US" dirty="0"/>
              <a:t>When you’re holding a hammer, everything </a:t>
            </a:r>
            <a:r>
              <a:rPr lang="en-US" dirty="0" smtClean="0"/>
              <a:t>looks like </a:t>
            </a:r>
            <a:r>
              <a:rPr lang="en-US" dirty="0"/>
              <a:t>a </a:t>
            </a:r>
            <a:r>
              <a:rPr lang="en-US" dirty="0" smtClean="0"/>
              <a:t>nail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en-US" b="1" u="sng" dirty="0" smtClean="0"/>
              <a:t>The </a:t>
            </a:r>
            <a:r>
              <a:rPr lang="en-US" b="1" u="sng" dirty="0"/>
              <a:t>computation time is </a:t>
            </a:r>
            <a:r>
              <a:rPr lang="en-US" b="1" u="sng" dirty="0" smtClean="0"/>
              <a:t>known</a:t>
            </a:r>
          </a:p>
          <a:p>
            <a:pPr lvl="1" algn="just"/>
            <a:r>
              <a:rPr lang="en-US" dirty="0"/>
              <a:t>In certain applications, it’s possible to have a large variance in solution times for a </a:t>
            </a:r>
            <a:r>
              <a:rPr lang="en-US" dirty="0" smtClean="0"/>
              <a:t>relatively small </a:t>
            </a:r>
            <a:r>
              <a:rPr lang="en-US" dirty="0"/>
              <a:t>variation of the parameters involved. </a:t>
            </a:r>
            <a:endParaRPr lang="en-US" dirty="0" smtClean="0"/>
          </a:p>
          <a:p>
            <a:pPr lvl="1" algn="just"/>
            <a:r>
              <a:rPr lang="en-US" dirty="0" smtClean="0"/>
              <a:t>Typically</a:t>
            </a:r>
            <a:r>
              <a:rPr lang="en-US" dirty="0"/>
              <a:t>, people expect that, </a:t>
            </a:r>
            <a:r>
              <a:rPr lang="en-US" dirty="0" smtClean="0"/>
              <a:t>when we </a:t>
            </a:r>
            <a:r>
              <a:rPr lang="en-US" dirty="0"/>
              <a:t>change the parameters of a problem, the problem can be solved consistently </a:t>
            </a:r>
            <a:r>
              <a:rPr lang="en-US" dirty="0" smtClean="0"/>
              <a:t>with respect </a:t>
            </a:r>
            <a:r>
              <a:rPr lang="en-US" dirty="0"/>
              <a:t>to response time.</a:t>
            </a:r>
            <a:endParaRPr lang="en-US" dirty="0" smtClean="0"/>
          </a:p>
          <a:p>
            <a:pPr marL="514350" indent="-51435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Eight fallacies of intelligent applications…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7"/>
            </a:pPr>
            <a:r>
              <a:rPr lang="en-US" b="1" u="sng" dirty="0"/>
              <a:t>Complicated models are </a:t>
            </a:r>
            <a:r>
              <a:rPr lang="en-US" b="1" u="sng" dirty="0" smtClean="0"/>
              <a:t>better</a:t>
            </a:r>
          </a:p>
          <a:p>
            <a:pPr lvl="1" algn="just"/>
            <a:r>
              <a:rPr lang="en-US" dirty="0"/>
              <a:t>Always start with the simplest model that </a:t>
            </a:r>
            <a:r>
              <a:rPr lang="en-US" dirty="0" smtClean="0"/>
              <a:t>you can </a:t>
            </a:r>
            <a:r>
              <a:rPr lang="en-US" dirty="0"/>
              <a:t>think </a:t>
            </a:r>
            <a:r>
              <a:rPr lang="en-US" dirty="0" smtClean="0"/>
              <a:t>of.</a:t>
            </a:r>
          </a:p>
          <a:p>
            <a:pPr lvl="1" algn="just"/>
            <a:r>
              <a:rPr lang="en-US" dirty="0" smtClean="0"/>
              <a:t>Then </a:t>
            </a:r>
            <a:r>
              <a:rPr lang="en-US" dirty="0"/>
              <a:t>gradually try to improve your results by combining </a:t>
            </a:r>
            <a:r>
              <a:rPr lang="en-US" dirty="0" smtClean="0"/>
              <a:t>additional elements </a:t>
            </a:r>
            <a:r>
              <a:rPr lang="en-US" dirty="0"/>
              <a:t>of intelligence in your </a:t>
            </a:r>
            <a:r>
              <a:rPr lang="en-US" dirty="0" smtClean="0"/>
              <a:t>solution</a:t>
            </a:r>
          </a:p>
          <a:p>
            <a:pPr lvl="1" algn="just"/>
            <a:r>
              <a:rPr lang="en-US" dirty="0" smtClean="0"/>
              <a:t>KISS (Keep It Simple Stupid)</a:t>
            </a:r>
          </a:p>
          <a:p>
            <a:pPr marL="514350" indent="-514350" algn="just">
              <a:buFont typeface="+mj-lt"/>
              <a:buAutoNum type="arabicPeriod" startAt="7"/>
            </a:pPr>
            <a:r>
              <a:rPr lang="en-US" dirty="0"/>
              <a:t>T</a:t>
            </a:r>
            <a:r>
              <a:rPr lang="en-US" b="1" u="sng" dirty="0"/>
              <a:t>here are models without </a:t>
            </a:r>
            <a:r>
              <a:rPr lang="en-US" b="1" u="sng" dirty="0" smtClean="0"/>
              <a:t>bias</a:t>
            </a:r>
          </a:p>
          <a:p>
            <a:pPr marL="914400" lvl="1" indent="-514350" algn="just">
              <a:buFont typeface="Wingdings" pitchFamily="2" charset="2"/>
              <a:buChar char="§"/>
            </a:pPr>
            <a:r>
              <a:rPr lang="en-US" dirty="0" smtClean="0"/>
              <a:t>Training and testing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6000" b="1" dirty="0" smtClean="0"/>
          </a:p>
          <a:p>
            <a:pPr algn="ctr">
              <a:buNone/>
            </a:pPr>
            <a:r>
              <a:rPr lang="en-US" sz="6000" b="1" dirty="0" smtClean="0"/>
              <a:t>End of Unit 1</a:t>
            </a:r>
            <a:endParaRPr lang="en-US" sz="6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If the machine can’t think, we can make them learn</a:t>
            </a:r>
          </a:p>
          <a:p>
            <a:pPr algn="just"/>
            <a:r>
              <a:rPr lang="en-US" dirty="0" smtClean="0"/>
              <a:t>Example :- </a:t>
            </a:r>
            <a:r>
              <a:rPr lang="en-US" dirty="0"/>
              <a:t>a web application to order </a:t>
            </a:r>
            <a:r>
              <a:rPr lang="en-US" dirty="0" smtClean="0"/>
              <a:t>food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Examples of intelligent web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Search Engine</a:t>
            </a:r>
          </a:p>
          <a:p>
            <a:pPr algn="just"/>
            <a:r>
              <a:rPr lang="en-US" dirty="0" smtClean="0"/>
              <a:t>Social Network</a:t>
            </a:r>
          </a:p>
          <a:p>
            <a:pPr algn="just"/>
            <a:r>
              <a:rPr lang="en-US" dirty="0" smtClean="0"/>
              <a:t>Recommendation System (</a:t>
            </a:r>
            <a:r>
              <a:rPr lang="en-US" dirty="0"/>
              <a:t>N</a:t>
            </a:r>
            <a:r>
              <a:rPr lang="en-US" dirty="0" smtClean="0"/>
              <a:t>etflix)</a:t>
            </a:r>
          </a:p>
          <a:p>
            <a:pPr algn="just"/>
            <a:r>
              <a:rPr lang="en-US" dirty="0" smtClean="0"/>
              <a:t>Documentary</a:t>
            </a:r>
          </a:p>
          <a:p>
            <a:pPr lvl="1" algn="just"/>
            <a:r>
              <a:rPr lang="en-US" dirty="0" smtClean="0"/>
              <a:t>Machine (2019)</a:t>
            </a:r>
          </a:p>
          <a:p>
            <a:pPr lvl="1" algn="just"/>
            <a:r>
              <a:rPr lang="en-US" dirty="0" smtClean="0"/>
              <a:t>The Social Dilemma (2020)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Basic elements of intelligent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Three elements</a:t>
            </a:r>
          </a:p>
          <a:p>
            <a:pPr lvl="1" algn="just"/>
            <a:r>
              <a:rPr lang="en-US" b="1" u="sng" dirty="0" smtClean="0"/>
              <a:t>Aggregated content </a:t>
            </a:r>
            <a:endParaRPr lang="en-US" b="1" u="sng" dirty="0" smtClean="0">
              <a:sym typeface="Symbol"/>
            </a:endParaRPr>
          </a:p>
          <a:p>
            <a:pPr lvl="2" algn="just"/>
            <a:r>
              <a:rPr lang="en-US" dirty="0" smtClean="0"/>
              <a:t>data pertinent to a specific application. </a:t>
            </a:r>
          </a:p>
          <a:p>
            <a:pPr lvl="2" algn="just"/>
            <a:r>
              <a:rPr lang="en-US" dirty="0" smtClean="0"/>
              <a:t>dynamic </a:t>
            </a:r>
            <a:r>
              <a:rPr lang="en-US" dirty="0"/>
              <a:t>rather than static, and </a:t>
            </a:r>
            <a:r>
              <a:rPr lang="en-US" dirty="0" smtClean="0"/>
              <a:t>its origins </a:t>
            </a:r>
            <a:r>
              <a:rPr lang="en-US" dirty="0"/>
              <a:t>as well as its storage locations could be geographically dispersed. </a:t>
            </a:r>
            <a:endParaRPr lang="en-US" dirty="0" smtClean="0"/>
          </a:p>
          <a:p>
            <a:pPr lvl="2" algn="just"/>
            <a:r>
              <a:rPr lang="en-US" dirty="0"/>
              <a:t>e</a:t>
            </a:r>
            <a:r>
              <a:rPr lang="en-US" dirty="0" smtClean="0"/>
              <a:t>ach piece </a:t>
            </a:r>
            <a:r>
              <a:rPr lang="en-US" dirty="0"/>
              <a:t>of information is typically associated with, or linked to, many other </a:t>
            </a:r>
            <a:r>
              <a:rPr lang="en-US" dirty="0" smtClean="0"/>
              <a:t>pieces of </a:t>
            </a:r>
            <a:r>
              <a:rPr lang="en-US" dirty="0"/>
              <a:t>information.</a:t>
            </a:r>
            <a:endParaRPr lang="en-US" dirty="0" smtClean="0"/>
          </a:p>
          <a:p>
            <a:pPr lvl="1" algn="just"/>
            <a:r>
              <a:rPr lang="en-US" b="1" u="sng" dirty="0"/>
              <a:t>Reference </a:t>
            </a:r>
            <a:r>
              <a:rPr lang="en-US" b="1" u="sng" dirty="0" smtClean="0"/>
              <a:t>structures</a:t>
            </a:r>
          </a:p>
          <a:p>
            <a:pPr lvl="2" algn="just"/>
            <a:r>
              <a:rPr lang="en-US" dirty="0"/>
              <a:t>provide one or more structural and </a:t>
            </a:r>
            <a:r>
              <a:rPr lang="en-US" dirty="0" smtClean="0"/>
              <a:t>semantic interpretations </a:t>
            </a:r>
            <a:r>
              <a:rPr lang="en-US" dirty="0"/>
              <a:t>of the </a:t>
            </a:r>
            <a:r>
              <a:rPr lang="en-US" dirty="0" smtClean="0"/>
              <a:t>content</a:t>
            </a:r>
          </a:p>
          <a:p>
            <a:pPr lvl="2" algn="just"/>
            <a:r>
              <a:rPr lang="en-US" dirty="0" smtClean="0"/>
              <a:t>ontology</a:t>
            </a:r>
          </a:p>
          <a:p>
            <a:pPr lvl="1" algn="just"/>
            <a:r>
              <a:rPr lang="en-US" b="1" u="sng" dirty="0" smtClean="0"/>
              <a:t>Algorithms</a:t>
            </a:r>
          </a:p>
          <a:p>
            <a:pPr lvl="2" algn="just"/>
            <a:r>
              <a:rPr lang="en-US" dirty="0" smtClean="0"/>
              <a:t>Application to harness the information, which is hidden in the data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Basic elements of intelligent applications…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Triangle of Intelligence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438399"/>
            <a:ext cx="3429000" cy="2047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What applications </a:t>
            </a:r>
            <a:r>
              <a:rPr lang="en-US" b="1" dirty="0"/>
              <a:t>can benefit from intelligence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Social networking sites</a:t>
            </a:r>
          </a:p>
          <a:p>
            <a:pPr algn="just"/>
            <a:r>
              <a:rPr lang="en-US" dirty="0" smtClean="0"/>
              <a:t>Article mining (Google news)</a:t>
            </a:r>
          </a:p>
          <a:p>
            <a:pPr algn="just"/>
            <a:r>
              <a:rPr lang="en-US" dirty="0" smtClean="0"/>
              <a:t>Content aggregator (Wikis)</a:t>
            </a:r>
          </a:p>
          <a:p>
            <a:pPr algn="just"/>
            <a:r>
              <a:rPr lang="en-US" dirty="0" smtClean="0"/>
              <a:t>Query based text summarization</a:t>
            </a:r>
          </a:p>
          <a:p>
            <a:pPr algn="just"/>
            <a:r>
              <a:rPr lang="en-US" dirty="0" smtClean="0"/>
              <a:t>Media sharing sites (</a:t>
            </a:r>
            <a:r>
              <a:rPr lang="en-US" dirty="0" err="1" smtClean="0"/>
              <a:t>youtube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Online gaming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How can I build intelligence in my own </a:t>
            </a:r>
            <a:r>
              <a:rPr lang="en-US" b="1" dirty="0" smtClean="0"/>
              <a:t>application?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b="1" i="1" dirty="0"/>
              <a:t>Examine your functionality and your </a:t>
            </a:r>
            <a:r>
              <a:rPr lang="en-US" b="1" i="1" dirty="0" smtClean="0"/>
              <a:t>data</a:t>
            </a:r>
          </a:p>
          <a:p>
            <a:pPr marL="914400" lvl="1" indent="-514350" algn="just">
              <a:buFont typeface="Wingdings" pitchFamily="2" charset="2"/>
              <a:buChar char="§"/>
            </a:pPr>
            <a:r>
              <a:rPr lang="en-US" dirty="0"/>
              <a:t>Does my application serve content that’s collected from various </a:t>
            </a:r>
            <a:r>
              <a:rPr lang="en-US" dirty="0" smtClean="0"/>
              <a:t>sources?</a:t>
            </a:r>
          </a:p>
          <a:p>
            <a:pPr marL="914400" lvl="1" indent="-514350" algn="just">
              <a:buFont typeface="Wingdings" pitchFamily="2" charset="2"/>
              <a:buChar char="§"/>
            </a:pPr>
            <a:r>
              <a:rPr lang="en-US" dirty="0"/>
              <a:t>Does it deal with free </a:t>
            </a:r>
            <a:r>
              <a:rPr lang="en-US" dirty="0" smtClean="0"/>
              <a:t>text?</a:t>
            </a:r>
          </a:p>
          <a:p>
            <a:pPr marL="914400" lvl="1" indent="-514350" algn="just">
              <a:buFont typeface="Wingdings" pitchFamily="2" charset="2"/>
              <a:buChar char="§"/>
            </a:pPr>
            <a:r>
              <a:rPr lang="en-US" dirty="0"/>
              <a:t>Does it deal with geographic locations such as </a:t>
            </a:r>
            <a:r>
              <a:rPr lang="en-US" dirty="0" smtClean="0"/>
              <a:t>maps?</a:t>
            </a:r>
          </a:p>
          <a:p>
            <a:pPr marL="914400" lvl="1" indent="-514350" algn="just">
              <a:buFont typeface="Wingdings" pitchFamily="2" charset="2"/>
              <a:buChar char="§"/>
            </a:pPr>
            <a:r>
              <a:rPr lang="en-US" dirty="0"/>
              <a:t>Does our application provide search </a:t>
            </a:r>
            <a:r>
              <a:rPr lang="en-US" dirty="0" smtClean="0"/>
              <a:t>functionality?</a:t>
            </a:r>
          </a:p>
          <a:p>
            <a:pPr marL="914400" lvl="1" indent="-514350" algn="just">
              <a:buFont typeface="Wingdings" pitchFamily="2" charset="2"/>
              <a:buChar char="§"/>
            </a:pPr>
            <a:r>
              <a:rPr lang="en-US" dirty="0"/>
              <a:t>Do our users share content with each </a:t>
            </a:r>
            <a:r>
              <a:rPr lang="en-US" dirty="0" smtClean="0"/>
              <a:t>other?</a:t>
            </a:r>
          </a:p>
          <a:p>
            <a:pPr marL="914400" lvl="1" indent="-514350" algn="just">
              <a:buFont typeface="Wingdings" pitchFamily="2" charset="2"/>
              <a:buChar char="§"/>
            </a:pPr>
            <a:r>
              <a:rPr lang="en-US" dirty="0"/>
              <a:t>Is fraud detection important for our </a:t>
            </a:r>
            <a:r>
              <a:rPr lang="en-US" dirty="0" smtClean="0"/>
              <a:t>application?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i="1" dirty="0" smtClean="0"/>
              <a:t>Get </a:t>
            </a:r>
            <a:r>
              <a:rPr lang="en-US" b="1" i="1" dirty="0"/>
              <a:t>more data from the </a:t>
            </a:r>
            <a:r>
              <a:rPr lang="en-US" b="1" i="1" dirty="0" smtClean="0"/>
              <a:t>web</a:t>
            </a:r>
          </a:p>
          <a:p>
            <a:pPr marL="914400" lvl="1" indent="-514350" algn="just">
              <a:buFont typeface="Wingdings" pitchFamily="2" charset="2"/>
              <a:buChar char="§"/>
            </a:pPr>
            <a:r>
              <a:rPr lang="en-US" dirty="0" smtClean="0"/>
              <a:t>Crawling and Scraping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Eight fallacies of intelligent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b="1" u="sng" dirty="0"/>
              <a:t>Your data is </a:t>
            </a:r>
            <a:r>
              <a:rPr lang="en-US" b="1" u="sng" dirty="0" smtClean="0"/>
              <a:t>reliable</a:t>
            </a:r>
          </a:p>
          <a:p>
            <a:pPr lvl="1" algn="just"/>
            <a:r>
              <a:rPr lang="en-US" dirty="0" smtClean="0"/>
              <a:t>Data </a:t>
            </a:r>
            <a:r>
              <a:rPr lang="en-US" dirty="0"/>
              <a:t>available during development may not be </a:t>
            </a:r>
            <a:r>
              <a:rPr lang="en-US" dirty="0" smtClean="0"/>
              <a:t>representative of </a:t>
            </a:r>
            <a:r>
              <a:rPr lang="en-US" dirty="0"/>
              <a:t>the data that corresponds to a production </a:t>
            </a:r>
            <a:r>
              <a:rPr lang="en-US" dirty="0" smtClean="0"/>
              <a:t>environment</a:t>
            </a:r>
          </a:p>
          <a:p>
            <a:pPr lvl="2" algn="just"/>
            <a:r>
              <a:rPr lang="en-US" b="1" i="1" dirty="0" smtClean="0">
                <a:solidFill>
                  <a:srgbClr val="FF0000"/>
                </a:solidFill>
              </a:rPr>
              <a:t>Example (Fuzzy :- Tall, Short)</a:t>
            </a:r>
          </a:p>
          <a:p>
            <a:pPr lvl="1" algn="just"/>
            <a:r>
              <a:rPr lang="en-US" dirty="0" smtClean="0"/>
              <a:t>Missing values</a:t>
            </a:r>
          </a:p>
          <a:p>
            <a:pPr lvl="1" algn="just"/>
            <a:r>
              <a:rPr lang="en-US" dirty="0" smtClean="0"/>
              <a:t>Data may be changes</a:t>
            </a:r>
          </a:p>
          <a:p>
            <a:pPr lvl="1" algn="just"/>
            <a:r>
              <a:rPr lang="en-US" dirty="0" smtClean="0"/>
              <a:t>Data may not be normalized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u="sng" dirty="0"/>
              <a:t>Inference happens </a:t>
            </a:r>
            <a:r>
              <a:rPr lang="en-US" b="1" u="sng" dirty="0" smtClean="0"/>
              <a:t>instantaneously</a:t>
            </a:r>
          </a:p>
          <a:p>
            <a:pPr lvl="1" algn="just"/>
            <a:r>
              <a:rPr lang="en-US" dirty="0"/>
              <a:t>You shouldn’t assume that </a:t>
            </a:r>
            <a:r>
              <a:rPr lang="en-US" dirty="0" smtClean="0"/>
              <a:t>all algorithms</a:t>
            </a:r>
            <a:r>
              <a:rPr lang="en-US" dirty="0"/>
              <a:t>, on all datasets, will run within the response time limits of your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Eight fallacies of intelligent applications…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en-US" b="1" u="sng" dirty="0"/>
              <a:t>The size of data doesn’t </a:t>
            </a:r>
            <a:r>
              <a:rPr lang="en-US" b="1" u="sng" dirty="0" smtClean="0"/>
              <a:t>matter</a:t>
            </a:r>
          </a:p>
          <a:p>
            <a:pPr marL="914400" lvl="1" indent="-514350" algn="just">
              <a:buFont typeface="Wingdings" pitchFamily="2" charset="2"/>
              <a:buChar char="§"/>
            </a:pPr>
            <a:r>
              <a:rPr lang="en-US" dirty="0" smtClean="0"/>
              <a:t>Matter in two ways</a:t>
            </a:r>
          </a:p>
          <a:p>
            <a:pPr lvl="2" algn="just"/>
            <a:r>
              <a:rPr lang="en-US" dirty="0"/>
              <a:t>responsiveness of </a:t>
            </a:r>
            <a:r>
              <a:rPr lang="en-US" dirty="0" smtClean="0"/>
              <a:t>the application</a:t>
            </a:r>
          </a:p>
          <a:p>
            <a:pPr lvl="2" algn="just"/>
            <a:r>
              <a:rPr lang="en-US" dirty="0"/>
              <a:t>to </a:t>
            </a:r>
            <a:r>
              <a:rPr lang="en-US" dirty="0" smtClean="0"/>
              <a:t>obtain meaningful </a:t>
            </a:r>
            <a:r>
              <a:rPr lang="en-US" dirty="0"/>
              <a:t>results on a large </a:t>
            </a:r>
            <a:r>
              <a:rPr lang="en-US" dirty="0" smtClean="0"/>
              <a:t>dataset</a:t>
            </a:r>
          </a:p>
          <a:p>
            <a:pPr lvl="2" algn="just"/>
            <a:r>
              <a:rPr lang="en-US" dirty="0" smtClean="0"/>
              <a:t>Example (recommendation among 100 and 100000 movies)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en-US" b="1" u="sng" dirty="0"/>
              <a:t>Scalability of the solution isn’t an </a:t>
            </a:r>
            <a:r>
              <a:rPr lang="en-US" b="1" u="sng" dirty="0" smtClean="0"/>
              <a:t>issue</a:t>
            </a:r>
          </a:p>
          <a:p>
            <a:pPr lvl="1" algn="just"/>
            <a:r>
              <a:rPr lang="en-US" dirty="0"/>
              <a:t>Some algorithms are </a:t>
            </a:r>
            <a:r>
              <a:rPr lang="en-US" dirty="0" smtClean="0"/>
              <a:t>scalable and </a:t>
            </a:r>
            <a:r>
              <a:rPr lang="en-US" dirty="0"/>
              <a:t>others </a:t>
            </a:r>
            <a:r>
              <a:rPr lang="en-US" dirty="0" smtClean="0"/>
              <a:t>aren’t</a:t>
            </a:r>
          </a:p>
          <a:p>
            <a:pPr lvl="1" algn="just"/>
            <a:r>
              <a:rPr lang="en-US" dirty="0" smtClean="0"/>
              <a:t>Not all algorithms can run in parallel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D3AE896D440949A3480BA54C19188D" ma:contentTypeVersion="9" ma:contentTypeDescription="Create a new document." ma:contentTypeScope="" ma:versionID="d8efd67180b9657267e2ab10614972d0">
  <xsd:schema xmlns:xsd="http://www.w3.org/2001/XMLSchema" xmlns:xs="http://www.w3.org/2001/XMLSchema" xmlns:p="http://schemas.microsoft.com/office/2006/metadata/properties" xmlns:ns2="0c92e790-c042-40f5-b6ff-cfd21145216c" targetNamespace="http://schemas.microsoft.com/office/2006/metadata/properties" ma:root="true" ma:fieldsID="b85234a4e42c9b71af0834b8445fc8b0" ns2:_="">
    <xsd:import namespace="0c92e790-c042-40f5-b6ff-cfd2114521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92e790-c042-40f5-b6ff-cfd2114521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7738A4-82B9-44AF-B17A-2EDE94A0B823}"/>
</file>

<file path=customXml/itemProps2.xml><?xml version="1.0" encoding="utf-8"?>
<ds:datastoreItem xmlns:ds="http://schemas.openxmlformats.org/officeDocument/2006/customXml" ds:itemID="{7507C2AF-A3B9-45D9-AEB9-910EE356E773}"/>
</file>

<file path=customXml/itemProps3.xml><?xml version="1.0" encoding="utf-8"?>
<ds:datastoreItem xmlns:ds="http://schemas.openxmlformats.org/officeDocument/2006/customXml" ds:itemID="{CB323F11-8A41-4C92-BAFA-FB2D32B878B7}"/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589</Words>
  <Application>Microsoft Office PowerPoint</Application>
  <PresentationFormat>On-screen Show (4:3)</PresentationFormat>
  <Paragraphs>99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Web Systems and Algorithms</vt:lpstr>
      <vt:lpstr>Introduction</vt:lpstr>
      <vt:lpstr>Examples of intelligent web applications</vt:lpstr>
      <vt:lpstr>Basic elements of intelligent applications</vt:lpstr>
      <vt:lpstr>Basic elements of intelligent applications…</vt:lpstr>
      <vt:lpstr>What applications can benefit from intelligence?</vt:lpstr>
      <vt:lpstr>How can I build intelligence in my own application?</vt:lpstr>
      <vt:lpstr>Eight fallacies of intelligent applications</vt:lpstr>
      <vt:lpstr>Eight fallacies of intelligent applications…</vt:lpstr>
      <vt:lpstr>Eight fallacies of intelligent applications…</vt:lpstr>
      <vt:lpstr>Eight fallacies of intelligent applications…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Systems and Algorithms</dc:title>
  <dc:creator>Acer</dc:creator>
  <cp:lastModifiedBy>Acer</cp:lastModifiedBy>
  <cp:revision>58</cp:revision>
  <dcterms:created xsi:type="dcterms:W3CDTF">2021-01-17T14:10:38Z</dcterms:created>
  <dcterms:modified xsi:type="dcterms:W3CDTF">2021-01-17T15:35:16Z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0x01010025D3AE896D440949A3480BA54C19188D</vt:lpwstr>
  </property>
</Properties>
</file>