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256" r:id="rId5"/>
    <p:sldId id="281" r:id="rId6"/>
    <p:sldId id="284" r:id="rId7"/>
    <p:sldId id="285" r:id="rId8"/>
    <p:sldId id="282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1" r:id="rId18"/>
    <p:sldId id="295" r:id="rId19"/>
    <p:sldId id="296" r:id="rId20"/>
    <p:sldId id="297" r:id="rId21"/>
    <p:sldId id="299" r:id="rId22"/>
    <p:sldId id="300" r:id="rId23"/>
    <p:sldId id="298" r:id="rId24"/>
    <p:sldId id="302" r:id="rId25"/>
    <p:sldId id="303" r:id="rId26"/>
    <p:sldId id="301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312" r:id="rId52"/>
    <p:sldId id="280" r:id="rId53"/>
    <p:sldId id="26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C2772-7B6F-4263-8355-08C96FEB50E9}" v="1" dt="2021-10-24T03:09:35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chha Kunwar" userId="S::pratichha.765504@cdcsit.tu.edu.np::5f70a536-ecf8-4926-b064-65b8d576c03b" providerId="AD" clId="Web-{CECC2772-7B6F-4263-8355-08C96FEB50E9}"/>
    <pc:docChg chg="modSld">
      <pc:chgData name="Pratichha Kunwar" userId="S::pratichha.765504@cdcsit.tu.edu.np::5f70a536-ecf8-4926-b064-65b8d576c03b" providerId="AD" clId="Web-{CECC2772-7B6F-4263-8355-08C96FEB50E9}" dt="2021-10-24T03:09:35.833" v="0"/>
      <pc:docMkLst>
        <pc:docMk/>
      </pc:docMkLst>
      <pc:sldChg chg="addSp">
        <pc:chgData name="Pratichha Kunwar" userId="S::pratichha.765504@cdcsit.tu.edu.np::5f70a536-ecf8-4926-b064-65b8d576c03b" providerId="AD" clId="Web-{CECC2772-7B6F-4263-8355-08C96FEB50E9}" dt="2021-10-24T03:09:35.833" v="0"/>
        <pc:sldMkLst>
          <pc:docMk/>
          <pc:sldMk cId="0" sldId="284"/>
        </pc:sldMkLst>
        <pc:spChg chg="add">
          <ac:chgData name="Pratichha Kunwar" userId="S::pratichha.765504@cdcsit.tu.edu.np::5f70a536-ecf8-4926-b064-65b8d576c03b" providerId="AD" clId="Web-{CECC2772-7B6F-4263-8355-08C96FEB50E9}" dt="2021-10-24T03:09:35.833" v="0"/>
          <ac:spMkLst>
            <pc:docMk/>
            <pc:sldMk cId="0" sldId="284"/>
            <ac:spMk id="6" creationId="{87C5AE4F-B7C4-45CA-AF28-1D5DD73A3E8F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7CE15-FCBD-444B-94FD-D8BEEBD95AA9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7FD2A-96D8-47E1-9B9F-F1BE430DB6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0E86-A6D8-43A2-B1DF-B9D56895FD1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9178-33D7-4948-BCAF-A38C1F123B63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D91D-683F-4EE7-9E37-488748896F34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9BED-76C6-4ED9-8FF7-21C8A72C94BE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B98D-C4C6-4B13-AD65-1ACD3F35AAAB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E3C9-412B-4728-86A4-24B03F398A1D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6E0D-BD42-4EB2-8751-3856955A959D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318A-9979-4449-9F90-1445AC90F0F1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2216-6E3C-4BA2-8F75-BDC931ADBED0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936-7452-46A1-86BA-A60CD8AFCDBA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C485-F6D3-4EE8-90DD-FD4C52E5B4B0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221-5325-4F7A-A59E-B9945219C70F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14FC-2B37-4E09-A40A-CF2F5F0ED5EC}" type="datetime1">
              <a:rPr lang="en-US" smtClean="0"/>
              <a:pPr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CB68-38D0-41DD-8AF4-A41443132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Systems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2 (Searching)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Boolean Retrieval Model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177087" cy="322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4581526"/>
            <a:ext cx="7467600" cy="183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Boolean Retrieval Model (Limitations)…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sz="2800" dirty="0">
                <a:ea typeface="新細明體" pitchFamily="2" charset="-120"/>
              </a:rPr>
              <a:t>Very rigid: AND means all; OR means any</a:t>
            </a:r>
          </a:p>
          <a:p>
            <a:pPr algn="just"/>
            <a:r>
              <a:rPr lang="en-US" altLang="zh-TW" sz="2800" dirty="0">
                <a:ea typeface="新細明體" pitchFamily="2" charset="-120"/>
              </a:rPr>
              <a:t>Difficult to express complex user requests</a:t>
            </a:r>
          </a:p>
          <a:p>
            <a:pPr algn="just"/>
            <a:r>
              <a:rPr lang="en-US" altLang="zh-TW" sz="2800" dirty="0">
                <a:ea typeface="新細明體" pitchFamily="2" charset="-120"/>
              </a:rPr>
              <a:t>Difficult to control the number of documents retrieved</a:t>
            </a:r>
          </a:p>
          <a:p>
            <a:pPr lvl="1" algn="just"/>
            <a:r>
              <a:rPr lang="en-US" altLang="zh-TW" sz="2400" i="1" dirty="0">
                <a:ea typeface="新細明體" pitchFamily="2" charset="-120"/>
              </a:rPr>
              <a:t>All</a:t>
            </a:r>
            <a:r>
              <a:rPr lang="en-US" altLang="zh-TW" sz="2400" dirty="0">
                <a:ea typeface="新細明體" pitchFamily="2" charset="-120"/>
              </a:rPr>
              <a:t> matched documents will be returned</a:t>
            </a:r>
          </a:p>
          <a:p>
            <a:pPr algn="just"/>
            <a:r>
              <a:rPr lang="en-US" altLang="zh-TW" sz="2800" dirty="0">
                <a:ea typeface="新細明體" pitchFamily="2" charset="-120"/>
              </a:rPr>
              <a:t>Difficult to rank output</a:t>
            </a:r>
          </a:p>
          <a:p>
            <a:pPr lvl="1" algn="just"/>
            <a:r>
              <a:rPr lang="en-US" altLang="zh-TW" sz="2400" i="1" dirty="0">
                <a:ea typeface="新細明體" pitchFamily="2" charset="-120"/>
              </a:rPr>
              <a:t>All</a:t>
            </a:r>
            <a:r>
              <a:rPr lang="en-US" altLang="zh-TW" sz="2400" dirty="0">
                <a:ea typeface="新細明體" pitchFamily="2" charset="-120"/>
              </a:rPr>
              <a:t> matched documents logically satisfy the query</a:t>
            </a:r>
          </a:p>
          <a:p>
            <a:pPr algn="just"/>
            <a:r>
              <a:rPr lang="en-US" altLang="zh-TW" sz="2800" dirty="0">
                <a:ea typeface="新細明體" pitchFamily="2" charset="-120"/>
              </a:rPr>
              <a:t>Difficult to perform relevance feedback</a:t>
            </a:r>
          </a:p>
          <a:p>
            <a:pPr lvl="1" algn="just"/>
            <a:r>
              <a:rPr lang="en-US" altLang="zh-TW" sz="2400" dirty="0">
                <a:ea typeface="新細明體" pitchFamily="2" charset="-120"/>
              </a:rPr>
              <a:t>If a document is identified by the user as relevant or irrelevant, how should the query be modified?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zh-TW" dirty="0">
                <a:ea typeface="新細明體" pitchFamily="2" charset="-120"/>
              </a:rPr>
              <a:t>Assume</a:t>
            </a:r>
            <a:r>
              <a:rPr lang="en-US" altLang="zh-TW" i="1" dirty="0">
                <a:ea typeface="新細明體" pitchFamily="2" charset="-120"/>
              </a:rPr>
              <a:t> t</a:t>
            </a:r>
            <a:r>
              <a:rPr lang="en-US" altLang="zh-TW" dirty="0">
                <a:ea typeface="新細明體" pitchFamily="2" charset="-120"/>
              </a:rPr>
              <a:t> distinct terms remain after preprocessing; call them index terms or the vocabulary.</a:t>
            </a:r>
          </a:p>
          <a:p>
            <a:pPr algn="just"/>
            <a:r>
              <a:rPr lang="en-US" altLang="zh-TW" dirty="0">
                <a:ea typeface="新細明體" pitchFamily="2" charset="-120"/>
              </a:rPr>
              <a:t>These “orthogonal” terms form a vector space</a:t>
            </a:r>
          </a:p>
          <a:p>
            <a:pPr lvl="1" algn="just">
              <a:buNone/>
            </a:pPr>
            <a:r>
              <a:rPr lang="en-US" altLang="zh-TW" dirty="0">
                <a:ea typeface="新細明體" pitchFamily="2" charset="-120"/>
              </a:rPr>
              <a:t>          Dimension = </a:t>
            </a:r>
            <a:r>
              <a:rPr lang="en-US" altLang="zh-TW" i="1" dirty="0">
                <a:ea typeface="新細明體" pitchFamily="2" charset="-120"/>
              </a:rPr>
              <a:t>t</a:t>
            </a:r>
            <a:r>
              <a:rPr lang="en-US" altLang="zh-TW" dirty="0">
                <a:ea typeface="新細明體" pitchFamily="2" charset="-120"/>
              </a:rPr>
              <a:t> = |vocabulary| </a:t>
            </a:r>
          </a:p>
          <a:p>
            <a:pPr algn="just"/>
            <a:r>
              <a:rPr lang="en-US" altLang="zh-TW" dirty="0">
                <a:ea typeface="新細明體" pitchFamily="2" charset="-120"/>
              </a:rPr>
              <a:t>Each term, </a:t>
            </a:r>
            <a:r>
              <a:rPr lang="en-US" altLang="zh-TW" i="1" dirty="0" err="1">
                <a:ea typeface="新細明體" pitchFamily="2" charset="-120"/>
              </a:rPr>
              <a:t>i</a:t>
            </a:r>
            <a:r>
              <a:rPr lang="en-US" altLang="zh-TW" dirty="0">
                <a:ea typeface="新細明體" pitchFamily="2" charset="-120"/>
              </a:rPr>
              <a:t>,  in a document or query, </a:t>
            </a:r>
            <a:r>
              <a:rPr lang="en-US" altLang="zh-TW" i="1" dirty="0">
                <a:ea typeface="新細明體" pitchFamily="2" charset="-120"/>
              </a:rPr>
              <a:t>j</a:t>
            </a:r>
            <a:r>
              <a:rPr lang="en-US" altLang="zh-TW" dirty="0">
                <a:ea typeface="新細明體" pitchFamily="2" charset="-120"/>
              </a:rPr>
              <a:t>, is given a real-valued weight, </a:t>
            </a:r>
            <a:r>
              <a:rPr lang="en-US" altLang="zh-TW" i="1" dirty="0" err="1">
                <a:ea typeface="新細明體" pitchFamily="2" charset="-120"/>
              </a:rPr>
              <a:t>w</a:t>
            </a:r>
            <a:r>
              <a:rPr lang="en-US" altLang="zh-TW" i="1" baseline="-25000" dirty="0" err="1">
                <a:ea typeface="新細明體" pitchFamily="2" charset="-120"/>
              </a:rPr>
              <a:t>ij</a:t>
            </a:r>
            <a:r>
              <a:rPr lang="en-US" altLang="zh-TW" i="1" baseline="-25000" dirty="0">
                <a:ea typeface="新細明體" pitchFamily="2" charset="-120"/>
              </a:rPr>
              <a:t>.</a:t>
            </a:r>
          </a:p>
          <a:p>
            <a:pPr algn="just"/>
            <a:r>
              <a:rPr lang="en-US" altLang="zh-TW" dirty="0">
                <a:ea typeface="新細明體" pitchFamily="2" charset="-120"/>
              </a:rPr>
              <a:t>Both documents and queries are expressed as       t-dimensional vectors:</a:t>
            </a:r>
          </a:p>
          <a:p>
            <a:pPr lvl="1" algn="just">
              <a:buNone/>
            </a:pPr>
            <a:r>
              <a:rPr lang="en-US" altLang="zh-TW" i="1" dirty="0">
                <a:ea typeface="新細明體" pitchFamily="2" charset="-120"/>
              </a:rPr>
              <a:t>          </a:t>
            </a:r>
            <a:r>
              <a:rPr lang="en-US" altLang="zh-TW" i="1" dirty="0" err="1">
                <a:ea typeface="新細明體" pitchFamily="2" charset="-120"/>
              </a:rPr>
              <a:t>d</a:t>
            </a:r>
            <a:r>
              <a:rPr lang="en-US" altLang="zh-TW" i="1" baseline="-25000" dirty="0" err="1">
                <a:ea typeface="新細明體" pitchFamily="2" charset="-120"/>
              </a:rPr>
              <a:t>j</a:t>
            </a:r>
            <a:r>
              <a:rPr lang="en-US" altLang="zh-TW" dirty="0">
                <a:ea typeface="新細明體" pitchFamily="2" charset="-120"/>
              </a:rPr>
              <a:t> = (</a:t>
            </a:r>
            <a:r>
              <a:rPr lang="en-US" altLang="zh-TW" i="1" dirty="0">
                <a:ea typeface="新細明體" pitchFamily="2" charset="-120"/>
              </a:rPr>
              <a:t>w</a:t>
            </a:r>
            <a:r>
              <a:rPr lang="en-US" altLang="zh-TW" i="1" baseline="-25000" dirty="0">
                <a:ea typeface="新細明體" pitchFamily="2" charset="-120"/>
              </a:rPr>
              <a:t>1j</a:t>
            </a:r>
            <a:r>
              <a:rPr lang="en-US" altLang="zh-TW" i="1" dirty="0">
                <a:ea typeface="新細明體" pitchFamily="2" charset="-120"/>
              </a:rPr>
              <a:t>, w</a:t>
            </a:r>
            <a:r>
              <a:rPr lang="en-US" altLang="zh-TW" i="1" baseline="-25000" dirty="0">
                <a:ea typeface="新細明體" pitchFamily="2" charset="-120"/>
              </a:rPr>
              <a:t>2j</a:t>
            </a:r>
            <a:r>
              <a:rPr lang="en-US" altLang="zh-TW" i="1" dirty="0">
                <a:ea typeface="新細明體" pitchFamily="2" charset="-120"/>
              </a:rPr>
              <a:t>, …, </a:t>
            </a:r>
            <a:r>
              <a:rPr lang="en-US" altLang="zh-TW" i="1" dirty="0" err="1">
                <a:ea typeface="新細明體" pitchFamily="2" charset="-120"/>
              </a:rPr>
              <a:t>w</a:t>
            </a:r>
            <a:r>
              <a:rPr lang="en-US" altLang="zh-TW" i="1" baseline="-25000" dirty="0" err="1">
                <a:ea typeface="新細明體" pitchFamily="2" charset="-120"/>
              </a:rPr>
              <a:t>tj</a:t>
            </a:r>
            <a:r>
              <a:rPr lang="en-US" altLang="zh-TW" dirty="0">
                <a:ea typeface="新細明體" pitchFamily="2" charset="-120"/>
              </a:rPr>
              <a:t>)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Term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Mechanisms</a:t>
            </a:r>
          </a:p>
          <a:p>
            <a:pPr lvl="1"/>
            <a:r>
              <a:rPr lang="en-US" b="1" u="sng" dirty="0"/>
              <a:t>TF (Term Frequency)</a:t>
            </a:r>
          </a:p>
          <a:p>
            <a:pPr lvl="2"/>
            <a:r>
              <a:rPr lang="en-US" dirty="0"/>
              <a:t>Term frequency is a measure of how often a term is found in a collection of documents </a:t>
            </a:r>
          </a:p>
          <a:p>
            <a:pPr lvl="2"/>
            <a:r>
              <a:rPr lang="en-US" dirty="0"/>
              <a:t>Denoted by </a:t>
            </a:r>
            <a:r>
              <a:rPr lang="en-US" b="1" i="1" dirty="0" err="1">
                <a:solidFill>
                  <a:srgbClr val="FF0000"/>
                </a:solidFill>
              </a:rPr>
              <a:t>tf</a:t>
            </a:r>
            <a:r>
              <a:rPr lang="en-US" b="1" i="1" baseline="-25000" dirty="0" err="1">
                <a:solidFill>
                  <a:srgbClr val="FF0000"/>
                </a:solidFill>
              </a:rPr>
              <a:t>t,d</a:t>
            </a:r>
            <a:endParaRPr lang="en-US" b="1" i="1" baseline="-25000" dirty="0">
              <a:solidFill>
                <a:srgbClr val="FF0000"/>
              </a:solidFill>
            </a:endParaRPr>
          </a:p>
          <a:p>
            <a:pPr lvl="1"/>
            <a:r>
              <a:rPr lang="en-US" b="1" u="sng" dirty="0"/>
              <a:t>IDF (Inverse Document Frequency)</a:t>
            </a:r>
          </a:p>
          <a:p>
            <a:pPr lvl="2"/>
            <a:r>
              <a:rPr lang="en-US" dirty="0"/>
              <a:t>Terms which appear very few in numbers may have higher probability of being relevant </a:t>
            </a:r>
          </a:p>
          <a:p>
            <a:pPr lvl="2"/>
            <a:r>
              <a:rPr lang="en-US" b="1" i="1" dirty="0" err="1">
                <a:solidFill>
                  <a:srgbClr val="FF0000"/>
                </a:solidFill>
              </a:rPr>
              <a:t>idf</a:t>
            </a:r>
            <a:r>
              <a:rPr lang="en-US" b="1" i="1" baseline="-25000" dirty="0" err="1">
                <a:solidFill>
                  <a:srgbClr val="FF0000"/>
                </a:solidFill>
              </a:rPr>
              <a:t>t</a:t>
            </a:r>
            <a:r>
              <a:rPr lang="en-US" b="1" i="1" dirty="0">
                <a:solidFill>
                  <a:srgbClr val="FF0000"/>
                </a:solidFill>
              </a:rPr>
              <a:t> = log(N / </a:t>
            </a:r>
            <a:r>
              <a:rPr lang="en-US" b="1" i="1" dirty="0" err="1">
                <a:solidFill>
                  <a:srgbClr val="FF0000"/>
                </a:solidFill>
              </a:rPr>
              <a:t>df</a:t>
            </a:r>
            <a:r>
              <a:rPr lang="en-US" b="1" i="1" baseline="-25000" dirty="0" err="1">
                <a:solidFill>
                  <a:srgbClr val="FF0000"/>
                </a:solidFill>
              </a:rPr>
              <a:t>t</a:t>
            </a:r>
            <a:r>
              <a:rPr lang="en-US" b="1" i="1" dirty="0">
                <a:solidFill>
                  <a:srgbClr val="FF0000"/>
                </a:solidFill>
              </a:rPr>
              <a:t>)</a:t>
            </a:r>
            <a:r>
              <a:rPr lang="en-US" dirty="0"/>
              <a:t>, where N is the number of documents and </a:t>
            </a:r>
            <a:r>
              <a:rPr lang="en-US" b="1" i="1" dirty="0" err="1">
                <a:solidFill>
                  <a:srgbClr val="FF0000"/>
                </a:solidFill>
              </a:rPr>
              <a:t>df</a:t>
            </a:r>
            <a:r>
              <a:rPr lang="en-US" b="1" i="1" baseline="-25000" dirty="0" err="1">
                <a:solidFill>
                  <a:srgbClr val="FF0000"/>
                </a:solidFill>
              </a:rPr>
              <a:t>t</a:t>
            </a:r>
            <a:r>
              <a:rPr lang="en-US" dirty="0"/>
              <a:t> is the number of documents containing </a:t>
            </a:r>
            <a:r>
              <a:rPr lang="en-US" b="1" i="1" dirty="0">
                <a:solidFill>
                  <a:srgbClr val="FF0000"/>
                </a:solidFill>
              </a:rPr>
              <a:t>t</a:t>
            </a:r>
          </a:p>
          <a:p>
            <a:pPr lvl="1"/>
            <a:r>
              <a:rPr lang="en-US" b="1" u="sng" dirty="0"/>
              <a:t>TF-IDF</a:t>
            </a:r>
          </a:p>
          <a:p>
            <a:pPr lvl="2"/>
            <a:r>
              <a:rPr lang="en-US" b="1" i="1" dirty="0" err="1">
                <a:solidFill>
                  <a:srgbClr val="FF0000"/>
                </a:solidFill>
              </a:rPr>
              <a:t>tf-idf</a:t>
            </a:r>
            <a:r>
              <a:rPr lang="en-US" b="1" i="1" baseline="-25000" dirty="0" err="1">
                <a:solidFill>
                  <a:srgbClr val="FF0000"/>
                </a:solidFill>
              </a:rPr>
              <a:t>t,d</a:t>
            </a:r>
            <a:r>
              <a:rPr lang="en-US" b="1" i="1" dirty="0">
                <a:solidFill>
                  <a:srgbClr val="FF0000"/>
                </a:solidFill>
              </a:rPr>
              <a:t> = </a:t>
            </a:r>
            <a:r>
              <a:rPr lang="en-US" b="1" i="1" dirty="0" err="1">
                <a:solidFill>
                  <a:srgbClr val="FF0000"/>
                </a:solidFill>
              </a:rPr>
              <a:t>tf</a:t>
            </a:r>
            <a:r>
              <a:rPr lang="en-US" b="1" i="1" baseline="-25000" dirty="0" err="1">
                <a:solidFill>
                  <a:srgbClr val="FF0000"/>
                </a:solidFill>
              </a:rPr>
              <a:t>t,d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 </a:t>
            </a:r>
            <a:r>
              <a:rPr lang="en-US" b="1" i="1" dirty="0" err="1">
                <a:solidFill>
                  <a:srgbClr val="FF0000"/>
                </a:solidFill>
                <a:sym typeface="Symbol"/>
              </a:rPr>
              <a:t>idf</a:t>
            </a:r>
            <a:r>
              <a:rPr lang="en-US" b="1" i="1" baseline="-25000" dirty="0" err="1">
                <a:solidFill>
                  <a:srgbClr val="FF0000"/>
                </a:solidFill>
                <a:sym typeface="Symbol"/>
              </a:rPr>
              <a:t>t</a:t>
            </a:r>
            <a:endParaRPr lang="en-US" b="1" i="1" baseline="-250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Term Weight…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0770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Cosine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65175" y="2236788"/>
          <a:ext cx="7386638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2946400" imgH="596900" progId="">
                  <p:embed/>
                </p:oleObj>
              </mc:Choice>
              <mc:Fallback>
                <p:oleObj name="Equation" r:id="rId3" imgW="2946400" imgH="5969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236788"/>
                        <a:ext cx="7386638" cy="149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Vector Space Model (Example)…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Consider the following documents.</a:t>
            </a:r>
          </a:p>
          <a:p>
            <a:pPr lvl="1" algn="just"/>
            <a:r>
              <a:rPr lang="en-US" dirty="0"/>
              <a:t>Doc1 = ant </a:t>
            </a:r>
            <a:r>
              <a:rPr lang="en-US" dirty="0" err="1"/>
              <a:t>ant</a:t>
            </a:r>
            <a:r>
              <a:rPr lang="en-US" dirty="0"/>
              <a:t> bee</a:t>
            </a:r>
          </a:p>
          <a:p>
            <a:pPr lvl="1" algn="just"/>
            <a:r>
              <a:rPr lang="en-US" dirty="0"/>
              <a:t>Doc2 = dog </a:t>
            </a:r>
            <a:r>
              <a:rPr lang="en-US"/>
              <a:t>bee dog </a:t>
            </a:r>
            <a:r>
              <a:rPr lang="en-US" dirty="0"/>
              <a:t>dog ant dog</a:t>
            </a:r>
          </a:p>
          <a:p>
            <a:pPr lvl="1" algn="just"/>
            <a:r>
              <a:rPr lang="en-US" dirty="0"/>
              <a:t>Doc3 = cat dog fox</a:t>
            </a:r>
          </a:p>
          <a:p>
            <a:pPr algn="just"/>
            <a:r>
              <a:rPr lang="en-US" dirty="0"/>
              <a:t>Rank these document with the query “dog ant ”.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Vector Space Model (Exercise)…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Doc 1 : Information Retrieval Systems </a:t>
            </a:r>
          </a:p>
          <a:p>
            <a:pPr algn="just"/>
            <a:r>
              <a:rPr lang="en-US" dirty="0"/>
              <a:t>Doc 2 : Information Storage </a:t>
            </a:r>
          </a:p>
          <a:p>
            <a:pPr algn="just"/>
            <a:r>
              <a:rPr lang="en-US" dirty="0"/>
              <a:t>Doc 3 : Digital Speech Synthesis Systems </a:t>
            </a:r>
          </a:p>
          <a:p>
            <a:pPr algn="just"/>
            <a:r>
              <a:rPr lang="en-US" dirty="0"/>
              <a:t>Doc 4 : Speech Filtering, Speech Retrieval</a:t>
            </a:r>
          </a:p>
          <a:p>
            <a:pPr algn="just"/>
            <a:r>
              <a:rPr lang="en-US" dirty="0"/>
              <a:t>Rank these documents for the query “Speech Systems”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Document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Lexical analysis</a:t>
            </a:r>
          </a:p>
          <a:p>
            <a:pPr algn="just"/>
            <a:r>
              <a:rPr lang="en-US" dirty="0"/>
              <a:t>Elimination of stop words</a:t>
            </a:r>
          </a:p>
          <a:p>
            <a:pPr algn="just"/>
            <a:r>
              <a:rPr lang="en-US" dirty="0"/>
              <a:t>Stemming</a:t>
            </a:r>
          </a:p>
          <a:p>
            <a:pPr algn="just"/>
            <a:r>
              <a:rPr lang="en-US" dirty="0"/>
              <a:t>Index term selection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Lexical Analysis of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Lexical analysis is the process of converting a stream of characters (the text of documents) into a stream of words (the candidate words to be adopted as index terms)</a:t>
            </a:r>
          </a:p>
          <a:p>
            <a:pPr algn="just"/>
            <a:r>
              <a:rPr lang="en-US" dirty="0"/>
              <a:t>Issues</a:t>
            </a:r>
          </a:p>
          <a:p>
            <a:pPr lvl="1" algn="just"/>
            <a:r>
              <a:rPr lang="en-US" dirty="0"/>
              <a:t>Digits (some digit might have good significance like credit card number, some special date 90 BS)</a:t>
            </a:r>
          </a:p>
          <a:p>
            <a:pPr lvl="1" algn="just"/>
            <a:r>
              <a:rPr lang="en-US" dirty="0"/>
              <a:t>Hyphens (</a:t>
            </a:r>
            <a:r>
              <a:rPr lang="en-US" dirty="0" err="1"/>
              <a:t>Eg</a:t>
            </a:r>
            <a:r>
              <a:rPr lang="en-US" dirty="0"/>
              <a:t> co-education)</a:t>
            </a:r>
          </a:p>
          <a:p>
            <a:pPr lvl="1" algn="just"/>
            <a:r>
              <a:rPr lang="en-US" dirty="0"/>
              <a:t>Punctuation marks (</a:t>
            </a:r>
            <a:r>
              <a:rPr lang="en-US" dirty="0" err="1"/>
              <a:t>Eg</a:t>
            </a:r>
            <a:r>
              <a:rPr lang="en-US" dirty="0"/>
              <a:t> Dr.)</a:t>
            </a:r>
          </a:p>
          <a:p>
            <a:pPr lvl="1" algn="just"/>
            <a:r>
              <a:rPr lang="en-US" dirty="0"/>
              <a:t>Case of letters (</a:t>
            </a:r>
            <a:r>
              <a:rPr lang="en-US" dirty="0" err="1"/>
              <a:t>Eg</a:t>
            </a:r>
            <a:r>
              <a:rPr lang="en-US" dirty="0"/>
              <a:t> who and WHO)</a:t>
            </a:r>
          </a:p>
          <a:p>
            <a:pPr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Information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Text is the primary way that human knowledge is stored after speech. </a:t>
            </a:r>
          </a:p>
          <a:p>
            <a:pPr algn="just"/>
            <a:r>
              <a:rPr lang="en-US" dirty="0"/>
              <a:t>Deals with the representation, storage, organization and access to information</a:t>
            </a:r>
          </a:p>
          <a:p>
            <a:r>
              <a:rPr lang="en-US" altLang="en-US" dirty="0"/>
              <a:t>Concerned firstly with retrieving </a:t>
            </a:r>
            <a:r>
              <a:rPr lang="en-US" altLang="en-US" b="1" i="1" u="sng" dirty="0"/>
              <a:t>relevant</a:t>
            </a:r>
            <a:r>
              <a:rPr lang="en-US" altLang="en-US" i="1" dirty="0"/>
              <a:t> </a:t>
            </a:r>
            <a:r>
              <a:rPr lang="en-US" altLang="en-US" dirty="0"/>
              <a:t>documents to a query.</a:t>
            </a:r>
          </a:p>
          <a:p>
            <a:r>
              <a:rPr lang="en-US" altLang="en-US" dirty="0"/>
              <a:t>Concerned secondly with retrieving from </a:t>
            </a:r>
            <a:r>
              <a:rPr lang="en-US" altLang="en-US" b="1" i="1" u="sng" dirty="0"/>
              <a:t>large</a:t>
            </a:r>
            <a:r>
              <a:rPr lang="en-US" altLang="en-US" dirty="0"/>
              <a:t> sets of documents </a:t>
            </a:r>
            <a:r>
              <a:rPr lang="en-US" altLang="en-US" b="1" i="1" u="sng" dirty="0"/>
              <a:t>efficiently</a:t>
            </a:r>
            <a:r>
              <a:rPr lang="en-US" altLang="en-US" dirty="0"/>
              <a:t>.</a:t>
            </a:r>
          </a:p>
          <a:p>
            <a:pPr algn="just"/>
            <a:r>
              <a:rPr lang="en-US" b="1" u="sng" dirty="0"/>
              <a:t>What makes IR a Hard Problem???</a:t>
            </a:r>
          </a:p>
          <a:p>
            <a:pPr lvl="1" algn="just"/>
            <a:r>
              <a:rPr lang="en-US" dirty="0"/>
              <a:t>Unstructured text</a:t>
            </a:r>
          </a:p>
          <a:p>
            <a:pPr lvl="1" algn="just"/>
            <a:r>
              <a:rPr lang="en-US" dirty="0"/>
              <a:t>Requires understanding of semantics (hotel </a:t>
            </a:r>
            <a:r>
              <a:rPr lang="en-US" dirty="0">
                <a:sym typeface="Symbol"/>
              </a:rPr>
              <a:t> cafe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Ambiguity in natural language (bat, bank)</a:t>
            </a:r>
          </a:p>
          <a:p>
            <a:pPr lvl="1" algn="just"/>
            <a:r>
              <a:rPr lang="en-US" dirty="0"/>
              <a:t>Web page changes rapidly</a:t>
            </a:r>
          </a:p>
          <a:p>
            <a:pPr lvl="1" algn="just"/>
            <a:r>
              <a:rPr lang="en-US" dirty="0"/>
              <a:t>Fake information</a:t>
            </a:r>
          </a:p>
          <a:p>
            <a:pPr lvl="1" algn="just"/>
            <a:r>
              <a:rPr lang="en-US" dirty="0"/>
              <a:t>New pages are not linked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Elimination of Stop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Sometimes, some extremely common words which would appear to be of little value in helping select documents matching a user need are excluded from the vocabulary, called stop words</a:t>
            </a:r>
          </a:p>
          <a:p>
            <a:pPr algn="just"/>
            <a:r>
              <a:rPr lang="en-US" dirty="0"/>
              <a:t>Generally discarded during indexing </a:t>
            </a:r>
          </a:p>
          <a:p>
            <a:pPr algn="just"/>
            <a:r>
              <a:rPr lang="en-US" dirty="0"/>
              <a:t>A lot of time not indexing stop words does little harm </a:t>
            </a:r>
          </a:p>
          <a:p>
            <a:pPr lvl="1" algn="just"/>
            <a:r>
              <a:rPr lang="en-US" dirty="0"/>
              <a:t>Flight </a:t>
            </a:r>
            <a:r>
              <a:rPr lang="en-US" b="1" i="1" dirty="0">
                <a:solidFill>
                  <a:srgbClr val="FF0000"/>
                </a:solidFill>
              </a:rPr>
              <a:t>to</a:t>
            </a:r>
            <a:r>
              <a:rPr lang="en-US" dirty="0"/>
              <a:t> Kathmandu</a:t>
            </a:r>
          </a:p>
          <a:p>
            <a:pPr lvl="1" algn="just"/>
            <a:r>
              <a:rPr lang="en-US" dirty="0"/>
              <a:t>President </a:t>
            </a:r>
            <a:r>
              <a:rPr lang="en-US" b="1" i="1" dirty="0">
                <a:solidFill>
                  <a:srgbClr val="FF0000"/>
                </a:solidFill>
              </a:rPr>
              <a:t>of the</a:t>
            </a:r>
            <a:r>
              <a:rPr lang="en-US" dirty="0"/>
              <a:t> United States</a:t>
            </a:r>
          </a:p>
          <a:p>
            <a:pPr lvl="1" algn="just"/>
            <a:r>
              <a:rPr lang="en-US" b="1" i="1" dirty="0">
                <a:solidFill>
                  <a:srgbClr val="FF0000"/>
                </a:solidFill>
              </a:rPr>
              <a:t>As we may </a:t>
            </a:r>
            <a:r>
              <a:rPr lang="en-US" dirty="0"/>
              <a:t>think (A popular article of </a:t>
            </a:r>
            <a:r>
              <a:rPr lang="en-US" dirty="0" err="1"/>
              <a:t>Vannevar</a:t>
            </a:r>
            <a:r>
              <a:rPr lang="en-US" dirty="0"/>
              <a:t> Bush)</a:t>
            </a:r>
          </a:p>
          <a:p>
            <a:pPr lvl="1" algn="just"/>
            <a:r>
              <a:rPr lang="en-US" b="1" i="1" dirty="0">
                <a:solidFill>
                  <a:srgbClr val="FF0000"/>
                </a:solidFill>
              </a:rPr>
              <a:t>Let it be</a:t>
            </a:r>
            <a:r>
              <a:rPr lang="en-US" dirty="0"/>
              <a:t> (Song of The Beatles)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Stemming and 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goal of both stemming and lemmatization is to reduce inflectional forms </a:t>
            </a:r>
          </a:p>
          <a:p>
            <a:pPr lvl="1"/>
            <a:r>
              <a:rPr lang="en-US" dirty="0"/>
              <a:t>am, are, is </a:t>
            </a:r>
            <a:r>
              <a:rPr lang="en-US" dirty="0">
                <a:sym typeface="Symbol"/>
              </a:rPr>
              <a:t> be [Lemmatization]</a:t>
            </a:r>
          </a:p>
          <a:p>
            <a:pPr lvl="1"/>
            <a:r>
              <a:rPr lang="en-US" dirty="0">
                <a:sym typeface="Symbol"/>
              </a:rPr>
              <a:t>eat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s</a:t>
            </a:r>
            <a:r>
              <a:rPr lang="en-US" dirty="0">
                <a:sym typeface="Symbol"/>
              </a:rPr>
              <a:t>, eat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ing</a:t>
            </a:r>
            <a:r>
              <a:rPr lang="en-US" dirty="0">
                <a:sym typeface="Symbol"/>
              </a:rPr>
              <a:t>, eat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en</a:t>
            </a:r>
            <a:r>
              <a:rPr lang="en-US" dirty="0">
                <a:sym typeface="Symbol"/>
              </a:rPr>
              <a:t>  eat [Stemming]</a:t>
            </a:r>
            <a:endParaRPr lang="en-US" dirty="0"/>
          </a:p>
          <a:p>
            <a:r>
              <a:rPr lang="en-US" b="1" u="sng" dirty="0"/>
              <a:t>Porter Algorithm</a:t>
            </a:r>
            <a:r>
              <a:rPr lang="en-US" dirty="0"/>
              <a:t> (Stemmer for English language)</a:t>
            </a:r>
          </a:p>
          <a:p>
            <a:pPr lvl="1"/>
            <a:r>
              <a:rPr lang="en-US" dirty="0"/>
              <a:t>Words with common stem might have similar semantics</a:t>
            </a:r>
          </a:p>
          <a:p>
            <a:pPr lvl="1"/>
            <a:r>
              <a:rPr lang="en-US" dirty="0"/>
              <a:t>CONNECT, CONNECTED, CONNECTING</a:t>
            </a:r>
          </a:p>
          <a:p>
            <a:pPr lvl="1"/>
            <a:r>
              <a:rPr lang="en-US" dirty="0"/>
              <a:t>Rule based</a:t>
            </a:r>
          </a:p>
          <a:p>
            <a:pPr lvl="1"/>
            <a:r>
              <a:rPr lang="en-US" dirty="0"/>
              <a:t>&lt;condition&gt; S1 </a:t>
            </a:r>
            <a:r>
              <a:rPr lang="en-US" dirty="0">
                <a:sym typeface="Symbol"/>
              </a:rPr>
              <a:t> S2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Porter Stemmer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Here, </a:t>
            </a:r>
            <a:r>
              <a:rPr lang="en-US" b="1" i="1" dirty="0">
                <a:solidFill>
                  <a:srgbClr val="FF0000"/>
                </a:solidFill>
              </a:rPr>
              <a:t>m</a:t>
            </a:r>
            <a:r>
              <a:rPr lang="en-US" dirty="0"/>
              <a:t> is the count of the pair if VC (Vowel and Consonant)</a:t>
            </a:r>
          </a:p>
          <a:p>
            <a:pPr algn="just"/>
            <a:r>
              <a:rPr lang="en-US" dirty="0"/>
              <a:t>Examples</a:t>
            </a:r>
          </a:p>
          <a:p>
            <a:pPr lvl="1" algn="just"/>
            <a:r>
              <a:rPr lang="en-US" dirty="0"/>
              <a:t>m = 0 TR, EE, TREE, Y, BY </a:t>
            </a:r>
          </a:p>
          <a:p>
            <a:pPr lvl="1" algn="just"/>
            <a:r>
              <a:rPr lang="en-US" dirty="0"/>
              <a:t>m = 1 TROUBLE, OATS, TREES, IVY</a:t>
            </a:r>
          </a:p>
          <a:p>
            <a:pPr lvl="1" algn="just"/>
            <a:r>
              <a:rPr lang="en-US" dirty="0"/>
              <a:t>m = 2 TROUBLES, PRIVATE, OATEN, ORRERY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600200"/>
            <a:ext cx="7553325" cy="175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Index Term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Sensitive </a:t>
            </a:r>
          </a:p>
          <a:p>
            <a:pPr lvl="1" algn="just"/>
            <a:r>
              <a:rPr lang="en-US" dirty="0"/>
              <a:t>A search for “Chinese toys” might bring up a book that mentions “China” in the first chapter and “toys” in the last chapter but this does not make it relevant to the query </a:t>
            </a:r>
          </a:p>
          <a:p>
            <a:pPr algn="just"/>
            <a:r>
              <a:rPr lang="en-US" dirty="0"/>
              <a:t>A  good approach is the identification of noun groups </a:t>
            </a:r>
          </a:p>
          <a:p>
            <a:pPr algn="just"/>
            <a:r>
              <a:rPr lang="en-US" dirty="0"/>
              <a:t>According to linguistics, most of the semantics is carried by the noun words </a:t>
            </a:r>
          </a:p>
          <a:p>
            <a:pPr algn="just"/>
            <a:r>
              <a:rPr lang="en-US" dirty="0" err="1"/>
              <a:t>Biword</a:t>
            </a:r>
            <a:r>
              <a:rPr lang="en-US" dirty="0"/>
              <a:t> index (</a:t>
            </a:r>
            <a:r>
              <a:rPr lang="en-US" dirty="0" err="1"/>
              <a:t>Eg</a:t>
            </a:r>
            <a:r>
              <a:rPr lang="en-US" dirty="0"/>
              <a:t> operating system)</a:t>
            </a:r>
          </a:p>
          <a:p>
            <a:pPr algn="just"/>
            <a:r>
              <a:rPr lang="en-US" dirty="0"/>
              <a:t>Positional index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Index Term Selection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1"/>
            <a:ext cx="532421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Spelling Correction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Distance between misspelled word and correct word</a:t>
            </a:r>
          </a:p>
          <a:p>
            <a:pPr algn="just"/>
            <a:r>
              <a:rPr lang="en-US" dirty="0"/>
              <a:t>Approaches</a:t>
            </a:r>
          </a:p>
          <a:p>
            <a:pPr lvl="1" algn="just"/>
            <a:r>
              <a:rPr lang="en-US" dirty="0"/>
              <a:t>Isolated word spelling correction</a:t>
            </a:r>
          </a:p>
          <a:p>
            <a:pPr lvl="1" algn="just"/>
            <a:r>
              <a:rPr lang="en-US" dirty="0"/>
              <a:t>Context sensitive spelling correction</a:t>
            </a:r>
          </a:p>
          <a:p>
            <a:pPr lvl="2" algn="just"/>
            <a:r>
              <a:rPr lang="en-US" dirty="0" err="1"/>
              <a:t>Eg</a:t>
            </a:r>
            <a:r>
              <a:rPr lang="en-US" dirty="0"/>
              <a:t> flight </a:t>
            </a:r>
            <a:r>
              <a:rPr lang="en-US" b="1" i="1" dirty="0">
                <a:solidFill>
                  <a:srgbClr val="FF0000"/>
                </a:solidFill>
              </a:rPr>
              <a:t>form</a:t>
            </a:r>
            <a:r>
              <a:rPr lang="en-US" dirty="0"/>
              <a:t> </a:t>
            </a:r>
            <a:r>
              <a:rPr lang="en-US" dirty="0" err="1"/>
              <a:t>kathmandu</a:t>
            </a:r>
            <a:endParaRPr lang="en-US" dirty="0"/>
          </a:p>
          <a:p>
            <a:pPr algn="just"/>
            <a:r>
              <a:rPr lang="en-US" dirty="0"/>
              <a:t>Algorithm</a:t>
            </a:r>
          </a:p>
          <a:p>
            <a:pPr lvl="1" algn="just"/>
            <a:r>
              <a:rPr lang="en-US" dirty="0"/>
              <a:t>Edit distance (</a:t>
            </a:r>
            <a:r>
              <a:rPr lang="en-US" dirty="0" err="1"/>
              <a:t>Levenshtein</a:t>
            </a:r>
            <a:r>
              <a:rPr lang="en-US" dirty="0"/>
              <a:t> Distance)</a:t>
            </a:r>
          </a:p>
          <a:p>
            <a:pPr lvl="1" algn="just"/>
            <a:r>
              <a:rPr lang="en-US" dirty="0"/>
              <a:t>K-gram overlap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/>
              <a:t>The edit distance between string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 and string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 is the minimum number of basic operations that convert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 algn="just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/>
              <a:t>Levenshtein</a:t>
            </a:r>
            <a:r>
              <a:rPr lang="en-US" dirty="0"/>
              <a:t> distance: The admissible basic operations are </a:t>
            </a:r>
            <a:r>
              <a:rPr lang="de-DE" dirty="0"/>
              <a:t>insert, delete, and replace</a:t>
            </a:r>
          </a:p>
          <a:p>
            <a:pPr lvl="1" algn="just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/>
              <a:t>Levenshtein distance </a:t>
            </a:r>
            <a:r>
              <a:rPr lang="de-DE" i="1" dirty="0"/>
              <a:t>dog-do</a:t>
            </a:r>
            <a:r>
              <a:rPr lang="de-DE" dirty="0"/>
              <a:t>: 1</a:t>
            </a:r>
          </a:p>
          <a:p>
            <a:pPr lvl="1" algn="just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/>
              <a:t>Levenshtein distance </a:t>
            </a:r>
            <a:r>
              <a:rPr lang="de-DE" i="1" dirty="0"/>
              <a:t>cat-cart</a:t>
            </a:r>
            <a:r>
              <a:rPr lang="de-DE" dirty="0"/>
              <a:t>: 1</a:t>
            </a:r>
          </a:p>
          <a:p>
            <a:pPr lvl="1" algn="just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/>
              <a:t>Levenshtein distance </a:t>
            </a:r>
            <a:r>
              <a:rPr lang="de-DE" i="1" dirty="0"/>
              <a:t>cat-cut</a:t>
            </a:r>
            <a:r>
              <a:rPr lang="de-DE" dirty="0"/>
              <a:t>: 1</a:t>
            </a:r>
          </a:p>
          <a:p>
            <a:pPr lvl="1" algn="just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/>
              <a:t>Levenshtein distance </a:t>
            </a:r>
            <a:r>
              <a:rPr lang="de-DE" i="1" dirty="0"/>
              <a:t>cat-act</a:t>
            </a:r>
            <a:r>
              <a:rPr lang="de-DE" dirty="0"/>
              <a:t>: 2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Edit Distance…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fundamentals</a:t>
            </a:r>
          </a:p>
          <a:p>
            <a:pPr lvl="1"/>
            <a:r>
              <a:rPr lang="en-US" dirty="0"/>
              <a:t>String index start with </a:t>
            </a:r>
            <a:r>
              <a:rPr lang="en-US" b="1" i="1" dirty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“CDCSIT” have indexes C </a:t>
            </a:r>
            <a:r>
              <a:rPr lang="en-US" dirty="0">
                <a:sym typeface="Symbol"/>
              </a:rPr>
              <a:t> 0, D  1, C  2, S 3, I  4, T 5</a:t>
            </a:r>
          </a:p>
          <a:p>
            <a:pPr lvl="1"/>
            <a:r>
              <a:rPr lang="en-US" dirty="0">
                <a:sym typeface="Symbol"/>
              </a:rPr>
              <a:t>[-1,0] = “”, [0,0] = “C”, [0,1] = “CD”, [0,4] = “CDCSI”</a:t>
            </a:r>
            <a:endParaRPr lang="en-US" dirty="0"/>
          </a:p>
          <a:p>
            <a:r>
              <a:rPr lang="en-US" dirty="0"/>
              <a:t>Actions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 </a:t>
            </a:r>
          </a:p>
          <a:p>
            <a:pPr lvl="1"/>
            <a:r>
              <a:rPr lang="en-US" dirty="0"/>
              <a:t>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Edit Distance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Find the edit distance between “fast” and “cats”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819400"/>
          <a:ext cx="4876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 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“ 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86600" y="2895600"/>
            <a:ext cx="94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Our Key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53200" y="3505200"/>
          <a:ext cx="2133600" cy="177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r>
                        <a:rPr lang="en-US" dirty="0"/>
                        <a:t>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6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 the Optimal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447800" y="3124200"/>
            <a:ext cx="1447800" cy="838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3000" y="2362200"/>
            <a:ext cx="795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They are different so take minimum (0,1,1) and add 1, because we need one 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3886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371600" y="3124200"/>
            <a:ext cx="2438400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3886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62290" y="3886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0490" y="3962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71600" y="3276600"/>
            <a:ext cx="2362200" cy="1371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4476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9200" y="6107668"/>
            <a:ext cx="742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They are same so just take minimum (1,2,2) because we don’t need an action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4090" y="4495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495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00490" y="44958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5010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33800" y="5010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5010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0200" y="5029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62090" y="5543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0" y="5543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8200" y="5543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76690" y="5543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Edit Distance (Exercise)…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❶"/>
            </a:pPr>
            <a:r>
              <a:rPr lang="de-DE" dirty="0"/>
              <a:t>Compute Levenshtein distance matrix for </a:t>
            </a:r>
            <a:r>
              <a:rPr lang="de-DE" sz="2200" b="1" i="1" dirty="0">
                <a:solidFill>
                  <a:srgbClr val="00B050"/>
                </a:solidFill>
              </a:rPr>
              <a:t>OSLO</a:t>
            </a:r>
            <a:r>
              <a:rPr lang="de-DE" dirty="0"/>
              <a:t> – </a:t>
            </a:r>
            <a:r>
              <a:rPr lang="de-DE" sz="2200" b="1" i="1" dirty="0">
                <a:solidFill>
                  <a:srgbClr val="00B050"/>
                </a:solidFill>
              </a:rPr>
              <a:t>SNOW</a:t>
            </a:r>
          </a:p>
          <a:p>
            <a:pPr lvl="1" algn="just"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en-US" dirty="0"/>
              <a:t>What are the </a:t>
            </a:r>
            <a:r>
              <a:rPr lang="en-US" dirty="0" err="1"/>
              <a:t>Levenshtein</a:t>
            </a:r>
            <a:r>
              <a:rPr lang="en-US" dirty="0"/>
              <a:t> editing operations that transform </a:t>
            </a:r>
            <a:r>
              <a:rPr lang="de-DE" b="1" i="1" dirty="0">
                <a:solidFill>
                  <a:srgbClr val="C00000"/>
                </a:solidFill>
              </a:rPr>
              <a:t>cat</a:t>
            </a:r>
            <a:r>
              <a:rPr lang="de-DE" dirty="0"/>
              <a:t> into </a:t>
            </a:r>
            <a:r>
              <a:rPr lang="de-DE" b="1" i="1" dirty="0">
                <a:solidFill>
                  <a:srgbClr val="C00000"/>
                </a:solidFill>
              </a:rPr>
              <a:t>catcat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Data VS Information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•"/>
            </a:pPr>
            <a:r>
              <a:rPr lang="pt-BR" altLang="en-US" dirty="0"/>
              <a:t>Data retrieval</a:t>
            </a:r>
          </a:p>
          <a:p>
            <a:pPr lvl="1" algn="just">
              <a:buFontTx/>
              <a:buChar char="–"/>
            </a:pPr>
            <a:r>
              <a:rPr lang="pt-BR" altLang="en-US" dirty="0"/>
              <a:t>which docs contain a set of keywords?</a:t>
            </a:r>
          </a:p>
          <a:p>
            <a:pPr lvl="1" algn="just">
              <a:buFontTx/>
              <a:buChar char="–"/>
            </a:pPr>
            <a:r>
              <a:rPr lang="pt-BR" altLang="en-US" dirty="0"/>
              <a:t>a single erroneous object implies failure!</a:t>
            </a:r>
          </a:p>
          <a:p>
            <a:pPr algn="just">
              <a:buFontTx/>
              <a:buChar char="•"/>
            </a:pPr>
            <a:r>
              <a:rPr lang="pt-BR" altLang="en-US" dirty="0"/>
              <a:t>Information retrieval</a:t>
            </a:r>
          </a:p>
          <a:p>
            <a:pPr lvl="1" algn="just">
              <a:buFontTx/>
              <a:buChar char="–"/>
            </a:pPr>
            <a:r>
              <a:rPr lang="pt-BR" altLang="en-US" dirty="0"/>
              <a:t>information about a subject or topic</a:t>
            </a:r>
          </a:p>
          <a:p>
            <a:pPr lvl="1" algn="just">
              <a:buFontTx/>
              <a:buChar char="–"/>
            </a:pPr>
            <a:r>
              <a:rPr lang="pt-BR" altLang="en-US" dirty="0"/>
              <a:t>semantics is frequently loose</a:t>
            </a:r>
          </a:p>
          <a:p>
            <a:pPr lvl="1" algn="just">
              <a:buFontTx/>
              <a:buChar char="–"/>
            </a:pPr>
            <a:r>
              <a:rPr lang="pt-BR" altLang="en-US" dirty="0"/>
              <a:t>small errors are tolerated</a:t>
            </a:r>
            <a:endParaRPr lang="pt-BR" altLang="en-US" i="1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5AE4F-B7C4-45CA-AF28-1D5DD73A3E8F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K-Gram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k-gram is a sequence of k characters. </a:t>
            </a:r>
          </a:p>
          <a:p>
            <a:pPr algn="just"/>
            <a:r>
              <a:rPr lang="en-US" dirty="0"/>
              <a:t>Example: “</a:t>
            </a:r>
            <a:r>
              <a:rPr lang="en-US" dirty="0" err="1"/>
              <a:t>cas</a:t>
            </a:r>
            <a:r>
              <a:rPr lang="en-US" dirty="0"/>
              <a:t>”, “</a:t>
            </a:r>
            <a:r>
              <a:rPr lang="en-US" dirty="0" err="1"/>
              <a:t>ast</a:t>
            </a:r>
            <a:r>
              <a:rPr lang="en-US" dirty="0"/>
              <a:t>”, “</a:t>
            </a:r>
            <a:r>
              <a:rPr lang="en-US" dirty="0" err="1"/>
              <a:t>stl</a:t>
            </a:r>
            <a:r>
              <a:rPr lang="en-US" dirty="0"/>
              <a:t>” are 3 grams occurring in term “castle”</a:t>
            </a:r>
          </a:p>
          <a:p>
            <a:pPr algn="just"/>
            <a:r>
              <a:rPr lang="en-US" dirty="0"/>
              <a:t>Use the k-gram index to retrieve vocabulary terms that have many k-grams in common with the query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K-Gram Indexes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76390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3581400" y="4572000"/>
            <a:ext cx="381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2400" y="4648200"/>
            <a:ext cx="1371600" cy="381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5105400"/>
            <a:ext cx="279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aboard, border, boardroom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Search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program that searches for documents for specified keyword and returns a list of the documents where the keywords are found </a:t>
            </a:r>
          </a:p>
          <a:p>
            <a:pPr algn="just"/>
            <a:r>
              <a:rPr lang="en-US" dirty="0"/>
              <a:t>Typically, a search engine works by sending out a spider to fetch as many as documents </a:t>
            </a:r>
          </a:p>
          <a:p>
            <a:pPr algn="just"/>
            <a:r>
              <a:rPr lang="en-US" dirty="0"/>
              <a:t>Another program indexer then reads these documents and creates index based on the word contained in each document such that only meaningful results are retrieved to query </a:t>
            </a:r>
          </a:p>
          <a:p>
            <a:r>
              <a:rPr lang="en-US" dirty="0"/>
              <a:t> A web search engine is designed to search the information on WWW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Search Engine…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8001000" cy="517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Search Engine…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search engine work?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Web Crawling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Indexing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Searching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Web crawling is the process by which we gather pages form the web, in order to index them and support a search engine </a:t>
            </a:r>
          </a:p>
          <a:p>
            <a:pPr algn="just"/>
            <a:r>
              <a:rPr lang="en-US" dirty="0"/>
              <a:t>Finds and downloads web pages automatically</a:t>
            </a:r>
          </a:p>
          <a:p>
            <a:pPr lvl="1" algn="just"/>
            <a:r>
              <a:rPr lang="en-US" dirty="0"/>
              <a:t>provides the collection for searching</a:t>
            </a:r>
          </a:p>
          <a:p>
            <a:pPr algn="just"/>
            <a:r>
              <a:rPr lang="en-US" dirty="0"/>
              <a:t>Features of a crawler</a:t>
            </a:r>
          </a:p>
          <a:p>
            <a:pPr lvl="1" algn="just"/>
            <a:r>
              <a:rPr lang="en-US" dirty="0"/>
              <a:t>Performance and Efficiency </a:t>
            </a:r>
            <a:r>
              <a:rPr lang="en-US" dirty="0">
                <a:sym typeface="Symbol"/>
              </a:rPr>
              <a:t> </a:t>
            </a:r>
            <a:r>
              <a:rPr lang="en-US" sz="2100" i="1" dirty="0">
                <a:solidFill>
                  <a:srgbClr val="FF0000"/>
                </a:solidFill>
              </a:rPr>
              <a:t>To reduce this inefficiency, web crawlers use threads and fetch hundreds of pages at once</a:t>
            </a:r>
          </a:p>
          <a:p>
            <a:pPr lvl="1" algn="just"/>
            <a:r>
              <a:rPr lang="en-US" dirty="0"/>
              <a:t>Quality </a:t>
            </a:r>
            <a:r>
              <a:rPr lang="en-US" dirty="0">
                <a:sym typeface="Symbol"/>
              </a:rPr>
              <a:t> </a:t>
            </a:r>
            <a:r>
              <a:rPr lang="en-US" sz="2100" i="1" dirty="0">
                <a:solidFill>
                  <a:srgbClr val="FF0000"/>
                </a:solidFill>
                <a:sym typeface="Symbol"/>
              </a:rPr>
              <a:t>check for fake, trustworthiness</a:t>
            </a:r>
            <a:endParaRPr lang="en-US" sz="2100" i="1" dirty="0">
              <a:solidFill>
                <a:srgbClr val="FF0000"/>
              </a:solidFill>
            </a:endParaRPr>
          </a:p>
          <a:p>
            <a:pPr lvl="1" algn="just"/>
            <a:r>
              <a:rPr lang="en-US" dirty="0"/>
              <a:t>Freshness </a:t>
            </a:r>
            <a:r>
              <a:rPr lang="en-US" dirty="0">
                <a:sym typeface="Symbol"/>
              </a:rPr>
              <a:t> </a:t>
            </a:r>
            <a:r>
              <a:rPr lang="en-US" sz="2100" i="1" dirty="0">
                <a:solidFill>
                  <a:srgbClr val="FF0000"/>
                </a:solidFill>
                <a:sym typeface="Symbol"/>
              </a:rPr>
              <a:t>Web crawler must continually revisit pages it has already crawled to see if they have changed in order to maintain the freshness of the document collection</a:t>
            </a:r>
          </a:p>
          <a:p>
            <a:pPr lvl="1" algn="just"/>
            <a:r>
              <a:rPr lang="en-US" dirty="0"/>
              <a:t>Politeness </a:t>
            </a:r>
            <a:r>
              <a:rPr lang="en-US" dirty="0">
                <a:sym typeface="Symbol"/>
              </a:rPr>
              <a:t> </a:t>
            </a:r>
            <a:r>
              <a:rPr lang="en-US" sz="2100" b="1" i="1" dirty="0">
                <a:solidFill>
                  <a:srgbClr val="002060"/>
                </a:solidFill>
                <a:sym typeface="Symbol"/>
              </a:rPr>
              <a:t>Robots.txt</a:t>
            </a:r>
            <a:r>
              <a:rPr lang="en-US" sz="2100" i="1" dirty="0">
                <a:solidFill>
                  <a:srgbClr val="FF0000"/>
                </a:solidFill>
                <a:sym typeface="Symbol"/>
              </a:rPr>
              <a:t> file can be used to control      crawlers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Web Crawling………………………………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Robots.txt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76096"/>
            <a:ext cx="41910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Crawling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crawler begins with one or more URLs that constitute a seed set</a:t>
            </a:r>
          </a:p>
          <a:p>
            <a:pPr algn="just"/>
            <a:r>
              <a:rPr lang="en-US" dirty="0"/>
              <a:t>It picks a URL from this seed set, and then fetches the web page at that URL </a:t>
            </a:r>
          </a:p>
          <a:p>
            <a:pPr algn="just"/>
            <a:r>
              <a:rPr lang="en-US" dirty="0"/>
              <a:t>The fetched page is then parsed to extract both the text and the links form the page </a:t>
            </a:r>
          </a:p>
          <a:p>
            <a:pPr algn="just"/>
            <a:r>
              <a:rPr lang="en-US" dirty="0"/>
              <a:t>The extracted text is fed to a text indexer </a:t>
            </a:r>
          </a:p>
          <a:p>
            <a:pPr algn="just"/>
            <a:r>
              <a:rPr lang="en-US" dirty="0"/>
              <a:t>The extracted links (URLs) are then added to a URL frontier which at all time consists of URLs whose corresponding pages have yet to be fetched by crawler </a:t>
            </a:r>
          </a:p>
          <a:p>
            <a:pPr algn="just"/>
            <a:r>
              <a:rPr lang="en-US" dirty="0"/>
              <a:t>Initially URL frontier contains the seed set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2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Crawler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350"/>
            <a:ext cx="80391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5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Crawler Architecture……………………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828800"/>
            <a:ext cx="84105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Relevance is a subjective judgment and may include:</a:t>
            </a:r>
          </a:p>
          <a:p>
            <a:pPr lvl="1" algn="just"/>
            <a:r>
              <a:rPr lang="en-US" altLang="en-US" dirty="0"/>
              <a:t>Being on the proper subject.</a:t>
            </a:r>
          </a:p>
          <a:p>
            <a:pPr lvl="1" algn="just"/>
            <a:r>
              <a:rPr lang="en-US" altLang="en-US" dirty="0"/>
              <a:t>Being timely (recent information).</a:t>
            </a:r>
          </a:p>
          <a:p>
            <a:pPr lvl="1" algn="just"/>
            <a:r>
              <a:rPr lang="en-US" altLang="en-US" dirty="0"/>
              <a:t>Being authoritative (from a trusted source).</a:t>
            </a:r>
          </a:p>
          <a:p>
            <a:pPr lvl="1" algn="just"/>
            <a:r>
              <a:rPr lang="en-US" altLang="en-US" dirty="0"/>
              <a:t>Satisfying the goals of the user and his/her intended use of the information (</a:t>
            </a:r>
            <a:r>
              <a:rPr lang="en-US" altLang="en-US" i="1" dirty="0"/>
              <a:t>information need</a:t>
            </a:r>
            <a:r>
              <a:rPr lang="en-US" altLang="en-US" dirty="0"/>
              <a:t>).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Search Engine Spider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 spider is a program that a search engine uses to seek out information on WWW as well as to index the information that it finds so that actual search results appear when a search query for a keyword is entered 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90" y="2609850"/>
            <a:ext cx="64293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22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Spidering</a:t>
            </a:r>
            <a:r>
              <a:rPr lang="en-US" b="1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Initialize queue (</a:t>
            </a:r>
            <a:r>
              <a:rPr lang="en-US" b="1" i="1" dirty="0"/>
              <a:t>Q</a:t>
            </a:r>
            <a:r>
              <a:rPr lang="en-US" dirty="0"/>
              <a:t>) with initial set of known URL’s </a:t>
            </a:r>
          </a:p>
          <a:p>
            <a:pPr algn="just"/>
            <a:r>
              <a:rPr lang="en-US" dirty="0"/>
              <a:t>Until </a:t>
            </a:r>
            <a:r>
              <a:rPr lang="en-US" b="1" i="1" dirty="0"/>
              <a:t>Q</a:t>
            </a:r>
            <a:r>
              <a:rPr lang="en-US" dirty="0"/>
              <a:t> is empty or </a:t>
            </a:r>
            <a:r>
              <a:rPr lang="en-US" b="1" i="1" dirty="0"/>
              <a:t>page</a:t>
            </a:r>
            <a:r>
              <a:rPr lang="en-US" dirty="0"/>
              <a:t> or </a:t>
            </a:r>
            <a:r>
              <a:rPr lang="en-US" b="1" i="1" dirty="0"/>
              <a:t>time</a:t>
            </a:r>
            <a:r>
              <a:rPr lang="en-US" dirty="0"/>
              <a:t> limit exhausted </a:t>
            </a:r>
          </a:p>
          <a:p>
            <a:pPr lvl="1" algn="just"/>
            <a:r>
              <a:rPr lang="en-US" dirty="0"/>
              <a:t>Pop URL, </a:t>
            </a:r>
            <a:r>
              <a:rPr lang="en-US" b="1" i="1" dirty="0"/>
              <a:t>L</a:t>
            </a:r>
            <a:r>
              <a:rPr lang="en-US" dirty="0"/>
              <a:t> from front of </a:t>
            </a:r>
            <a:r>
              <a:rPr lang="en-US" b="1" i="1" dirty="0"/>
              <a:t>Q </a:t>
            </a:r>
          </a:p>
          <a:p>
            <a:pPr lvl="1" algn="just"/>
            <a:r>
              <a:rPr lang="en-US" dirty="0"/>
              <a:t>If </a:t>
            </a:r>
            <a:r>
              <a:rPr lang="en-US" b="1" i="1" dirty="0"/>
              <a:t>L</a:t>
            </a:r>
            <a:r>
              <a:rPr lang="en-US" dirty="0"/>
              <a:t> is not to an HTML page (.gif, .jpeg, .</a:t>
            </a:r>
            <a:r>
              <a:rPr lang="en-US" dirty="0" err="1"/>
              <a:t>ps</a:t>
            </a:r>
            <a:r>
              <a:rPr lang="en-US" dirty="0"/>
              <a:t>, .</a:t>
            </a:r>
            <a:r>
              <a:rPr lang="en-US" dirty="0" err="1"/>
              <a:t>pdf</a:t>
            </a:r>
            <a:r>
              <a:rPr lang="en-US" dirty="0"/>
              <a:t>, .</a:t>
            </a:r>
            <a:r>
              <a:rPr lang="en-US" dirty="0" err="1"/>
              <a:t>ppt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then continue loop </a:t>
            </a:r>
          </a:p>
          <a:p>
            <a:pPr lvl="1" algn="just"/>
            <a:r>
              <a:rPr lang="en-US" dirty="0"/>
              <a:t>If </a:t>
            </a:r>
            <a:r>
              <a:rPr lang="en-US" b="1" i="1" dirty="0"/>
              <a:t>L</a:t>
            </a:r>
            <a:r>
              <a:rPr lang="en-US" dirty="0"/>
              <a:t> is already visited then continue loop </a:t>
            </a:r>
          </a:p>
          <a:p>
            <a:pPr lvl="1" algn="just"/>
            <a:r>
              <a:rPr lang="en-US" dirty="0"/>
              <a:t>Download page </a:t>
            </a:r>
            <a:r>
              <a:rPr lang="en-US" b="1" i="1" dirty="0"/>
              <a:t>P</a:t>
            </a:r>
            <a:r>
              <a:rPr lang="en-US" dirty="0"/>
              <a:t> for </a:t>
            </a:r>
            <a:r>
              <a:rPr lang="en-US" b="1" i="1" dirty="0"/>
              <a:t>L </a:t>
            </a:r>
          </a:p>
          <a:p>
            <a:pPr lvl="1" algn="just"/>
            <a:r>
              <a:rPr lang="en-US" dirty="0"/>
              <a:t>If cannot download </a:t>
            </a:r>
            <a:r>
              <a:rPr lang="en-US" b="1" i="1" dirty="0"/>
              <a:t>P</a:t>
            </a:r>
            <a:r>
              <a:rPr lang="en-US" dirty="0"/>
              <a:t> (For example: 404 error, robot excluded) then continue loop </a:t>
            </a:r>
          </a:p>
          <a:p>
            <a:pPr lvl="1" algn="just"/>
            <a:r>
              <a:rPr lang="en-US" dirty="0"/>
              <a:t>Index </a:t>
            </a:r>
            <a:r>
              <a:rPr lang="en-US" b="1" i="1" dirty="0"/>
              <a:t>P </a:t>
            </a:r>
          </a:p>
          <a:p>
            <a:pPr lvl="1" algn="just"/>
            <a:r>
              <a:rPr lang="en-US" dirty="0"/>
              <a:t>Parse </a:t>
            </a:r>
            <a:r>
              <a:rPr lang="en-US" b="1" i="1" dirty="0"/>
              <a:t>P</a:t>
            </a:r>
            <a:r>
              <a:rPr lang="en-US" dirty="0"/>
              <a:t> to obtain list of new links </a:t>
            </a:r>
            <a:r>
              <a:rPr lang="en-US" b="1" i="1" dirty="0"/>
              <a:t>N </a:t>
            </a:r>
          </a:p>
          <a:p>
            <a:pPr lvl="1" algn="just"/>
            <a:r>
              <a:rPr lang="en-US" dirty="0"/>
              <a:t>Append </a:t>
            </a:r>
            <a:r>
              <a:rPr lang="en-US" b="1" i="1" dirty="0"/>
              <a:t>N</a:t>
            </a:r>
            <a:r>
              <a:rPr lang="en-US" dirty="0"/>
              <a:t> to the end of </a:t>
            </a:r>
            <a:r>
              <a:rPr lang="en-US" b="1" i="1" dirty="0"/>
              <a:t>Q </a:t>
            </a:r>
          </a:p>
          <a:p>
            <a:pPr algn="just"/>
            <a:r>
              <a:rPr lang="en-US" dirty="0"/>
              <a:t>Loop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Focus of Spider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Topic Directed 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/>
              <a:t>Assume desired description or sample of pages of interest are given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 Directed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/>
              <a:t>Monitor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Link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Use of hyperlinks to for ranking web search results</a:t>
            </a:r>
          </a:p>
          <a:p>
            <a:pPr algn="just"/>
            <a:r>
              <a:rPr lang="en-US" dirty="0"/>
              <a:t>Link analysis is one of many factors considered by web search engines in computing a score for a web page on any given query </a:t>
            </a:r>
          </a:p>
          <a:p>
            <a:pPr algn="just"/>
            <a:r>
              <a:rPr lang="en-US" dirty="0"/>
              <a:t>Two methods</a:t>
            </a:r>
          </a:p>
          <a:p>
            <a:pPr lvl="1" algn="just"/>
            <a:r>
              <a:rPr lang="en-US" dirty="0"/>
              <a:t>Page Rank Algorithm</a:t>
            </a:r>
          </a:p>
          <a:p>
            <a:pPr lvl="1" algn="just"/>
            <a:r>
              <a:rPr lang="en-US" dirty="0"/>
              <a:t>HITS Algorithm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6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Page Rank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Developed by Larry Page at Stanford University</a:t>
            </a:r>
          </a:p>
          <a:p>
            <a:pPr algn="just"/>
            <a:r>
              <a:rPr lang="en-US" dirty="0"/>
              <a:t>Link analysis algorithm</a:t>
            </a:r>
          </a:p>
          <a:p>
            <a:pPr algn="just"/>
            <a:r>
              <a:rPr lang="en-US" dirty="0"/>
              <a:t>A hyperlink to a page counts as a vote of support </a:t>
            </a:r>
          </a:p>
          <a:p>
            <a:pPr algn="just"/>
            <a:r>
              <a:rPr lang="en-US" dirty="0"/>
              <a:t>A page that is linked to by many pages receives a high rank and if there is no links to a web page there is no support for that page </a:t>
            </a:r>
          </a:p>
          <a:p>
            <a:pPr algn="just"/>
            <a:r>
              <a:rPr lang="en-US" dirty="0"/>
              <a:t>The rank value indicates the importance of a particular page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4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Rank Algorithm…………………..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u="sng" dirty="0"/>
              <a:t>Algorithm</a:t>
            </a:r>
          </a:p>
          <a:p>
            <a:pPr lvl="1" algn="just"/>
            <a:r>
              <a:rPr lang="en-US" dirty="0"/>
              <a:t>Assume a small universe of four web pages A, B, C and D </a:t>
            </a:r>
          </a:p>
          <a:p>
            <a:pPr lvl="1" algn="just"/>
            <a:r>
              <a:rPr lang="en-US" dirty="0"/>
              <a:t>The initial approximation of Page Rank would be evenly divided between the four documents </a:t>
            </a:r>
          </a:p>
          <a:p>
            <a:pPr lvl="1" algn="just"/>
            <a:r>
              <a:rPr lang="en-US" dirty="0"/>
              <a:t>Hence each document would begin with an estimated Page Rank of 0.25 </a:t>
            </a:r>
          </a:p>
          <a:p>
            <a:pPr lvl="1" algn="just"/>
            <a:r>
              <a:rPr lang="en-US" dirty="0"/>
              <a:t> PR(A) = PR(B) = PR(C) = PR(D) = 0.25</a:t>
            </a:r>
          </a:p>
          <a:p>
            <a:pPr lvl="1" algn="just"/>
            <a:r>
              <a:rPr lang="en-US" dirty="0"/>
              <a:t>If pages B, C and D each only link to A, they would each confer 0.25 page rank to A </a:t>
            </a:r>
          </a:p>
          <a:p>
            <a:pPr lvl="1" algn="just"/>
            <a:r>
              <a:rPr lang="en-US" dirty="0"/>
              <a:t>i.e. PR(A) = PR(B</a:t>
            </a:r>
            <a:r>
              <a:rPr lang="en-US"/>
              <a:t>) + </a:t>
            </a:r>
            <a:r>
              <a:rPr lang="en-US" dirty="0"/>
              <a:t>PR(C</a:t>
            </a:r>
            <a:r>
              <a:rPr lang="en-US"/>
              <a:t>) + </a:t>
            </a:r>
            <a:r>
              <a:rPr lang="en-US" dirty="0"/>
              <a:t>PR(D) </a:t>
            </a:r>
            <a:r>
              <a:rPr lang="en-US"/>
              <a:t>= 0.75</a:t>
            </a:r>
            <a:endParaRPr lang="en-US" dirty="0"/>
          </a:p>
          <a:p>
            <a:pPr lvl="1" algn="just"/>
            <a:r>
              <a:rPr lang="en-US" dirty="0"/>
              <a:t>Suppose that page B has link to page C as well as to page A, while pages d has links to all three pages </a:t>
            </a:r>
          </a:p>
          <a:p>
            <a:pPr lvl="1" algn="just"/>
            <a:r>
              <a:rPr lang="en-US" dirty="0"/>
              <a:t>Thus B gives vote worth 0.125 to page A and a vote 0.125 to page C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6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Rank Algorithm…………………..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Algorithm </a:t>
                </a:r>
                <a:r>
                  <a:rPr lang="en-US" b="1" u="sng" dirty="0" err="1"/>
                  <a:t>contd</a:t>
                </a:r>
                <a:endParaRPr lang="en-US" b="1" u="sng" dirty="0"/>
              </a:p>
              <a:p>
                <a:pPr lvl="1"/>
                <a:r>
                  <a:rPr lang="en-US" dirty="0"/>
                  <a:t>i.e.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𝑃𝑅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𝑃𝑅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𝑃𝑅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𝑃𝑅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Where </a:t>
                </a:r>
              </a:p>
              <a:p>
                <a:pPr lvl="2"/>
                <a:r>
                  <a:rPr lang="en-US" dirty="0"/>
                  <a:t>L(page) </a:t>
                </a:r>
                <a:r>
                  <a:rPr lang="en-US" dirty="0">
                    <a:sym typeface="Symbol"/>
                  </a:rPr>
                  <a:t> normalized number of outbound links</a:t>
                </a:r>
              </a:p>
              <a:p>
                <a:pPr lvl="2"/>
                <a:r>
                  <a:rPr lang="en-US" dirty="0" err="1">
                    <a:sym typeface="Symbol"/>
                  </a:rPr>
                  <a:t>B</a:t>
                </a:r>
                <a:r>
                  <a:rPr lang="en-US" baseline="-25000" dirty="0" err="1">
                    <a:sym typeface="Symbol"/>
                  </a:rPr>
                  <a:t>m</a:t>
                </a:r>
                <a:r>
                  <a:rPr lang="en-US" dirty="0">
                    <a:sym typeface="Symbol"/>
                  </a:rPr>
                  <a:t>  set of all pages link to page </a:t>
                </a:r>
                <a:r>
                  <a:rPr lang="en-US" b="1" i="1" dirty="0">
                    <a:sym typeface="Symbol"/>
                  </a:rPr>
                  <a:t>n</a:t>
                </a: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8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Rank Algorithm…………………..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667000" cy="246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02976"/>
            <a:ext cx="5202797" cy="247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2631744"/>
            <a:ext cx="561975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22" y="2596488"/>
            <a:ext cx="104208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581703"/>
            <a:ext cx="933450" cy="213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712636"/>
            <a:ext cx="609600" cy="16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07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2770" name="Picture 2" descr="Image result for pagerank algorithm exerci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98" y="1590674"/>
            <a:ext cx="7749802" cy="4505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Authorities and Hubs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page is called an authority for the query if it contains the valuable information on the subject </a:t>
            </a:r>
          </a:p>
          <a:p>
            <a:pPr algn="just"/>
            <a:r>
              <a:rPr lang="en-US" dirty="0"/>
              <a:t>For example: for query “</a:t>
            </a:r>
            <a:r>
              <a:rPr lang="en-US"/>
              <a:t>car” </a:t>
            </a:r>
            <a:r>
              <a:rPr lang="en-US">
                <a:sym typeface="Symbol"/>
              </a:rPr>
              <a:t></a:t>
            </a:r>
            <a:r>
              <a:rPr lang="en-US"/>
              <a:t> </a:t>
            </a:r>
            <a:r>
              <a:rPr lang="en-US" dirty="0"/>
              <a:t>www.bmw.com, www.mercedes-benz.com </a:t>
            </a:r>
          </a:p>
          <a:p>
            <a:pPr algn="just"/>
            <a:r>
              <a:rPr lang="en-US" dirty="0"/>
              <a:t>However there is a second category of pages relevant to the process of finding authoritative pages called hubs </a:t>
            </a:r>
          </a:p>
          <a:p>
            <a:pPr algn="just"/>
            <a:r>
              <a:rPr lang="en-US" dirty="0"/>
              <a:t>Hubs contain useful links towards the authoritative pages, i.e. hubs point the search engine to the right direction </a:t>
            </a:r>
          </a:p>
          <a:p>
            <a:pPr algn="just"/>
            <a:r>
              <a:rPr lang="en-US" dirty="0"/>
              <a:t>Jon Kleinberg’s algorithm called </a:t>
            </a:r>
            <a:r>
              <a:rPr lang="en-US" b="1" dirty="0"/>
              <a:t>HITS</a:t>
            </a:r>
            <a:r>
              <a:rPr lang="en-US" dirty="0"/>
              <a:t> identifies good authorities and hubs for a topic by assigning two numbers on a page </a:t>
            </a:r>
          </a:p>
          <a:p>
            <a:pPr lvl="1" algn="just"/>
            <a:r>
              <a:rPr lang="en-US" dirty="0"/>
              <a:t>Authority Weight</a:t>
            </a:r>
          </a:p>
          <a:p>
            <a:pPr lvl="1" algn="just"/>
            <a:r>
              <a:rPr lang="en-US" dirty="0"/>
              <a:t>Hub Height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97A3-4B27-478A-879C-B2C7C37323D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6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Information Retrieval (Architecture)…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58184"/>
            <a:ext cx="5743575" cy="443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b="1" dirty="0"/>
          </a:p>
          <a:p>
            <a:pPr algn="ctr">
              <a:buNone/>
            </a:pPr>
            <a:r>
              <a:rPr lang="en-US" sz="6000" b="1" dirty="0"/>
              <a:t>End of Unit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IR Related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Automated document categorization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Information filtering (spam filtering)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Information routing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Automated document clustering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Recommending information or products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Information extraction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Information integration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Question answering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Retrieval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zh-TW" sz="4000" dirty="0">
                <a:ea typeface="新細明體" pitchFamily="2" charset="-120"/>
              </a:rPr>
              <a:t>A retrieval model specifies the details of: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3600" dirty="0">
                <a:ea typeface="新細明體" pitchFamily="2" charset="-120"/>
              </a:rPr>
              <a:t>Document representation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3600" dirty="0">
                <a:ea typeface="新細明體" pitchFamily="2" charset="-120"/>
              </a:rPr>
              <a:t>Query representation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3600" dirty="0">
                <a:ea typeface="新細明體" pitchFamily="2" charset="-120"/>
              </a:rPr>
              <a:t>Retrieval function</a:t>
            </a:r>
          </a:p>
          <a:p>
            <a:pPr algn="just">
              <a:lnSpc>
                <a:spcPct val="90000"/>
              </a:lnSpc>
            </a:pPr>
            <a:r>
              <a:rPr lang="en-US" altLang="zh-TW" sz="4000" dirty="0">
                <a:ea typeface="新細明體" pitchFamily="2" charset="-120"/>
              </a:rPr>
              <a:t>Determines a notion of relevance</a:t>
            </a:r>
          </a:p>
          <a:p>
            <a:pPr algn="just">
              <a:lnSpc>
                <a:spcPct val="90000"/>
              </a:lnSpc>
            </a:pPr>
            <a:r>
              <a:rPr lang="en-US" altLang="zh-TW" sz="4000" dirty="0">
                <a:ea typeface="新細明體" pitchFamily="2" charset="-120"/>
              </a:rPr>
              <a:t>Notion of relevance can be binary or continuous (i.e. </a:t>
            </a:r>
            <a:r>
              <a:rPr lang="en-US" altLang="zh-TW" sz="4000" i="1" dirty="0">
                <a:ea typeface="新細明體" pitchFamily="2" charset="-120"/>
              </a:rPr>
              <a:t>ranked retrieval</a:t>
            </a:r>
            <a:r>
              <a:rPr lang="en-US" altLang="zh-TW" sz="4000" dirty="0">
                <a:ea typeface="新細明體" pitchFamily="2" charset="-120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US" altLang="en-US" sz="4000" dirty="0">
                <a:ea typeface="新細明體" pitchFamily="2" charset="-120"/>
              </a:rPr>
              <a:t>Classes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ea typeface="新細明體" pitchFamily="2" charset="-120"/>
              </a:rPr>
              <a:t>Boolean Retrieval Model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ea typeface="新細明體" pitchFamily="2" charset="-120"/>
              </a:rPr>
              <a:t>Vector Space Model</a:t>
            </a:r>
            <a:endParaRPr lang="en-US" alt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Boolean Retrieval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>
                <a:ea typeface="新細明體" pitchFamily="2" charset="-120"/>
              </a:rPr>
              <a:t>A document is represented as a set of keywords</a:t>
            </a:r>
          </a:p>
          <a:p>
            <a:pPr algn="just"/>
            <a:r>
              <a:rPr lang="en-US" altLang="zh-TW" dirty="0">
                <a:ea typeface="新細明體" pitchFamily="2" charset="-120"/>
              </a:rPr>
              <a:t>Queries are Boolean expressions of keywords, connected by AND, OR, and NOT, including the use of brackets to indicate scope</a:t>
            </a:r>
          </a:p>
          <a:p>
            <a:pPr lvl="1" algn="just"/>
            <a:r>
              <a:rPr lang="en-US" altLang="zh-TW" dirty="0">
                <a:ea typeface="新細明體" pitchFamily="2" charset="-120"/>
              </a:rPr>
              <a:t>[[Rio &amp; Brazil] | [Hilo &amp; Hawaii]] &amp; hotel &amp; !Hilton</a:t>
            </a:r>
          </a:p>
          <a:p>
            <a:pPr algn="just"/>
            <a:r>
              <a:rPr lang="en-US" altLang="zh-TW" dirty="0">
                <a:ea typeface="新細明體" pitchFamily="2" charset="-120"/>
              </a:rPr>
              <a:t>Output: Document is relevant or not; No partial matches or ranking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Boolean Retrieval Model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d1 = English tutorial and fast track </a:t>
            </a:r>
          </a:p>
          <a:p>
            <a:pPr algn="just"/>
            <a:r>
              <a:rPr lang="en-US" dirty="0"/>
              <a:t>d2 = Book on semantic analysis </a:t>
            </a:r>
          </a:p>
          <a:p>
            <a:pPr algn="just"/>
            <a:r>
              <a:rPr lang="en-US" dirty="0"/>
              <a:t>d3 = Learning latent semantic indexing </a:t>
            </a:r>
          </a:p>
          <a:p>
            <a:pPr algn="just"/>
            <a:r>
              <a:rPr lang="en-US" dirty="0"/>
              <a:t>d4 = Advance in structure and semantic indexing </a:t>
            </a:r>
          </a:p>
          <a:p>
            <a:pPr algn="just"/>
            <a:r>
              <a:rPr lang="en-US" dirty="0"/>
              <a:t>d5 = Analysis of latent structures </a:t>
            </a:r>
          </a:p>
          <a:p>
            <a:pPr algn="just"/>
            <a:r>
              <a:rPr lang="en-US" dirty="0"/>
              <a:t>Query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“advance AND structure AND NOT analysis”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CB68-38D0-41DD-8AF4-A41443132EC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3AE896D440949A3480BA54C19188D" ma:contentTypeVersion="9" ma:contentTypeDescription="Create a new document." ma:contentTypeScope="" ma:versionID="d8efd67180b9657267e2ab10614972d0">
  <xsd:schema xmlns:xsd="http://www.w3.org/2001/XMLSchema" xmlns:xs="http://www.w3.org/2001/XMLSchema" xmlns:p="http://schemas.microsoft.com/office/2006/metadata/properties" xmlns:ns2="0c92e790-c042-40f5-b6ff-cfd21145216c" targetNamespace="http://schemas.microsoft.com/office/2006/metadata/properties" ma:root="true" ma:fieldsID="b85234a4e42c9b71af0834b8445fc8b0" ns2:_="">
    <xsd:import namespace="0c92e790-c042-40f5-b6ff-cfd211452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2e790-c042-40f5-b6ff-cfd211452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AADD67-3569-4860-804D-45A360A548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01EA23-A35E-4C6C-85AC-38C2D4DFAB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1BF7268-F8AE-4237-BC25-6E9C28EE2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2e790-c042-40f5-b6ff-cfd2114521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2439</Words>
  <Application>Microsoft Office PowerPoint</Application>
  <PresentationFormat>On-screen Show (4:3)</PresentationFormat>
  <Paragraphs>416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Web Systems and Algorithms</vt:lpstr>
      <vt:lpstr>Information Retrieval</vt:lpstr>
      <vt:lpstr>Data VS Information Retrieval</vt:lpstr>
      <vt:lpstr>Relevance</vt:lpstr>
      <vt:lpstr>Information Retrieval (Architecture)…</vt:lpstr>
      <vt:lpstr>IR Related Tasks</vt:lpstr>
      <vt:lpstr>Retrieval Model</vt:lpstr>
      <vt:lpstr>Boolean Retrieval Model</vt:lpstr>
      <vt:lpstr>Boolean Retrieval Model (Example)…</vt:lpstr>
      <vt:lpstr>Boolean Retrieval Model (Example)…</vt:lpstr>
      <vt:lpstr>Boolean Retrieval Model (Limitations)…</vt:lpstr>
      <vt:lpstr>Vector Space Model</vt:lpstr>
      <vt:lpstr>Term Weight</vt:lpstr>
      <vt:lpstr>Term Weight…</vt:lpstr>
      <vt:lpstr>Cosine Similarity</vt:lpstr>
      <vt:lpstr>Vector Space Model (Example)…</vt:lpstr>
      <vt:lpstr>Vector Space Model (Exercise)…</vt:lpstr>
      <vt:lpstr>Document Preprocessing</vt:lpstr>
      <vt:lpstr>Lexical Analysis of the Text</vt:lpstr>
      <vt:lpstr>Elimination of Stop Words</vt:lpstr>
      <vt:lpstr>Stemming and Lemmatization</vt:lpstr>
      <vt:lpstr>Porter Stemmer</vt:lpstr>
      <vt:lpstr>Index Term Selection</vt:lpstr>
      <vt:lpstr>Index Term Selection (Example)…</vt:lpstr>
      <vt:lpstr>Spelling Correction Algorithm</vt:lpstr>
      <vt:lpstr>Edit Distance</vt:lpstr>
      <vt:lpstr>Edit Distance…</vt:lpstr>
      <vt:lpstr>Edit Distance (Example)…</vt:lpstr>
      <vt:lpstr>Edit Distance (Exercise)…</vt:lpstr>
      <vt:lpstr>K-Gram Indexes</vt:lpstr>
      <vt:lpstr>K-Gram Indexes (Example)…</vt:lpstr>
      <vt:lpstr>Search Engine</vt:lpstr>
      <vt:lpstr>Search Engine…</vt:lpstr>
      <vt:lpstr>Search Engine…</vt:lpstr>
      <vt:lpstr>Web Crawling</vt:lpstr>
      <vt:lpstr>Web Crawling………………………………</vt:lpstr>
      <vt:lpstr>Crawling Operation</vt:lpstr>
      <vt:lpstr>Crawler Architecture</vt:lpstr>
      <vt:lpstr>Crawler Architecture……………………</vt:lpstr>
      <vt:lpstr>Search Engine Spider</vt:lpstr>
      <vt:lpstr>Spidering Algorithm</vt:lpstr>
      <vt:lpstr>Focus of Spider</vt:lpstr>
      <vt:lpstr>Link Analysis</vt:lpstr>
      <vt:lpstr>Page Rank Algorithm</vt:lpstr>
      <vt:lpstr>Page Rank Algorithm…………………..</vt:lpstr>
      <vt:lpstr>Page Rank Algorithm…………………..</vt:lpstr>
      <vt:lpstr>Page Rank Algorithm…………………..</vt:lpstr>
      <vt:lpstr>PowerPoint Presentation</vt:lpstr>
      <vt:lpstr>Authorities and Hubs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Systems and Algorithms</dc:title>
  <dc:creator>Acer</dc:creator>
  <cp:lastModifiedBy>Acer</cp:lastModifiedBy>
  <cp:revision>168</cp:revision>
  <dcterms:created xsi:type="dcterms:W3CDTF">2021-01-17T14:10:38Z</dcterms:created>
  <dcterms:modified xsi:type="dcterms:W3CDTF">2021-10-24T03:09:36Z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0x01010025D3AE896D440949A3480BA54C19188D</vt:lpwstr>
  </property>
</Properties>
</file>