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6"/>
  </p:notesMasterIdLst>
  <p:sldIdLst>
    <p:sldId id="256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62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65683D-6B15-4347-81B6-CCFF21950C34}" v="1" dt="2021-11-13T11:33:29.3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peen Joshi" userId="S::bipeen.765504@cdcsit.tu.edu.np::d9a37244-67b0-4691-b6f4-aeff899878b2" providerId="AD" clId="Web-{1765683D-6B15-4347-81B6-CCFF21950C34}"/>
    <pc:docChg chg="modSld">
      <pc:chgData name="Bipeen Joshi" userId="S::bipeen.765504@cdcsit.tu.edu.np::d9a37244-67b0-4691-b6f4-aeff899878b2" providerId="AD" clId="Web-{1765683D-6B15-4347-81B6-CCFF21950C34}" dt="2021-11-13T11:33:29.352" v="0"/>
      <pc:docMkLst>
        <pc:docMk/>
      </pc:docMkLst>
      <pc:sldChg chg="delSp delAnim">
        <pc:chgData name="Bipeen Joshi" userId="S::bipeen.765504@cdcsit.tu.edu.np::d9a37244-67b0-4691-b6f4-aeff899878b2" providerId="AD" clId="Web-{1765683D-6B15-4347-81B6-CCFF21950C34}" dt="2021-11-13T11:33:29.352" v="0"/>
        <pc:sldMkLst>
          <pc:docMk/>
          <pc:sldMk cId="0" sldId="290"/>
        </pc:sldMkLst>
        <pc:spChg chg="del">
          <ac:chgData name="Bipeen Joshi" userId="S::bipeen.765504@cdcsit.tu.edu.np::d9a37244-67b0-4691-b6f4-aeff899878b2" providerId="AD" clId="Web-{1765683D-6B15-4347-81B6-CCFF21950C34}" dt="2021-11-13T11:33:29.352" v="0"/>
          <ac:spMkLst>
            <pc:docMk/>
            <pc:sldMk cId="0" sldId="290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7CE15-FCBD-444B-94FD-D8BEEBD95AA9}" type="datetimeFigureOut">
              <a:rPr lang="en-US" smtClean="0"/>
              <a:pPr/>
              <a:t>11/13/2021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7FD2A-96D8-47E1-9B9F-F1BE430DB62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26389D-BCE7-4C79-A926-575530A6E3B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285D17-DEC6-4831-AE43-A75C9F272D6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666750"/>
            <a:ext cx="4646613" cy="3484563"/>
          </a:xfrm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3563"/>
            <a:ext cx="5048250" cy="40782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567" tIns="44783" rIns="89567" bIns="44783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DE104-989D-4114-B217-7F0D1A31B54A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C44E1-A9B3-4D3A-9559-F056D741015B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B68-38D0-41DD-8AF4-A41443132E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46C1-26D6-4F18-A8EF-34AC7DFAEEBA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B68-38D0-41DD-8AF4-A41443132E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1BAC-9C73-4660-8B9C-75B38891AD76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B68-38D0-41DD-8AF4-A41443132E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A8E46-3B19-4EB3-9A85-9A7429498244}" type="datetime1">
              <a:rPr lang="en-US" smtClean="0"/>
              <a:pPr>
                <a:defRPr/>
              </a:pPr>
              <a:t>11/13/2021</a:t>
            </a:fld>
            <a:endParaRPr 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Compiled By :- Bikash Balami</a:t>
            </a:r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7AD89-6A19-4F20-9A60-BE9AEA891B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BE3F-44AF-4901-8654-2DA55E39DFF1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B68-38D0-41DD-8AF4-A41443132E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1778-8D6D-48BC-8B5B-7DDC014D4959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B68-38D0-41DD-8AF4-A41443132E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AA4CC-3966-471F-93F1-0B2DAC2EBF42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B68-38D0-41DD-8AF4-A41443132E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CCC44-331A-430A-B0E9-4FD422F8332A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B68-38D0-41DD-8AF4-A41443132E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B92C-4AAB-4D50-9F94-1518B10E0471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B68-38D0-41DD-8AF4-A41443132E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68E1-D8D4-4F58-86BE-34002E4CAC96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B68-38D0-41DD-8AF4-A41443132E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A690-5086-453C-8D1B-1DB861D22D64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B68-38D0-41DD-8AF4-A41443132E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09355-A1B3-483C-815B-62DADEB13A82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B68-38D0-41DD-8AF4-A41443132E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B55D7-78C0-4FD6-A8C3-6E65EC63FF35}" type="datetime1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Compiled By :- Bikash Balami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DCB68-38D0-41DD-8AF4-A41443132E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Web Systems and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Unit 3 (Creating Suggestions and Recommendations)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B68-38D0-41DD-8AF4-A41443132EC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858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sz="3600" b="1" dirty="0">
                <a:latin typeface="+mn-lt"/>
                <a:ea typeface="+mn-ea"/>
                <a:cs typeface="+mn-cs"/>
              </a:rPr>
              <a:t>Association Rule Mining: A Road Map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8686800" cy="5638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SzPct val="80000"/>
            </a:pPr>
            <a:r>
              <a:rPr lang="en-US" sz="2400" u="sng" dirty="0">
                <a:solidFill>
                  <a:schemeClr val="accent2"/>
                </a:solidFill>
              </a:rPr>
              <a:t>Boolean vs. quantitative</a:t>
            </a:r>
            <a:r>
              <a:rPr lang="en-US" sz="2400" u="sng" dirty="0"/>
              <a:t> associations </a:t>
            </a:r>
            <a:r>
              <a:rPr lang="en-US" sz="2400" dirty="0"/>
              <a:t>(Based on the </a:t>
            </a:r>
            <a:r>
              <a:rPr lang="en-US" sz="2400" dirty="0">
                <a:solidFill>
                  <a:schemeClr val="tx2"/>
                </a:solidFill>
              </a:rPr>
              <a:t>types of values handled)</a:t>
            </a:r>
          </a:p>
          <a:p>
            <a:pPr lvl="1" eaLnBrk="1" hangingPunct="1">
              <a:lnSpc>
                <a:spcPct val="90000"/>
              </a:lnSpc>
              <a:buSzPct val="80000"/>
            </a:pPr>
            <a:r>
              <a:rPr lang="en-US" sz="2000" dirty="0"/>
              <a:t>buys(x, “</a:t>
            </a:r>
            <a:r>
              <a:rPr lang="en-US" sz="2000" dirty="0" err="1"/>
              <a:t>SQLServer</a:t>
            </a:r>
            <a:r>
              <a:rPr lang="en-US" sz="2000" dirty="0"/>
              <a:t>”) ^ buys(x, “</a:t>
            </a:r>
            <a:r>
              <a:rPr lang="en-US" sz="2000" dirty="0" err="1"/>
              <a:t>DMBook</a:t>
            </a:r>
            <a:r>
              <a:rPr lang="en-US" sz="2000" dirty="0"/>
              <a:t>”) </a:t>
            </a:r>
            <a:r>
              <a:rPr lang="en-US" sz="2000" dirty="0">
                <a:latin typeface="Symbol" pitchFamily="18" charset="2"/>
              </a:rPr>
              <a:t>®  </a:t>
            </a:r>
            <a:r>
              <a:rPr lang="en-US" sz="2000" dirty="0"/>
              <a:t>buys(x, “</a:t>
            </a:r>
            <a:r>
              <a:rPr lang="en-US" sz="2000" dirty="0" err="1"/>
              <a:t>DBMiner</a:t>
            </a:r>
            <a:r>
              <a:rPr lang="en-US" sz="2000" dirty="0"/>
              <a:t>”) [0.2%, 60%]</a:t>
            </a:r>
          </a:p>
          <a:p>
            <a:pPr lvl="1" eaLnBrk="1" hangingPunct="1">
              <a:lnSpc>
                <a:spcPct val="90000"/>
              </a:lnSpc>
              <a:buSzPct val="80000"/>
            </a:pPr>
            <a:r>
              <a:rPr lang="en-US" sz="2000" dirty="0"/>
              <a:t>age(x, “30..39”) ^ income(x, “42..48K”) </a:t>
            </a:r>
            <a:r>
              <a:rPr lang="en-US" sz="2000" dirty="0">
                <a:latin typeface="Symbol" pitchFamily="18" charset="2"/>
              </a:rPr>
              <a:t>®  </a:t>
            </a:r>
            <a:r>
              <a:rPr lang="en-US" sz="2000" dirty="0"/>
              <a:t>buys(x, “PC”) [1%, 75%]</a:t>
            </a:r>
          </a:p>
          <a:p>
            <a:pPr eaLnBrk="1" hangingPunct="1">
              <a:lnSpc>
                <a:spcPct val="90000"/>
              </a:lnSpc>
              <a:buSzPct val="80000"/>
            </a:pPr>
            <a:endParaRPr lang="en-US" sz="2400" u="sng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SzPct val="80000"/>
            </a:pPr>
            <a:r>
              <a:rPr lang="en-US" sz="2400" u="sng" dirty="0">
                <a:solidFill>
                  <a:schemeClr val="accent2"/>
                </a:solidFill>
              </a:rPr>
              <a:t>Single dimension vs. multiple dimensional</a:t>
            </a:r>
            <a:r>
              <a:rPr lang="en-US" sz="2400" u="sng" dirty="0"/>
              <a:t> associations</a:t>
            </a:r>
            <a:r>
              <a:rPr lang="en-US" sz="2400" dirty="0"/>
              <a:t> (each distinct predicate of a rule is a dimension)</a:t>
            </a:r>
          </a:p>
          <a:p>
            <a:pPr eaLnBrk="1" hangingPunct="1">
              <a:lnSpc>
                <a:spcPct val="90000"/>
              </a:lnSpc>
              <a:buSzPct val="80000"/>
            </a:pPr>
            <a:endParaRPr lang="en-US" sz="2400" u="sng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SzPct val="80000"/>
            </a:pPr>
            <a:r>
              <a:rPr lang="en-US" sz="2400" u="sng" dirty="0">
                <a:solidFill>
                  <a:schemeClr val="accent2"/>
                </a:solidFill>
              </a:rPr>
              <a:t>Single level vs. multiple-level</a:t>
            </a:r>
            <a:r>
              <a:rPr lang="en-US" sz="2400" u="sng" dirty="0"/>
              <a:t> analysis </a:t>
            </a:r>
            <a:r>
              <a:rPr lang="en-US" sz="2400" dirty="0"/>
              <a:t>(consider multiple levels of abstraction)</a:t>
            </a:r>
            <a:endParaRPr lang="en-US" sz="2400" u="sng" dirty="0"/>
          </a:p>
          <a:p>
            <a:pPr lvl="1" eaLnBrk="1" hangingPunct="1">
              <a:lnSpc>
                <a:spcPct val="90000"/>
              </a:lnSpc>
              <a:buSzPct val="80000"/>
            </a:pPr>
            <a:r>
              <a:rPr lang="en-US" sz="2000" dirty="0"/>
              <a:t>What brands of  beers are associated with what brands of diapers?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C37A2E-6A89-49BA-81F6-AD265E0D08C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</p:spTree>
  </p:cSld>
  <p:clrMapOvr>
    <a:masterClrMapping/>
  </p:clrMapOvr>
  <p:transition advClick="0"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91344-19EE-46C4-A387-99D5AC6C3B78}" type="slidenum">
              <a:rPr lang="en-US"/>
              <a:pPr/>
              <a:t>11</a:t>
            </a:fld>
            <a:endParaRPr lang="en-US"/>
          </a:p>
        </p:txBody>
      </p:sp>
      <p:sp>
        <p:nvSpPr>
          <p:cNvPr id="153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05800" cy="762000"/>
          </a:xfrm>
        </p:spPr>
        <p:txBody>
          <a:bodyPr/>
          <a:lstStyle/>
          <a:p>
            <a:pPr>
              <a:tabLst>
                <a:tab pos="2570163" algn="l"/>
              </a:tabLst>
            </a:pPr>
            <a:r>
              <a:rPr lang="en-US" sz="2800" b="1" dirty="0" err="1"/>
              <a:t>Apriori</a:t>
            </a:r>
            <a:r>
              <a:rPr lang="en-US" sz="2800" b="1" dirty="0"/>
              <a:t>: A Candidate Generation-and-Test Approach</a:t>
            </a:r>
          </a:p>
        </p:txBody>
      </p:sp>
      <p:sp>
        <p:nvSpPr>
          <p:cNvPr id="153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10600" cy="4724400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en-US" sz="2400" b="1" u="sng" dirty="0" err="1">
                <a:solidFill>
                  <a:srgbClr val="FF0000"/>
                </a:solidFill>
              </a:rPr>
              <a:t>Apriori</a:t>
            </a:r>
            <a:r>
              <a:rPr lang="en-US" sz="2400" b="1" u="sng" dirty="0">
                <a:solidFill>
                  <a:srgbClr val="FF0000"/>
                </a:solidFill>
              </a:rPr>
              <a:t> pruning principle</a:t>
            </a:r>
            <a:r>
              <a:rPr lang="en-US" sz="2400" dirty="0"/>
              <a:t>: If there is any </a:t>
            </a:r>
            <a:r>
              <a:rPr lang="en-US" sz="2400" dirty="0" err="1"/>
              <a:t>itemset</a:t>
            </a:r>
            <a:r>
              <a:rPr lang="en-US" sz="2400" dirty="0"/>
              <a:t> which is infrequent, its superset should not be generated/tested! </a:t>
            </a:r>
          </a:p>
          <a:p>
            <a:pPr algn="just">
              <a:lnSpc>
                <a:spcPct val="120000"/>
              </a:lnSpc>
            </a:pPr>
            <a:r>
              <a:rPr lang="en-US" sz="2400" dirty="0"/>
              <a:t>Method: </a:t>
            </a:r>
          </a:p>
          <a:p>
            <a:pPr lvl="1" algn="just">
              <a:lnSpc>
                <a:spcPct val="120000"/>
              </a:lnSpc>
            </a:pPr>
            <a:r>
              <a:rPr lang="en-US" sz="2400" dirty="0"/>
              <a:t>Initially, scan DB once to get frequent 1-</a:t>
            </a:r>
            <a:r>
              <a:rPr lang="en-US" sz="2400" dirty="0" err="1"/>
              <a:t>itemset</a:t>
            </a:r>
            <a:endParaRPr lang="en-US" sz="2400" dirty="0"/>
          </a:p>
          <a:p>
            <a:pPr lvl="1" algn="just">
              <a:lnSpc>
                <a:spcPct val="120000"/>
              </a:lnSpc>
            </a:pPr>
            <a:r>
              <a:rPr lang="en-US" sz="2400" dirty="0"/>
              <a:t>Generate length (</a:t>
            </a:r>
            <a:r>
              <a:rPr lang="en-US" sz="2400" dirty="0" err="1"/>
              <a:t>k+1</a:t>
            </a:r>
            <a:r>
              <a:rPr lang="en-US" sz="2400" dirty="0"/>
              <a:t>) candidate </a:t>
            </a:r>
            <a:r>
              <a:rPr lang="en-US" sz="2400" dirty="0" err="1"/>
              <a:t>itemsets</a:t>
            </a:r>
            <a:r>
              <a:rPr lang="en-US" sz="2400" dirty="0"/>
              <a:t> from length k frequent </a:t>
            </a:r>
            <a:r>
              <a:rPr lang="en-US" sz="2400" dirty="0" err="1"/>
              <a:t>itemsets</a:t>
            </a:r>
            <a:endParaRPr lang="en-US" sz="2400" dirty="0"/>
          </a:p>
          <a:p>
            <a:pPr lvl="1" algn="just">
              <a:lnSpc>
                <a:spcPct val="120000"/>
              </a:lnSpc>
            </a:pPr>
            <a:r>
              <a:rPr lang="en-US" sz="2400" dirty="0"/>
              <a:t>Test the candidates against DB</a:t>
            </a:r>
          </a:p>
          <a:p>
            <a:pPr lvl="1" algn="just">
              <a:lnSpc>
                <a:spcPct val="120000"/>
              </a:lnSpc>
            </a:pPr>
            <a:r>
              <a:rPr lang="en-US" sz="2400" dirty="0"/>
              <a:t>Terminate when no frequent or candidate set can be generated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2CC29-811C-4181-9B6F-F21CD18A5EE8}" type="slidenum">
              <a:rPr lang="en-US"/>
              <a:pPr/>
              <a:t>12</a:t>
            </a:fld>
            <a:endParaRPr lang="en-US"/>
          </a:p>
        </p:txBody>
      </p:sp>
      <p:sp>
        <p:nvSpPr>
          <p:cNvPr id="136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543800" cy="762000"/>
          </a:xfrm>
        </p:spPr>
        <p:txBody>
          <a:bodyPr/>
          <a:lstStyle/>
          <a:p>
            <a:pPr algn="l"/>
            <a:r>
              <a:rPr lang="en-US" b="1" dirty="0"/>
              <a:t>The </a:t>
            </a:r>
            <a:r>
              <a:rPr lang="en-US" b="1" dirty="0" err="1"/>
              <a:t>Apriori</a:t>
            </a:r>
            <a:r>
              <a:rPr lang="en-US" b="1" dirty="0"/>
              <a:t> Algorithm</a:t>
            </a:r>
          </a:p>
        </p:txBody>
      </p:sp>
      <p:sp>
        <p:nvSpPr>
          <p:cNvPr id="136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10600" cy="4953000"/>
          </a:xfrm>
        </p:spPr>
        <p:txBody>
          <a:bodyPr/>
          <a:lstStyle/>
          <a:p>
            <a:r>
              <a:rPr lang="en-US" sz="2400" u="sng" dirty="0"/>
              <a:t>Pseudo-code</a:t>
            </a:r>
            <a:r>
              <a:rPr lang="en-US" sz="2400" dirty="0"/>
              <a:t>: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i="1" dirty="0"/>
              <a:t>C</a:t>
            </a:r>
            <a:r>
              <a:rPr lang="en-US" i="1" baseline="-25000" dirty="0"/>
              <a:t>k</a:t>
            </a:r>
            <a:r>
              <a:rPr lang="en-US" dirty="0"/>
              <a:t>: Candidate </a:t>
            </a:r>
            <a:r>
              <a:rPr lang="en-US" dirty="0" err="1"/>
              <a:t>itemset</a:t>
            </a:r>
            <a:r>
              <a:rPr lang="en-US" dirty="0"/>
              <a:t> of size k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i="1" dirty="0" err="1"/>
              <a:t>L</a:t>
            </a:r>
            <a:r>
              <a:rPr lang="en-US" i="1" baseline="-25000" dirty="0" err="1"/>
              <a:t>k</a:t>
            </a:r>
            <a:r>
              <a:rPr lang="en-US" dirty="0"/>
              <a:t> : frequent </a:t>
            </a:r>
            <a:r>
              <a:rPr lang="en-US" dirty="0" err="1"/>
              <a:t>itemset</a:t>
            </a:r>
            <a:r>
              <a:rPr lang="en-US" dirty="0"/>
              <a:t> of size k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sz="1600" dirty="0"/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i="1" dirty="0" err="1"/>
              <a:t>L</a:t>
            </a:r>
            <a:r>
              <a:rPr lang="en-US" i="1" baseline="-25000" dirty="0" err="1"/>
              <a:t>1</a:t>
            </a:r>
            <a:r>
              <a:rPr lang="en-US" dirty="0"/>
              <a:t> = {frequent items};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F83F24"/>
                </a:solidFill>
              </a:rPr>
              <a:t>for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 = 1; </a:t>
            </a:r>
            <a:r>
              <a:rPr lang="en-US" i="1" dirty="0" err="1"/>
              <a:t>L</a:t>
            </a:r>
            <a:r>
              <a:rPr lang="en-US" i="1" baseline="-25000" dirty="0" err="1"/>
              <a:t>k</a:t>
            </a:r>
            <a:r>
              <a:rPr lang="en-US" dirty="0"/>
              <a:t> !=</a:t>
            </a:r>
            <a:r>
              <a:rPr lang="en-US" dirty="0">
                <a:sym typeface="Symbol" pitchFamily="18" charset="2"/>
              </a:rPr>
              <a:t></a:t>
            </a:r>
            <a:r>
              <a:rPr lang="en-US" dirty="0"/>
              <a:t>; </a:t>
            </a:r>
            <a:r>
              <a:rPr lang="en-US" i="1" dirty="0"/>
              <a:t>k</a:t>
            </a:r>
            <a:r>
              <a:rPr lang="en-US" dirty="0"/>
              <a:t>++) </a:t>
            </a:r>
            <a:r>
              <a:rPr lang="en-US" b="1" dirty="0">
                <a:solidFill>
                  <a:srgbClr val="F83F24"/>
                </a:solidFill>
              </a:rPr>
              <a:t>do begin</a:t>
            </a:r>
            <a:endParaRPr lang="en-US" dirty="0"/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dirty="0"/>
              <a:t>     </a:t>
            </a:r>
            <a:r>
              <a:rPr lang="en-US" i="1" dirty="0" err="1"/>
              <a:t>C</a:t>
            </a:r>
            <a:r>
              <a:rPr lang="en-US" i="1" baseline="-25000" dirty="0" err="1"/>
              <a:t>k+1</a:t>
            </a:r>
            <a:r>
              <a:rPr lang="en-US" dirty="0"/>
              <a:t> = candidates generated from </a:t>
            </a:r>
            <a:r>
              <a:rPr lang="en-US" i="1" dirty="0" err="1"/>
              <a:t>L</a:t>
            </a:r>
            <a:r>
              <a:rPr lang="en-US" i="1" baseline="-25000" dirty="0" err="1"/>
              <a:t>k</a:t>
            </a:r>
            <a:r>
              <a:rPr lang="en-US" dirty="0"/>
              <a:t>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dirty="0"/>
              <a:t>    </a:t>
            </a:r>
            <a:r>
              <a:rPr lang="en-US" b="1" dirty="0">
                <a:solidFill>
                  <a:srgbClr val="F83F24"/>
                </a:solidFill>
              </a:rPr>
              <a:t>for each</a:t>
            </a:r>
            <a:r>
              <a:rPr lang="en-US" dirty="0"/>
              <a:t> transaction </a:t>
            </a:r>
            <a:r>
              <a:rPr lang="en-US" i="1" dirty="0"/>
              <a:t>t</a:t>
            </a:r>
            <a:r>
              <a:rPr lang="en-US" dirty="0"/>
              <a:t> in database do</a:t>
            </a:r>
          </a:p>
          <a:p>
            <a:pPr lvl="3">
              <a:spcBef>
                <a:spcPct val="0"/>
              </a:spcBef>
              <a:buFont typeface="Wingdings" pitchFamily="2" charset="2"/>
              <a:buNone/>
            </a:pPr>
            <a:r>
              <a:rPr lang="en-US" sz="3200" dirty="0"/>
              <a:t>       </a:t>
            </a:r>
            <a:r>
              <a:rPr lang="en-US" sz="2400" dirty="0"/>
              <a:t>increment the count of all candidates in </a:t>
            </a:r>
            <a:r>
              <a:rPr lang="en-US" sz="2400" i="1" dirty="0" err="1"/>
              <a:t>C</a:t>
            </a:r>
            <a:r>
              <a:rPr lang="en-US" sz="2400" i="1" baseline="-25000" dirty="0" err="1"/>
              <a:t>k+1</a:t>
            </a:r>
            <a:r>
              <a:rPr lang="en-US" sz="2400" dirty="0"/>
              <a:t>                            that are contained in </a:t>
            </a:r>
            <a:r>
              <a:rPr lang="en-US" sz="2400" i="1" dirty="0"/>
              <a:t>t</a:t>
            </a:r>
            <a:endParaRPr lang="en-US" sz="2400" dirty="0"/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dirty="0"/>
              <a:t>    </a:t>
            </a:r>
            <a:r>
              <a:rPr lang="en-US" i="1" dirty="0" err="1"/>
              <a:t>L</a:t>
            </a:r>
            <a:r>
              <a:rPr lang="en-US" i="1" baseline="-25000" dirty="0" err="1"/>
              <a:t>k+1</a:t>
            </a:r>
            <a:r>
              <a:rPr lang="en-US" dirty="0"/>
              <a:t>  = candidates in </a:t>
            </a:r>
            <a:r>
              <a:rPr lang="en-US" i="1" dirty="0" err="1"/>
              <a:t>C</a:t>
            </a:r>
            <a:r>
              <a:rPr lang="en-US" i="1" baseline="-25000" dirty="0" err="1"/>
              <a:t>k+1</a:t>
            </a:r>
            <a:r>
              <a:rPr lang="en-US" dirty="0"/>
              <a:t> with </a:t>
            </a:r>
            <a:r>
              <a:rPr lang="en-US" dirty="0" err="1"/>
              <a:t>min_support</a:t>
            </a:r>
            <a:endParaRPr lang="en-US" dirty="0"/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dirty="0"/>
              <a:t>   </a:t>
            </a:r>
            <a:r>
              <a:rPr lang="en-US" b="1" dirty="0">
                <a:solidFill>
                  <a:srgbClr val="F83F24"/>
                </a:solidFill>
              </a:rPr>
              <a:t> end</a:t>
            </a:r>
            <a:endParaRPr lang="en-US" dirty="0"/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rgbClr val="F83F24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</a:t>
            </a:r>
            <a:r>
              <a:rPr lang="en-US" i="1" baseline="-25000" dirty="0"/>
              <a:t>k</a:t>
            </a:r>
            <a:r>
              <a:rPr lang="en-US" dirty="0"/>
              <a:t> </a:t>
            </a:r>
            <a:r>
              <a:rPr lang="en-US" i="1" dirty="0" err="1"/>
              <a:t>L</a:t>
            </a:r>
            <a:r>
              <a:rPr lang="en-US" i="1" baseline="-25000" dirty="0" err="1"/>
              <a:t>k</a:t>
            </a:r>
            <a:r>
              <a:rPr lang="en-US" dirty="0"/>
              <a:t>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C8D6E5-83BE-4CF6-8637-BF49E43FEE45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135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20700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US" b="1" dirty="0"/>
              <a:t>The </a:t>
            </a:r>
            <a:r>
              <a:rPr lang="en-US" b="1" dirty="0" err="1"/>
              <a:t>Apriori</a:t>
            </a:r>
            <a:r>
              <a:rPr lang="en-US" b="1" dirty="0"/>
              <a:t> Algorithm</a:t>
            </a:r>
            <a:endParaRPr lang="en-AU" dirty="0">
              <a:latin typeface="Arial Narrow" pitchFamily="34" charset="0"/>
            </a:endParaRPr>
          </a:p>
        </p:txBody>
      </p:sp>
      <p:sp>
        <p:nvSpPr>
          <p:cNvPr id="61444" name="Text Box 3"/>
          <p:cNvSpPr txBox="1">
            <a:spLocks noChangeArrowheads="1"/>
          </p:cNvSpPr>
          <p:nvPr/>
        </p:nvSpPr>
        <p:spPr bwMode="auto">
          <a:xfrm>
            <a:off x="2043113" y="2524125"/>
            <a:ext cx="4800600" cy="128905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006666"/>
              </a:gs>
              <a:gs pos="100000">
                <a:srgbClr val="333399"/>
              </a:gs>
            </a:gsLst>
            <a:lin ang="2700000" scaled="1"/>
          </a:gradFill>
          <a:ln w="28575">
            <a:solidFill>
              <a:srgbClr val="FFFF99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AU" sz="2400">
                <a:solidFill>
                  <a:srgbClr val="FFFF99"/>
                </a:solidFill>
              </a:rPr>
              <a:t>Scan the database and count the frequency of the candidate item-sets, then Large Item-sets are decided based on the user specified min_sup.</a:t>
            </a:r>
          </a:p>
        </p:txBody>
      </p:sp>
      <p:sp>
        <p:nvSpPr>
          <p:cNvPr id="61445" name="Text Box 4"/>
          <p:cNvSpPr txBox="1">
            <a:spLocks noChangeArrowheads="1"/>
          </p:cNvSpPr>
          <p:nvPr/>
        </p:nvSpPr>
        <p:spPr bwMode="auto">
          <a:xfrm>
            <a:off x="2478088" y="5103813"/>
            <a:ext cx="3843337" cy="136525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006666"/>
              </a:gs>
              <a:gs pos="100000">
                <a:srgbClr val="333399"/>
              </a:gs>
            </a:gsLst>
            <a:lin ang="2700000" scaled="1"/>
          </a:gradFill>
          <a:ln w="28575">
            <a:solidFill>
              <a:srgbClr val="FFFF99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AU" sz="2400">
                <a:solidFill>
                  <a:srgbClr val="FFFF99"/>
                </a:solidFill>
              </a:rPr>
              <a:t>Based on the Large Item-sets, expand them with one more item to generate new Candidate item-sets.</a:t>
            </a:r>
          </a:p>
        </p:txBody>
      </p:sp>
      <p:sp>
        <p:nvSpPr>
          <p:cNvPr id="61446" name="Text Box 5"/>
          <p:cNvSpPr txBox="1">
            <a:spLocks noChangeArrowheads="1"/>
          </p:cNvSpPr>
          <p:nvPr/>
        </p:nvSpPr>
        <p:spPr bwMode="auto">
          <a:xfrm>
            <a:off x="2371725" y="1500188"/>
            <a:ext cx="4257675" cy="8509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006666"/>
              </a:gs>
              <a:gs pos="100000">
                <a:srgbClr val="333399"/>
              </a:gs>
            </a:gsLst>
            <a:lin ang="2700000" scaled="1"/>
          </a:gradFill>
          <a:ln w="28575">
            <a:solidFill>
              <a:srgbClr val="FFFF99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AU" sz="2400">
                <a:solidFill>
                  <a:srgbClr val="FFFF99"/>
                </a:solidFill>
              </a:rPr>
              <a:t>Initialise the candidate Item-sets as single items in database.</a:t>
            </a:r>
          </a:p>
        </p:txBody>
      </p:sp>
      <p:sp>
        <p:nvSpPr>
          <p:cNvPr id="61447" name="AutoShape 6"/>
          <p:cNvSpPr>
            <a:spLocks noChangeArrowheads="1"/>
          </p:cNvSpPr>
          <p:nvPr/>
        </p:nvSpPr>
        <p:spPr bwMode="auto">
          <a:xfrm>
            <a:off x="2943225" y="4086225"/>
            <a:ext cx="3100388" cy="817563"/>
          </a:xfrm>
          <a:prstGeom prst="diamond">
            <a:avLst/>
          </a:prstGeom>
          <a:gradFill rotWithShape="0">
            <a:gsLst>
              <a:gs pos="0">
                <a:srgbClr val="006666"/>
              </a:gs>
              <a:gs pos="50000">
                <a:srgbClr val="3333CC"/>
              </a:gs>
              <a:gs pos="100000">
                <a:srgbClr val="006666"/>
              </a:gs>
            </a:gsLst>
            <a:lin ang="2700000" scaled="1"/>
          </a:gradFill>
          <a:ln w="28575">
            <a:solidFill>
              <a:srgbClr val="FFFF99"/>
            </a:solidFill>
            <a:miter lim="800000"/>
            <a:headEnd/>
            <a:tailEnd/>
          </a:ln>
        </p:spPr>
        <p:txBody>
          <a:bodyPr wrap="none" tIns="190800" anchor="ctr"/>
          <a:lstStyle/>
          <a:p>
            <a:pPr algn="ctr" eaLnBrk="0" hangingPunct="0">
              <a:lnSpc>
                <a:spcPct val="70000"/>
              </a:lnSpc>
            </a:pPr>
            <a:r>
              <a:rPr lang="en-AU" sz="2000">
                <a:solidFill>
                  <a:srgbClr val="FFFF99"/>
                </a:solidFill>
              </a:rPr>
              <a:t>Any new Large</a:t>
            </a:r>
          </a:p>
          <a:p>
            <a:pPr algn="ctr" eaLnBrk="0" hangingPunct="0">
              <a:lnSpc>
                <a:spcPct val="70000"/>
              </a:lnSpc>
            </a:pPr>
            <a:r>
              <a:rPr lang="en-AU" sz="2000">
                <a:solidFill>
                  <a:srgbClr val="FFFF99"/>
                </a:solidFill>
              </a:rPr>
              <a:t>Item-sets?</a:t>
            </a:r>
          </a:p>
        </p:txBody>
      </p:sp>
      <p:sp>
        <p:nvSpPr>
          <p:cNvPr id="61448" name="Line 7"/>
          <p:cNvSpPr>
            <a:spLocks noChangeShapeType="1"/>
          </p:cNvSpPr>
          <p:nvPr/>
        </p:nvSpPr>
        <p:spPr bwMode="auto">
          <a:xfrm>
            <a:off x="6043613" y="4500563"/>
            <a:ext cx="17430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49" name="Line 8"/>
          <p:cNvSpPr>
            <a:spLocks noChangeShapeType="1"/>
          </p:cNvSpPr>
          <p:nvPr/>
        </p:nvSpPr>
        <p:spPr bwMode="auto">
          <a:xfrm>
            <a:off x="7786688" y="4500563"/>
            <a:ext cx="0" cy="8715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450" name="AutoShape 9"/>
          <p:cNvSpPr>
            <a:spLocks noChangeArrowheads="1"/>
          </p:cNvSpPr>
          <p:nvPr/>
        </p:nvSpPr>
        <p:spPr bwMode="auto">
          <a:xfrm>
            <a:off x="7343775" y="5386388"/>
            <a:ext cx="928688" cy="3143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AU" sz="2400">
                <a:solidFill>
                  <a:srgbClr val="333399"/>
                </a:solidFill>
              </a:rPr>
              <a:t>Stop</a:t>
            </a:r>
          </a:p>
        </p:txBody>
      </p:sp>
      <p:sp>
        <p:nvSpPr>
          <p:cNvPr id="61451" name="AutoShape 10"/>
          <p:cNvSpPr>
            <a:spLocks noChangeArrowheads="1"/>
          </p:cNvSpPr>
          <p:nvPr/>
        </p:nvSpPr>
        <p:spPr bwMode="auto">
          <a:xfrm>
            <a:off x="685800" y="1228725"/>
            <a:ext cx="928688" cy="3143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AU" sz="2400">
                <a:solidFill>
                  <a:srgbClr val="333399"/>
                </a:solidFill>
              </a:rPr>
              <a:t>Begin</a:t>
            </a:r>
          </a:p>
        </p:txBody>
      </p:sp>
      <p:sp>
        <p:nvSpPr>
          <p:cNvPr id="61452" name="Line 11"/>
          <p:cNvSpPr>
            <a:spLocks noChangeShapeType="1"/>
          </p:cNvSpPr>
          <p:nvPr/>
        </p:nvSpPr>
        <p:spPr bwMode="auto">
          <a:xfrm>
            <a:off x="1614488" y="1357313"/>
            <a:ext cx="282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53" name="Line 12"/>
          <p:cNvSpPr>
            <a:spLocks noChangeShapeType="1"/>
          </p:cNvSpPr>
          <p:nvPr/>
        </p:nvSpPr>
        <p:spPr bwMode="auto">
          <a:xfrm>
            <a:off x="4443413" y="1357313"/>
            <a:ext cx="0" cy="185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54" name="Line 13"/>
          <p:cNvSpPr>
            <a:spLocks noChangeShapeType="1"/>
          </p:cNvSpPr>
          <p:nvPr/>
        </p:nvSpPr>
        <p:spPr bwMode="auto">
          <a:xfrm>
            <a:off x="4443413" y="2254250"/>
            <a:ext cx="0" cy="30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455" name="Line 14"/>
          <p:cNvSpPr>
            <a:spLocks noChangeShapeType="1"/>
          </p:cNvSpPr>
          <p:nvPr/>
        </p:nvSpPr>
        <p:spPr bwMode="auto">
          <a:xfrm>
            <a:off x="4443413" y="3875088"/>
            <a:ext cx="0" cy="211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456" name="Line 15"/>
          <p:cNvSpPr>
            <a:spLocks noChangeShapeType="1"/>
          </p:cNvSpPr>
          <p:nvPr/>
        </p:nvSpPr>
        <p:spPr bwMode="auto">
          <a:xfrm>
            <a:off x="4443413" y="4903788"/>
            <a:ext cx="0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457" name="Line 16"/>
          <p:cNvSpPr>
            <a:spLocks noChangeShapeType="1"/>
          </p:cNvSpPr>
          <p:nvPr/>
        </p:nvSpPr>
        <p:spPr bwMode="auto">
          <a:xfrm flipH="1">
            <a:off x="1414463" y="5629275"/>
            <a:ext cx="9715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58" name="Line 17"/>
          <p:cNvSpPr>
            <a:spLocks noChangeShapeType="1"/>
          </p:cNvSpPr>
          <p:nvPr/>
        </p:nvSpPr>
        <p:spPr bwMode="auto">
          <a:xfrm flipV="1">
            <a:off x="1414463" y="2368550"/>
            <a:ext cx="0" cy="326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59" name="Line 18"/>
          <p:cNvSpPr>
            <a:spLocks noChangeShapeType="1"/>
          </p:cNvSpPr>
          <p:nvPr/>
        </p:nvSpPr>
        <p:spPr bwMode="auto">
          <a:xfrm>
            <a:off x="1414463" y="2411413"/>
            <a:ext cx="3028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460" name="Text Box 19"/>
          <p:cNvSpPr txBox="1">
            <a:spLocks noChangeArrowheads="1"/>
          </p:cNvSpPr>
          <p:nvPr/>
        </p:nvSpPr>
        <p:spPr bwMode="auto">
          <a:xfrm>
            <a:off x="6043613" y="4086225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AU" b="1">
                <a:solidFill>
                  <a:schemeClr val="accent1"/>
                </a:solidFill>
              </a:rPr>
              <a:t>NO</a:t>
            </a:r>
          </a:p>
        </p:txBody>
      </p:sp>
      <p:sp>
        <p:nvSpPr>
          <p:cNvPr id="61461" name="Text Box 20"/>
          <p:cNvSpPr txBox="1">
            <a:spLocks noChangeArrowheads="1"/>
          </p:cNvSpPr>
          <p:nvPr/>
        </p:nvSpPr>
        <p:spPr bwMode="auto">
          <a:xfrm>
            <a:off x="5243513" y="4719638"/>
            <a:ext cx="800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AU" b="1">
                <a:solidFill>
                  <a:schemeClr val="accent1"/>
                </a:solidFill>
              </a:rPr>
              <a:t>YES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C8804-C12B-41D4-8E3F-B985BE50EC8F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135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09600"/>
            <a:ext cx="7704138" cy="533400"/>
          </a:xfrm>
        </p:spPr>
        <p:txBody>
          <a:bodyPr>
            <a:noAutofit/>
          </a:bodyPr>
          <a:lstStyle/>
          <a:p>
            <a:pPr algn="l" eaLnBrk="1" hangingPunct="1">
              <a:tabLst>
                <a:tab pos="2570163" algn="l"/>
              </a:tabLst>
              <a:defRPr/>
            </a:pPr>
            <a:r>
              <a:rPr lang="en-US" sz="2800" b="1" dirty="0" err="1"/>
              <a:t>Apriori</a:t>
            </a:r>
            <a:r>
              <a:rPr lang="en-US" sz="2800" b="1" dirty="0"/>
              <a:t>: A Candidate Generation-and-test Approach</a:t>
            </a:r>
          </a:p>
        </p:txBody>
      </p:sp>
      <p:sp>
        <p:nvSpPr>
          <p:cNvPr id="135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763000" cy="4800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en-US" sz="2800" u="sng" dirty="0">
                <a:solidFill>
                  <a:schemeClr val="hlink"/>
                </a:solidFill>
              </a:rPr>
              <a:t>Any subset of a frequent </a:t>
            </a:r>
            <a:r>
              <a:rPr lang="en-US" sz="2800" u="sng" dirty="0" err="1">
                <a:solidFill>
                  <a:schemeClr val="hlink"/>
                </a:solidFill>
              </a:rPr>
              <a:t>itemset</a:t>
            </a:r>
            <a:r>
              <a:rPr lang="en-US" sz="2800" u="sng" dirty="0">
                <a:solidFill>
                  <a:schemeClr val="hlink"/>
                </a:solidFill>
              </a:rPr>
              <a:t> must be frequent</a:t>
            </a:r>
            <a:endParaRPr lang="en-US" sz="2800" dirty="0">
              <a:solidFill>
                <a:schemeClr val="hlink"/>
              </a:solidFill>
            </a:endParaRP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en-US" b="1" dirty="0">
                <a:latin typeface="+mj-lt"/>
                <a:ea typeface="+mj-ea"/>
                <a:cs typeface="+mj-cs"/>
              </a:rPr>
              <a:t>if {beer, diaper, nuts} is frequent, so is {beer, diaper}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en-US" b="1" dirty="0">
                <a:latin typeface="+mj-lt"/>
                <a:ea typeface="+mj-ea"/>
                <a:cs typeface="+mj-cs"/>
              </a:rPr>
              <a:t>Every transaction having {beer, diaper, nuts} also contains {beer, diaper} </a:t>
            </a:r>
          </a:p>
          <a:p>
            <a:pPr lvl="1" algn="just" eaLnBrk="1" hangingPunct="1">
              <a:lnSpc>
                <a:spcPct val="90000"/>
              </a:lnSpc>
              <a:defRPr/>
            </a:pPr>
            <a:endParaRPr lang="en-US" sz="2400" dirty="0">
              <a:solidFill>
                <a:schemeClr val="bg2"/>
              </a:solidFill>
            </a:endParaRP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sz="2800" u="sng" dirty="0" err="1">
                <a:solidFill>
                  <a:schemeClr val="hlink"/>
                </a:solidFill>
              </a:rPr>
              <a:t>Apriori</a:t>
            </a:r>
            <a:r>
              <a:rPr lang="en-US" sz="2800" u="sng" dirty="0">
                <a:solidFill>
                  <a:schemeClr val="hlink"/>
                </a:solidFill>
              </a:rPr>
              <a:t> pruning principle</a:t>
            </a:r>
            <a:r>
              <a:rPr lang="en-US" sz="2800" dirty="0">
                <a:solidFill>
                  <a:schemeClr val="hlink"/>
                </a:solidFill>
              </a:rPr>
              <a:t>: </a:t>
            </a:r>
            <a:r>
              <a:rPr lang="en-US" sz="2800" dirty="0">
                <a:solidFill>
                  <a:schemeClr val="tx2"/>
                </a:solidFill>
              </a:rPr>
              <a:t>If there is </a:t>
            </a:r>
            <a:r>
              <a:rPr lang="en-US" sz="2800" dirty="0">
                <a:solidFill>
                  <a:schemeClr val="hlink"/>
                </a:solidFill>
              </a:rPr>
              <a:t>any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itemset</a:t>
            </a:r>
            <a:r>
              <a:rPr lang="en-US" sz="2800" dirty="0">
                <a:solidFill>
                  <a:schemeClr val="tx2"/>
                </a:solidFill>
              </a:rPr>
              <a:t> which is infrequent, its superset should not be generated/tested!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A09E-672E-4A7D-8851-1C122A41EB75}" type="slidenum">
              <a:rPr lang="en-US"/>
              <a:pPr/>
              <a:t>15</a:t>
            </a:fld>
            <a:endParaRPr lang="en-US"/>
          </a:p>
        </p:txBody>
      </p:sp>
      <p:sp>
        <p:nvSpPr>
          <p:cNvPr id="153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793038" cy="609600"/>
          </a:xfrm>
        </p:spPr>
        <p:txBody>
          <a:bodyPr/>
          <a:lstStyle/>
          <a:p>
            <a:pPr algn="l"/>
            <a:r>
              <a:rPr lang="en-US" sz="3200" b="1" dirty="0"/>
              <a:t>The </a:t>
            </a:r>
            <a:r>
              <a:rPr lang="en-US" sz="3200" b="1" dirty="0" err="1"/>
              <a:t>Apriori</a:t>
            </a:r>
            <a:r>
              <a:rPr lang="en-US" sz="3200" b="1" dirty="0"/>
              <a:t> Algorithm—An Example </a:t>
            </a:r>
          </a:p>
        </p:txBody>
      </p:sp>
      <p:sp>
        <p:nvSpPr>
          <p:cNvPr id="1532931" name="Text Box 3"/>
          <p:cNvSpPr txBox="1">
            <a:spLocks noChangeArrowheads="1"/>
          </p:cNvSpPr>
          <p:nvPr/>
        </p:nvSpPr>
        <p:spPr bwMode="auto">
          <a:xfrm>
            <a:off x="0" y="1371600"/>
            <a:ext cx="1985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Database TDB</a:t>
            </a:r>
          </a:p>
        </p:txBody>
      </p:sp>
      <p:sp>
        <p:nvSpPr>
          <p:cNvPr id="1532932" name="Text Box 4"/>
          <p:cNvSpPr txBox="1">
            <a:spLocks noChangeArrowheads="1"/>
          </p:cNvSpPr>
          <p:nvPr/>
        </p:nvSpPr>
        <p:spPr bwMode="auto">
          <a:xfrm>
            <a:off x="2176463" y="2273300"/>
            <a:ext cx="1090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1</a:t>
            </a:r>
            <a:r>
              <a:rPr lang="en-US" baseline="30000">
                <a:latin typeface="Times New Roman" pitchFamily="18" charset="0"/>
              </a:rPr>
              <a:t>st</a:t>
            </a:r>
            <a:r>
              <a:rPr lang="en-US">
                <a:latin typeface="Times New Roman" pitchFamily="18" charset="0"/>
              </a:rPr>
              <a:t> scan</a:t>
            </a:r>
          </a:p>
        </p:txBody>
      </p:sp>
      <p:sp>
        <p:nvSpPr>
          <p:cNvPr id="1532933" name="Line 5"/>
          <p:cNvSpPr>
            <a:spLocks noChangeShapeType="1"/>
          </p:cNvSpPr>
          <p:nvPr/>
        </p:nvSpPr>
        <p:spPr bwMode="auto">
          <a:xfrm>
            <a:off x="2297113" y="2719388"/>
            <a:ext cx="8318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2934" name="Text Box 6"/>
          <p:cNvSpPr txBox="1">
            <a:spLocks noChangeArrowheads="1"/>
          </p:cNvSpPr>
          <p:nvPr/>
        </p:nvSpPr>
        <p:spPr bwMode="auto">
          <a:xfrm>
            <a:off x="2759075" y="172085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>
                <a:latin typeface="Times New Roman" pitchFamily="18" charset="0"/>
              </a:rPr>
              <a:t>C</a:t>
            </a:r>
            <a:r>
              <a:rPr lang="en-US" i="1" baseline="-25000">
                <a:latin typeface="Times New Roman" pitchFamily="18" charset="0"/>
              </a:rPr>
              <a:t>1</a:t>
            </a:r>
          </a:p>
        </p:txBody>
      </p:sp>
      <p:sp>
        <p:nvSpPr>
          <p:cNvPr id="1532935" name="Text Box 7"/>
          <p:cNvSpPr txBox="1">
            <a:spLocks noChangeArrowheads="1"/>
          </p:cNvSpPr>
          <p:nvPr/>
        </p:nvSpPr>
        <p:spPr bwMode="auto">
          <a:xfrm>
            <a:off x="5346700" y="1563688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>
                <a:latin typeface="Times New Roman" pitchFamily="18" charset="0"/>
              </a:rPr>
              <a:t>L</a:t>
            </a:r>
            <a:r>
              <a:rPr lang="en-US" i="1" baseline="-25000">
                <a:latin typeface="Times New Roman" pitchFamily="18" charset="0"/>
              </a:rPr>
              <a:t>1</a:t>
            </a:r>
          </a:p>
        </p:txBody>
      </p:sp>
      <p:sp>
        <p:nvSpPr>
          <p:cNvPr id="1532936" name="Text Box 8"/>
          <p:cNvSpPr txBox="1">
            <a:spLocks noChangeArrowheads="1"/>
          </p:cNvSpPr>
          <p:nvPr/>
        </p:nvSpPr>
        <p:spPr bwMode="auto">
          <a:xfrm>
            <a:off x="301625" y="3729038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>
                <a:latin typeface="Times New Roman" pitchFamily="18" charset="0"/>
              </a:rPr>
              <a:t>L</a:t>
            </a:r>
            <a:r>
              <a:rPr lang="en-US" i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1532937" name="Text Box 9"/>
          <p:cNvSpPr txBox="1">
            <a:spLocks noChangeArrowheads="1"/>
          </p:cNvSpPr>
          <p:nvPr/>
        </p:nvSpPr>
        <p:spPr bwMode="auto">
          <a:xfrm>
            <a:off x="2728913" y="333216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>
                <a:latin typeface="Times New Roman" pitchFamily="18" charset="0"/>
              </a:rPr>
              <a:t>C</a:t>
            </a:r>
            <a:r>
              <a:rPr lang="en-US" i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1532938" name="Text Box 10"/>
          <p:cNvSpPr txBox="1">
            <a:spLocks noChangeArrowheads="1"/>
          </p:cNvSpPr>
          <p:nvPr/>
        </p:nvSpPr>
        <p:spPr bwMode="auto">
          <a:xfrm>
            <a:off x="6016625" y="338296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>
                <a:latin typeface="Times New Roman" pitchFamily="18" charset="0"/>
              </a:rPr>
              <a:t>C</a:t>
            </a:r>
            <a:r>
              <a:rPr lang="en-US" i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1532939" name="Line 11"/>
          <p:cNvSpPr>
            <a:spLocks noChangeShapeType="1"/>
          </p:cNvSpPr>
          <p:nvPr/>
        </p:nvSpPr>
        <p:spPr bwMode="auto">
          <a:xfrm flipH="1">
            <a:off x="5127625" y="4252913"/>
            <a:ext cx="1120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32940" name="Text Box 12"/>
          <p:cNvSpPr txBox="1">
            <a:spLocks noChangeArrowheads="1"/>
          </p:cNvSpPr>
          <p:nvPr/>
        </p:nvSpPr>
        <p:spPr bwMode="auto">
          <a:xfrm>
            <a:off x="5108575" y="3751263"/>
            <a:ext cx="1157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2</a:t>
            </a:r>
            <a:r>
              <a:rPr lang="en-US" baseline="30000">
                <a:latin typeface="Times New Roman" pitchFamily="18" charset="0"/>
              </a:rPr>
              <a:t>nd</a:t>
            </a:r>
            <a:r>
              <a:rPr lang="en-US">
                <a:latin typeface="Times New Roman" pitchFamily="18" charset="0"/>
              </a:rPr>
              <a:t> scan</a:t>
            </a:r>
          </a:p>
        </p:txBody>
      </p:sp>
      <p:sp>
        <p:nvSpPr>
          <p:cNvPr id="1532941" name="AutoShape 13"/>
          <p:cNvSpPr>
            <a:spLocks noChangeArrowheads="1"/>
          </p:cNvSpPr>
          <p:nvPr/>
        </p:nvSpPr>
        <p:spPr bwMode="auto">
          <a:xfrm>
            <a:off x="7861300" y="3070225"/>
            <a:ext cx="627063" cy="855663"/>
          </a:xfrm>
          <a:prstGeom prst="curvedLeftArrow">
            <a:avLst>
              <a:gd name="adj1" fmla="val 27291"/>
              <a:gd name="adj2" fmla="val 5458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2942" name="Line 14"/>
          <p:cNvSpPr>
            <a:spLocks noChangeShapeType="1"/>
          </p:cNvSpPr>
          <p:nvPr/>
        </p:nvSpPr>
        <p:spPr bwMode="auto">
          <a:xfrm>
            <a:off x="2535238" y="6299200"/>
            <a:ext cx="1692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32943" name="Text Box 15"/>
          <p:cNvSpPr txBox="1">
            <a:spLocks noChangeArrowheads="1"/>
          </p:cNvSpPr>
          <p:nvPr/>
        </p:nvSpPr>
        <p:spPr bwMode="auto">
          <a:xfrm>
            <a:off x="698500" y="580231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>
                <a:latin typeface="Times New Roman" pitchFamily="18" charset="0"/>
              </a:rPr>
              <a:t>C</a:t>
            </a:r>
            <a:r>
              <a:rPr lang="en-US" i="1" baseline="-25000">
                <a:latin typeface="Times New Roman" pitchFamily="18" charset="0"/>
              </a:rPr>
              <a:t>3</a:t>
            </a:r>
          </a:p>
        </p:txBody>
      </p:sp>
      <p:sp>
        <p:nvSpPr>
          <p:cNvPr id="1532944" name="Text Box 16"/>
          <p:cNvSpPr txBox="1">
            <a:spLocks noChangeArrowheads="1"/>
          </p:cNvSpPr>
          <p:nvPr/>
        </p:nvSpPr>
        <p:spPr bwMode="auto">
          <a:xfrm>
            <a:off x="4114800" y="57912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>
                <a:latin typeface="Times New Roman" pitchFamily="18" charset="0"/>
              </a:rPr>
              <a:t>L</a:t>
            </a:r>
            <a:r>
              <a:rPr lang="en-US" i="1" baseline="-25000">
                <a:latin typeface="Times New Roman" pitchFamily="18" charset="0"/>
              </a:rPr>
              <a:t>3</a:t>
            </a:r>
          </a:p>
        </p:txBody>
      </p:sp>
      <p:sp>
        <p:nvSpPr>
          <p:cNvPr id="1532945" name="Text Box 17"/>
          <p:cNvSpPr txBox="1">
            <a:spLocks noChangeArrowheads="1"/>
          </p:cNvSpPr>
          <p:nvPr/>
        </p:nvSpPr>
        <p:spPr bwMode="auto">
          <a:xfrm>
            <a:off x="2708275" y="5881688"/>
            <a:ext cx="1123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3</a:t>
            </a:r>
            <a:r>
              <a:rPr lang="en-US" baseline="30000">
                <a:latin typeface="Times New Roman" pitchFamily="18" charset="0"/>
              </a:rPr>
              <a:t>rd</a:t>
            </a:r>
            <a:r>
              <a:rPr lang="en-US">
                <a:latin typeface="Times New Roman" pitchFamily="18" charset="0"/>
              </a:rPr>
              <a:t> scan</a:t>
            </a:r>
          </a:p>
        </p:txBody>
      </p:sp>
      <p:sp>
        <p:nvSpPr>
          <p:cNvPr id="1532946" name="AutoShape 18"/>
          <p:cNvSpPr>
            <a:spLocks noChangeArrowheads="1"/>
          </p:cNvSpPr>
          <p:nvPr/>
        </p:nvSpPr>
        <p:spPr bwMode="auto">
          <a:xfrm>
            <a:off x="201613" y="4846638"/>
            <a:ext cx="441325" cy="1249362"/>
          </a:xfrm>
          <a:prstGeom prst="curvedRightArrow">
            <a:avLst>
              <a:gd name="adj1" fmla="val 56619"/>
              <a:gd name="adj2" fmla="val 113237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32947" name="Line 19"/>
          <p:cNvSpPr>
            <a:spLocks noChangeShapeType="1"/>
          </p:cNvSpPr>
          <p:nvPr/>
        </p:nvSpPr>
        <p:spPr bwMode="auto">
          <a:xfrm>
            <a:off x="5334000" y="2438400"/>
            <a:ext cx="5270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2948" name="Line 20"/>
          <p:cNvSpPr>
            <a:spLocks noChangeShapeType="1"/>
          </p:cNvSpPr>
          <p:nvPr/>
        </p:nvSpPr>
        <p:spPr bwMode="auto">
          <a:xfrm flipH="1">
            <a:off x="2667000" y="4648200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532949" name="Group 21"/>
          <p:cNvGraphicFramePr>
            <a:graphicFrameLocks noGrp="1"/>
          </p:cNvGraphicFramePr>
          <p:nvPr/>
        </p:nvGraphicFramePr>
        <p:xfrm>
          <a:off x="152400" y="1828800"/>
          <a:ext cx="1905000" cy="155448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C, 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B, C, 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B, C, 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B, 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32969" name="Group 41"/>
          <p:cNvGraphicFramePr>
            <a:graphicFrameLocks noGrp="1"/>
          </p:cNvGraphicFramePr>
          <p:nvPr/>
        </p:nvGraphicFramePr>
        <p:xfrm>
          <a:off x="3429000" y="1219200"/>
          <a:ext cx="1752600" cy="1865376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sup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{C}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{D}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32992" name="Group 64"/>
          <p:cNvGraphicFramePr>
            <a:graphicFrameLocks noGrp="1"/>
          </p:cNvGraphicFramePr>
          <p:nvPr/>
        </p:nvGraphicFramePr>
        <p:xfrm>
          <a:off x="5943600" y="1371600"/>
          <a:ext cx="1752600" cy="155448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sup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{C}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33012" name="Group 84"/>
          <p:cNvGraphicFramePr>
            <a:graphicFrameLocks noGrp="1"/>
          </p:cNvGraphicFramePr>
          <p:nvPr/>
        </p:nvGraphicFramePr>
        <p:xfrm>
          <a:off x="6553200" y="3581400"/>
          <a:ext cx="1143000" cy="2176272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B}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C}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C}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{C,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33030" name="Group 102"/>
          <p:cNvGraphicFramePr>
            <a:graphicFrameLocks noGrp="1"/>
          </p:cNvGraphicFramePr>
          <p:nvPr/>
        </p:nvGraphicFramePr>
        <p:xfrm>
          <a:off x="3200400" y="3429000"/>
          <a:ext cx="1752600" cy="2005584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sup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B}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C}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C}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{C,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33056" name="Group 128"/>
          <p:cNvGraphicFramePr>
            <a:graphicFrameLocks noGrp="1"/>
          </p:cNvGraphicFramePr>
          <p:nvPr/>
        </p:nvGraphicFramePr>
        <p:xfrm>
          <a:off x="762000" y="3862388"/>
          <a:ext cx="1752600" cy="143256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sup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C}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C}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{C,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33076" name="Group 148"/>
          <p:cNvGraphicFramePr>
            <a:graphicFrameLocks noGrp="1"/>
          </p:cNvGraphicFramePr>
          <p:nvPr/>
        </p:nvGraphicFramePr>
        <p:xfrm>
          <a:off x="1143000" y="5867400"/>
          <a:ext cx="1143000" cy="658559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C,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33084" name="Group 156"/>
          <p:cNvGraphicFramePr>
            <a:graphicFrameLocks noGrp="1"/>
          </p:cNvGraphicFramePr>
          <p:nvPr/>
        </p:nvGraphicFramePr>
        <p:xfrm>
          <a:off x="4572000" y="5867400"/>
          <a:ext cx="1752600" cy="619126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sup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C,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33095" name="Text Box 167"/>
          <p:cNvSpPr txBox="1">
            <a:spLocks noChangeArrowheads="1"/>
          </p:cNvSpPr>
          <p:nvPr/>
        </p:nvSpPr>
        <p:spPr bwMode="auto">
          <a:xfrm>
            <a:off x="1828800" y="11430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Sup</a:t>
            </a:r>
            <a:r>
              <a:rPr lang="en-US" baseline="-25000"/>
              <a:t>min</a:t>
            </a:r>
            <a:r>
              <a:rPr lang="en-US"/>
              <a:t> = 2</a:t>
            </a:r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The </a:t>
            </a:r>
            <a:r>
              <a:rPr lang="en-US" b="1" dirty="0" err="1"/>
              <a:t>Apriori</a:t>
            </a:r>
            <a:r>
              <a:rPr lang="en-US" b="1" dirty="0"/>
              <a:t> Algorithm—An Example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Rules (Minimum Confidence = 75%)</a:t>
            </a:r>
          </a:p>
          <a:p>
            <a:r>
              <a:rPr lang="en-US" dirty="0"/>
              <a:t>Conf(A→B) = (A </a:t>
            </a:r>
            <a:r>
              <a:rPr lang="en-US" dirty="0">
                <a:sym typeface="Symbol"/>
              </a:rPr>
              <a:t> B) / A</a:t>
            </a:r>
          </a:p>
          <a:p>
            <a:r>
              <a:rPr lang="en-US" dirty="0">
                <a:sym typeface="Symbol"/>
              </a:rPr>
              <a:t>Now </a:t>
            </a:r>
          </a:p>
          <a:p>
            <a:pPr lvl="1"/>
            <a:r>
              <a:rPr lang="en-US" dirty="0">
                <a:sym typeface="Symbol"/>
              </a:rPr>
              <a:t>B </a:t>
            </a:r>
            <a:r>
              <a:rPr lang="en-US" dirty="0"/>
              <a:t>→ C </a:t>
            </a:r>
            <a:r>
              <a:rPr lang="en-US" dirty="0">
                <a:sym typeface="Symbol"/>
              </a:rPr>
              <a:t> E	:Confidence = 2/3 = 66%</a:t>
            </a:r>
          </a:p>
          <a:p>
            <a:pPr lvl="1"/>
            <a:r>
              <a:rPr lang="en-US" dirty="0">
                <a:sym typeface="Symbol"/>
              </a:rPr>
              <a:t>C </a:t>
            </a:r>
            <a:r>
              <a:rPr lang="en-US" dirty="0"/>
              <a:t>→ B </a:t>
            </a:r>
            <a:r>
              <a:rPr lang="en-US" dirty="0">
                <a:sym typeface="Symbol"/>
              </a:rPr>
              <a:t> E	:Confidence = 2/3 = 66%</a:t>
            </a:r>
          </a:p>
          <a:p>
            <a:pPr lvl="1"/>
            <a:r>
              <a:rPr lang="en-US" dirty="0">
                <a:sym typeface="Symbol"/>
              </a:rPr>
              <a:t>E </a:t>
            </a:r>
            <a:r>
              <a:rPr lang="en-US" dirty="0"/>
              <a:t>→ B </a:t>
            </a:r>
            <a:r>
              <a:rPr lang="en-US" dirty="0">
                <a:sym typeface="Symbol"/>
              </a:rPr>
              <a:t> C	:Confidence = 2/3 = 66%</a:t>
            </a:r>
          </a:p>
          <a:p>
            <a:pPr lvl="1"/>
            <a:r>
              <a:rPr lang="en-US" dirty="0">
                <a:sym typeface="Symbol"/>
              </a:rPr>
              <a:t>C  E </a:t>
            </a:r>
            <a:r>
              <a:rPr lang="en-US" dirty="0"/>
              <a:t>→ B	:Confidence = 2/2 = 100%</a:t>
            </a:r>
          </a:p>
          <a:p>
            <a:pPr lvl="1"/>
            <a:r>
              <a:rPr lang="en-US" dirty="0">
                <a:sym typeface="Symbol"/>
              </a:rPr>
              <a:t>B  E </a:t>
            </a:r>
            <a:r>
              <a:rPr lang="en-US" dirty="0"/>
              <a:t>→ C	:Confidence = 2/3 = 66%</a:t>
            </a:r>
          </a:p>
          <a:p>
            <a:pPr lvl="1"/>
            <a:r>
              <a:rPr lang="en-US" dirty="0">
                <a:sym typeface="Symbol"/>
              </a:rPr>
              <a:t>B  C </a:t>
            </a:r>
            <a:r>
              <a:rPr lang="en-US" dirty="0"/>
              <a:t>→ E	:Confidence = 2/2 = 100%</a:t>
            </a:r>
            <a:endParaRPr lang="en-US" dirty="0">
              <a:sym typeface="Symbol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3273143"/>
            <a:ext cx="300037" cy="308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3730343"/>
            <a:ext cx="300037" cy="308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4187543"/>
            <a:ext cx="300037" cy="308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7563" y="5101943"/>
            <a:ext cx="300037" cy="308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46775" y="4648200"/>
            <a:ext cx="420825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99175" y="5562600"/>
            <a:ext cx="420825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6A254E-8041-41DE-B5B8-B20C0016701B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1346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>
              <a:defRPr/>
            </a:pPr>
            <a:r>
              <a:rPr lang="en-US" b="1" dirty="0"/>
              <a:t>The </a:t>
            </a:r>
            <a:r>
              <a:rPr lang="en-US" b="1" dirty="0" err="1"/>
              <a:t>Apriori</a:t>
            </a:r>
            <a:r>
              <a:rPr lang="en-US" b="1" dirty="0"/>
              <a:t> Algorithm—An Exercise</a:t>
            </a:r>
          </a:p>
        </p:txBody>
      </p:sp>
      <p:sp>
        <p:nvSpPr>
          <p:cNvPr id="13465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26400" cy="798513"/>
          </a:xfrm>
        </p:spPr>
        <p:txBody>
          <a:bodyPr/>
          <a:lstStyle/>
          <a:p>
            <a:pPr eaLnBrk="1" hangingPunct="1">
              <a:defRPr/>
            </a:pPr>
            <a:endParaRPr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6399"/>
            <a:ext cx="5562600" cy="3157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Compiled By :- Bikash Balami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6A254E-8041-41DE-B5B8-B20C0016701B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1346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>
              <a:defRPr/>
            </a:pPr>
            <a:r>
              <a:rPr lang="en-US" b="1" dirty="0"/>
              <a:t>The </a:t>
            </a:r>
            <a:r>
              <a:rPr lang="en-US" b="1" dirty="0" err="1"/>
              <a:t>Apriori</a:t>
            </a:r>
            <a:r>
              <a:rPr lang="en-US" b="1" dirty="0"/>
              <a:t> Algorithm—An Exercise</a:t>
            </a:r>
          </a:p>
        </p:txBody>
      </p:sp>
      <p:sp>
        <p:nvSpPr>
          <p:cNvPr id="13465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26400" cy="798513"/>
          </a:xfrm>
        </p:spPr>
        <p:txBody>
          <a:bodyPr/>
          <a:lstStyle/>
          <a:p>
            <a:pPr eaLnBrk="1" hangingPunct="1">
              <a:defRPr/>
            </a:pPr>
            <a:endParaRPr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Compiled By :- Bikash Balami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0"/>
            <a:ext cx="7987797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295400" y="4953000"/>
            <a:ext cx="2834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Minimum Support = 2</a:t>
            </a:r>
          </a:p>
          <a:p>
            <a:r>
              <a:rPr lang="en-US" dirty="0"/>
              <a:t>Minimum Confidence = 75%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The </a:t>
            </a:r>
            <a:r>
              <a:rPr lang="en-US" b="1" dirty="0" err="1"/>
              <a:t>Apriori</a:t>
            </a:r>
            <a:r>
              <a:rPr lang="en-US" b="1" dirty="0"/>
              <a:t> Algorithm—An Exercise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Compiled By :- Bikash Balami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87AD89-6A19-4F20-9A60-BE9AEA891B3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447799"/>
            <a:ext cx="7924800" cy="468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Item Based Collaborative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dirty="0">
                <a:latin typeface="+mj-lt"/>
                <a:ea typeface="+mj-ea"/>
                <a:cs typeface="+mj-cs"/>
              </a:rPr>
              <a:t>Looks into the set of items the target user has rated and computes how similar they are to the target item and then selects k most similar items</a:t>
            </a:r>
          </a:p>
          <a:p>
            <a:pPr algn="just"/>
            <a:r>
              <a:rPr lang="en-US" sz="2800" dirty="0">
                <a:latin typeface="+mj-lt"/>
                <a:ea typeface="+mj-ea"/>
                <a:cs typeface="+mj-cs"/>
              </a:rPr>
              <a:t>Prediction is computed by taking a weighted average on the target user’s ratings on the most similar items</a:t>
            </a:r>
          </a:p>
          <a:p>
            <a:pPr algn="just"/>
            <a:r>
              <a:rPr lang="en-US" sz="2800" dirty="0">
                <a:latin typeface="+mj-lt"/>
                <a:ea typeface="+mj-ea"/>
                <a:cs typeface="+mj-cs"/>
              </a:rPr>
              <a:t>Similarity between item </a:t>
            </a:r>
            <a:r>
              <a:rPr lang="en-US" sz="2800" b="1" i="1" dirty="0" err="1">
                <a:latin typeface="+mj-lt"/>
                <a:ea typeface="+mj-ea"/>
                <a:cs typeface="+mj-cs"/>
              </a:rPr>
              <a:t>i</a:t>
            </a:r>
            <a:r>
              <a:rPr lang="en-US" sz="2800" dirty="0">
                <a:latin typeface="+mj-lt"/>
                <a:ea typeface="+mj-ea"/>
                <a:cs typeface="+mj-cs"/>
              </a:rPr>
              <a:t> and </a:t>
            </a:r>
            <a:r>
              <a:rPr lang="en-US" sz="2800" b="1" i="1" dirty="0">
                <a:latin typeface="+mj-lt"/>
                <a:ea typeface="+mj-ea"/>
                <a:cs typeface="+mj-cs"/>
              </a:rPr>
              <a:t>j</a:t>
            </a:r>
          </a:p>
          <a:p>
            <a:pPr lvl="1" algn="just"/>
            <a:r>
              <a:rPr lang="en-US" u="sng" dirty="0">
                <a:latin typeface="+mj-lt"/>
                <a:ea typeface="+mj-ea"/>
                <a:cs typeface="+mj-cs"/>
              </a:rPr>
              <a:t>Cosine based Similarity</a:t>
            </a:r>
          </a:p>
          <a:p>
            <a:pPr lvl="1" algn="just"/>
            <a:r>
              <a:rPr lang="en-US" u="sng" dirty="0">
                <a:latin typeface="+mj-lt"/>
                <a:ea typeface="+mj-ea"/>
                <a:cs typeface="+mj-cs"/>
              </a:rPr>
              <a:t>Correlation based Similarity (Pearson Correlation)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B68-38D0-41DD-8AF4-A41443132EC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The </a:t>
            </a:r>
            <a:r>
              <a:rPr lang="en-US" b="1" dirty="0" err="1"/>
              <a:t>Apriori</a:t>
            </a:r>
            <a:r>
              <a:rPr lang="en-US" b="1" dirty="0"/>
              <a:t> Algorithm—An Exercise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Compiled By :- Bikash Balami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87AD89-6A19-4F20-9A60-BE9AEA891B3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1026" name="Picture 2" descr="My Academic Journal: Association Rule Mining : Example &amp; R co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42999"/>
            <a:ext cx="8439150" cy="52578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Mining Multilevel Association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dirty="0"/>
              <a:t>Items often form hierarchies</a:t>
            </a:r>
          </a:p>
          <a:p>
            <a:pPr algn="just"/>
            <a:r>
              <a:rPr lang="en-US" sz="2000" dirty="0"/>
              <a:t>Association rules generated from mining data at multiple levels of abstraction are called multiple-level or multilevel association rules</a:t>
            </a:r>
          </a:p>
          <a:p>
            <a:pPr lvl="1" algn="just"/>
            <a:r>
              <a:rPr lang="en-US" sz="2000" dirty="0"/>
              <a:t>Using uniform minimum support for all levels</a:t>
            </a:r>
          </a:p>
          <a:p>
            <a:pPr lvl="1" algn="just"/>
            <a:r>
              <a:rPr lang="en-US" sz="2000" dirty="0"/>
              <a:t>Using reduced minimum support at lower levels</a:t>
            </a:r>
          </a:p>
          <a:p>
            <a:pPr lvl="1"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838200" y="3962400"/>
            <a:ext cx="7253288" cy="2249488"/>
            <a:chOff x="384" y="1392"/>
            <a:chExt cx="4569" cy="1230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384" y="1392"/>
              <a:ext cx="15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2000">
                  <a:solidFill>
                    <a:schemeClr val="hlink"/>
                  </a:solidFill>
                </a:rPr>
                <a:t>uniform support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2112" y="1776"/>
              <a:ext cx="1200" cy="31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sz="1800" b="1">
                  <a:latin typeface="Times New Roman" pitchFamily="18" charset="0"/>
                </a:rPr>
                <a:t>Milk</a:t>
              </a:r>
            </a:p>
            <a:p>
              <a:pPr algn="ctr"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sz="1800" b="1">
                  <a:latin typeface="Times New Roman" pitchFamily="18" charset="0"/>
                </a:rPr>
                <a:t>[support = 10%]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536" y="2304"/>
              <a:ext cx="1152" cy="3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b="1" dirty="0" err="1">
                  <a:latin typeface="Times New Roman" pitchFamily="18" charset="0"/>
                </a:rPr>
                <a:t>DDC</a:t>
              </a:r>
              <a:r>
                <a:rPr lang="en-US" sz="1800" b="1" dirty="0">
                  <a:latin typeface="Times New Roman" pitchFamily="18" charset="0"/>
                </a:rPr>
                <a:t> Milk </a:t>
              </a:r>
            </a:p>
            <a:p>
              <a:pPr algn="ctr"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sz="1800" b="1" dirty="0">
                  <a:latin typeface="Times New Roman" pitchFamily="18" charset="0"/>
                </a:rPr>
                <a:t>[support = 6%]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2784" y="2304"/>
              <a:ext cx="1104" cy="315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b="1" dirty="0">
                  <a:latin typeface="Times New Roman" pitchFamily="18" charset="0"/>
                </a:rPr>
                <a:t>ND</a:t>
              </a:r>
              <a:r>
                <a:rPr lang="en-US" sz="1800" b="1" dirty="0">
                  <a:latin typeface="Times New Roman" pitchFamily="18" charset="0"/>
                </a:rPr>
                <a:t> Milk </a:t>
              </a:r>
            </a:p>
            <a:p>
              <a:pPr algn="ctr"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sz="1800" b="1" dirty="0">
                  <a:latin typeface="Times New Roman" pitchFamily="18" charset="0"/>
                </a:rPr>
                <a:t>[support = 4%]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528" y="1680"/>
              <a:ext cx="915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chemeClr val="hlink"/>
                  </a:solidFill>
                  <a:latin typeface="Times New Roman" pitchFamily="18" charset="0"/>
                </a:rPr>
                <a:t>Level 1</a:t>
              </a:r>
            </a:p>
            <a:p>
              <a:pPr eaLnBrk="0" hangingPunct="0"/>
              <a:r>
                <a:rPr lang="en-US" sz="1600" b="1">
                  <a:solidFill>
                    <a:schemeClr val="hlink"/>
                  </a:solidFill>
                  <a:latin typeface="Times New Roman" pitchFamily="18" charset="0"/>
                </a:rPr>
                <a:t>min_sup = 5%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528" y="2304"/>
              <a:ext cx="915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chemeClr val="hlink"/>
                  </a:solidFill>
                  <a:latin typeface="Times New Roman" pitchFamily="18" charset="0"/>
                </a:rPr>
                <a:t>Level 2</a:t>
              </a:r>
            </a:p>
            <a:p>
              <a:pPr eaLnBrk="0" hangingPunct="0"/>
              <a:r>
                <a:rPr lang="en-US" sz="1600" b="1">
                  <a:solidFill>
                    <a:schemeClr val="hlink"/>
                  </a:solidFill>
                  <a:latin typeface="Times New Roman" pitchFamily="18" charset="0"/>
                </a:rPr>
                <a:t>min_sup = 5%</a:t>
              </a: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3984" y="1776"/>
              <a:ext cx="814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chemeClr val="folHlink"/>
                  </a:solidFill>
                  <a:latin typeface="Times New Roman" pitchFamily="18" charset="0"/>
                </a:rPr>
                <a:t>Level 1</a:t>
              </a:r>
            </a:p>
            <a:p>
              <a:pPr eaLnBrk="0" hangingPunct="0"/>
              <a:r>
                <a:rPr lang="en-US" sz="1400" b="1">
                  <a:solidFill>
                    <a:schemeClr val="folHlink"/>
                  </a:solidFill>
                  <a:latin typeface="Times New Roman" pitchFamily="18" charset="0"/>
                </a:rPr>
                <a:t>min_sup = 5%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4032" y="2304"/>
              <a:ext cx="814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chemeClr val="folHlink"/>
                  </a:solidFill>
                  <a:latin typeface="Times New Roman" pitchFamily="18" charset="0"/>
                </a:rPr>
                <a:t>Level 2</a:t>
              </a:r>
            </a:p>
            <a:p>
              <a:pPr eaLnBrk="0" hangingPunct="0"/>
              <a:r>
                <a:rPr lang="en-US" sz="1400" b="1">
                  <a:solidFill>
                    <a:schemeClr val="folHlink"/>
                  </a:solidFill>
                  <a:latin typeface="Times New Roman" pitchFamily="18" charset="0"/>
                </a:rPr>
                <a:t>min_sup = 3%</a:t>
              </a: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3456" y="1392"/>
              <a:ext cx="14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folHlink"/>
                  </a:solidFill>
                </a:rPr>
                <a:t>reduced support</a:t>
              </a:r>
            </a:p>
          </p:txBody>
        </p:sp>
        <p:cxnSp>
          <p:nvCxnSpPr>
            <p:cNvPr id="14" name="AutoShape 14"/>
            <p:cNvCxnSpPr>
              <a:cxnSpLocks noChangeShapeType="1"/>
              <a:stCxn id="6" idx="2"/>
              <a:endCxn id="7" idx="0"/>
            </p:cNvCxnSpPr>
            <p:nvPr/>
          </p:nvCxnSpPr>
          <p:spPr bwMode="auto">
            <a:xfrm rot="5400000">
              <a:off x="2304" y="1895"/>
              <a:ext cx="217" cy="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15" name="AutoShape 15"/>
            <p:cNvCxnSpPr>
              <a:cxnSpLocks noChangeShapeType="1"/>
              <a:stCxn id="6" idx="2"/>
              <a:endCxn id="8" idx="0"/>
            </p:cNvCxnSpPr>
            <p:nvPr/>
          </p:nvCxnSpPr>
          <p:spPr bwMode="auto">
            <a:xfrm rot="16200000" flipH="1">
              <a:off x="2916" y="1883"/>
              <a:ext cx="217" cy="6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5A5F-1770-4745-8C5C-3DCAA7DEC564}" type="slidenum">
              <a:rPr lang="en-US"/>
              <a:pPr/>
              <a:t>22</a:t>
            </a:fld>
            <a:endParaRPr lang="en-US"/>
          </a:p>
        </p:txBody>
      </p:sp>
      <p:sp>
        <p:nvSpPr>
          <p:cNvPr id="155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81000"/>
            <a:ext cx="7564438" cy="685800"/>
          </a:xfrm>
        </p:spPr>
        <p:txBody>
          <a:bodyPr/>
          <a:lstStyle/>
          <a:p>
            <a:pPr algn="l"/>
            <a:r>
              <a:rPr lang="en-US" sz="3200" b="1" dirty="0"/>
              <a:t>Mining Multi-Dimensional Association</a:t>
            </a:r>
          </a:p>
        </p:txBody>
      </p:sp>
      <p:sp>
        <p:nvSpPr>
          <p:cNvPr id="155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86800" cy="3505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 dirty="0"/>
              <a:t>Single-dimensional rules:</a:t>
            </a:r>
          </a:p>
          <a:p>
            <a:pPr lvl="2">
              <a:lnSpc>
                <a:spcPct val="11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chemeClr val="folHlink"/>
                </a:solidFill>
              </a:rPr>
              <a:t>buys(X, “milk”) </a:t>
            </a:r>
            <a:r>
              <a:rPr lang="en-US" sz="2000" dirty="0">
                <a:solidFill>
                  <a:schemeClr val="folHlink"/>
                </a:solidFill>
                <a:sym typeface="Symbol" pitchFamily="18" charset="2"/>
              </a:rPr>
              <a:t> buys(X, “bread”)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Multi-dimensional rules: </a:t>
            </a:r>
            <a:r>
              <a:rPr lang="en-US" sz="2400" dirty="0">
                <a:sym typeface="Symbol" pitchFamily="18" charset="2"/>
              </a:rPr>
              <a:t></a:t>
            </a:r>
            <a:r>
              <a:rPr lang="en-US" sz="2400" dirty="0">
                <a:sym typeface="Math B" pitchFamily="2" charset="2"/>
              </a:rPr>
              <a:t> </a:t>
            </a:r>
            <a:r>
              <a:rPr lang="en-US" sz="2400" dirty="0"/>
              <a:t>2 dimensions or predicates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Inter-dimension assoc. rules (</a:t>
            </a:r>
            <a:r>
              <a:rPr lang="en-US" sz="2400" i="1" dirty="0"/>
              <a:t>no repeated predicates</a:t>
            </a:r>
            <a:r>
              <a:rPr lang="en-US" sz="2400" dirty="0"/>
              <a:t>)</a:t>
            </a:r>
          </a:p>
          <a:p>
            <a:pPr lvl="2">
              <a:lnSpc>
                <a:spcPct val="11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chemeClr val="folHlink"/>
                </a:solidFill>
              </a:rPr>
              <a:t>age(</a:t>
            </a:r>
            <a:r>
              <a:rPr lang="en-US" sz="2000" dirty="0" err="1">
                <a:solidFill>
                  <a:schemeClr val="folHlink"/>
                </a:solidFill>
              </a:rPr>
              <a:t>X,”19</a:t>
            </a:r>
            <a:r>
              <a:rPr lang="en-US" sz="2000" dirty="0">
                <a:solidFill>
                  <a:schemeClr val="folHlink"/>
                </a:solidFill>
              </a:rPr>
              <a:t>-25”) </a:t>
            </a:r>
            <a:r>
              <a:rPr lang="en-US" sz="2000" dirty="0">
                <a:solidFill>
                  <a:schemeClr val="folHlink"/>
                </a:solidFill>
                <a:sym typeface="Symbol" pitchFamily="18" charset="2"/>
              </a:rPr>
              <a:t> </a:t>
            </a:r>
            <a:r>
              <a:rPr lang="en-US" sz="2000" dirty="0">
                <a:solidFill>
                  <a:schemeClr val="folHlink"/>
                </a:solidFill>
              </a:rPr>
              <a:t>occupation(</a:t>
            </a:r>
            <a:r>
              <a:rPr lang="en-US" sz="2000" dirty="0" err="1">
                <a:solidFill>
                  <a:schemeClr val="folHlink"/>
                </a:solidFill>
              </a:rPr>
              <a:t>X,“student</a:t>
            </a:r>
            <a:r>
              <a:rPr lang="en-US" sz="2000" dirty="0">
                <a:solidFill>
                  <a:schemeClr val="folHlink"/>
                </a:solidFill>
              </a:rPr>
              <a:t>”) </a:t>
            </a:r>
            <a:r>
              <a:rPr lang="en-US" sz="2000" dirty="0">
                <a:solidFill>
                  <a:schemeClr val="folHlink"/>
                </a:solidFill>
                <a:sym typeface="Symbol" pitchFamily="18" charset="2"/>
              </a:rPr>
              <a:t> buys(X, “coke”)</a:t>
            </a:r>
          </a:p>
          <a:p>
            <a:pPr lvl="1">
              <a:lnSpc>
                <a:spcPct val="110000"/>
              </a:lnSpc>
            </a:pPr>
            <a:r>
              <a:rPr lang="en-US" sz="2400" dirty="0">
                <a:sym typeface="Symbol" pitchFamily="18" charset="2"/>
              </a:rPr>
              <a:t>hybrid-dimension assoc. rules (</a:t>
            </a:r>
            <a:r>
              <a:rPr lang="en-US" sz="2400" i="1" dirty="0">
                <a:sym typeface="Symbol" pitchFamily="18" charset="2"/>
              </a:rPr>
              <a:t>repeated predicates</a:t>
            </a:r>
            <a:r>
              <a:rPr lang="en-US" sz="2400" dirty="0">
                <a:sym typeface="Symbol" pitchFamily="18" charset="2"/>
              </a:rPr>
              <a:t>)</a:t>
            </a:r>
          </a:p>
          <a:p>
            <a:pPr lvl="2">
              <a:lnSpc>
                <a:spcPct val="11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chemeClr val="folHlink"/>
                </a:solidFill>
              </a:rPr>
              <a:t>age(</a:t>
            </a:r>
            <a:r>
              <a:rPr lang="en-US" sz="2000" dirty="0" err="1">
                <a:solidFill>
                  <a:schemeClr val="folHlink"/>
                </a:solidFill>
              </a:rPr>
              <a:t>X,”19</a:t>
            </a:r>
            <a:r>
              <a:rPr lang="en-US" sz="2000" dirty="0">
                <a:solidFill>
                  <a:schemeClr val="folHlink"/>
                </a:solidFill>
              </a:rPr>
              <a:t>-25”) </a:t>
            </a:r>
            <a:r>
              <a:rPr lang="en-US" sz="2000" dirty="0">
                <a:solidFill>
                  <a:schemeClr val="folHlink"/>
                </a:solidFill>
                <a:sym typeface="Symbol" pitchFamily="18" charset="2"/>
              </a:rPr>
              <a:t>  </a:t>
            </a:r>
            <a:r>
              <a:rPr lang="en-US" sz="2000" dirty="0">
                <a:solidFill>
                  <a:schemeClr val="folHlink"/>
                </a:solidFill>
              </a:rPr>
              <a:t>buys(X, “popcorn”) </a:t>
            </a:r>
            <a:r>
              <a:rPr lang="en-US" sz="2000" dirty="0">
                <a:solidFill>
                  <a:schemeClr val="folHlink"/>
                </a:solidFill>
                <a:sym typeface="Symbol" pitchFamily="18" charset="2"/>
              </a:rPr>
              <a:t> buys(X, “coke”)</a:t>
            </a:r>
          </a:p>
          <a:p>
            <a:pPr>
              <a:lnSpc>
                <a:spcPct val="110000"/>
              </a:lnSpc>
            </a:pPr>
            <a:endParaRPr lang="en-US" sz="2400" dirty="0">
              <a:solidFill>
                <a:schemeClr val="folHlink"/>
              </a:solidFill>
              <a:sym typeface="Symbol" pitchFamily="18" charset="2"/>
            </a:endParaRPr>
          </a:p>
        </p:txBody>
      </p:sp>
      <p:sp>
        <p:nvSpPr>
          <p:cNvPr id="1553412" name="Rectangle 4"/>
          <p:cNvSpPr>
            <a:spLocks noChangeArrowheads="1"/>
          </p:cNvSpPr>
          <p:nvPr/>
        </p:nvSpPr>
        <p:spPr bwMode="auto">
          <a:xfrm>
            <a:off x="381000" y="3886200"/>
            <a:ext cx="8382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800">
              <a:solidFill>
                <a:schemeClr val="folHlink"/>
              </a:solidFill>
              <a:sym typeface="Symbol" pitchFamily="18" charset="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3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3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3412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46998-9733-470B-BA78-D8925D1FEF54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135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533400"/>
            <a:ext cx="7793038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en-AU" sz="4000" dirty="0">
                <a:latin typeface="Arial Narrow" pitchFamily="34" charset="0"/>
              </a:rPr>
              <a:t>Problems with </a:t>
            </a:r>
            <a:r>
              <a:rPr lang="en-AU" sz="4000" dirty="0"/>
              <a:t>A-priori</a:t>
            </a:r>
            <a:r>
              <a:rPr lang="en-AU" sz="4000" dirty="0">
                <a:latin typeface="Arial Narrow" pitchFamily="34" charset="0"/>
              </a:rPr>
              <a:t> Algorithms</a:t>
            </a:r>
          </a:p>
        </p:txBody>
      </p:sp>
      <p:sp>
        <p:nvSpPr>
          <p:cNvPr id="135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76400"/>
            <a:ext cx="7772400" cy="495300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AU" sz="2000" dirty="0"/>
              <a:t>It is costly to handle a huge number of candidate sets. For example if there are 10</a:t>
            </a:r>
            <a:r>
              <a:rPr lang="en-AU" sz="2000" baseline="30000" dirty="0"/>
              <a:t>4</a:t>
            </a:r>
            <a:r>
              <a:rPr lang="en-AU" sz="2000" dirty="0"/>
              <a:t> large 1-itemsets, the </a:t>
            </a:r>
            <a:r>
              <a:rPr lang="en-AU" sz="2000" dirty="0" err="1"/>
              <a:t>Apriori</a:t>
            </a:r>
            <a:r>
              <a:rPr lang="en-AU" sz="2000" dirty="0"/>
              <a:t> algorithm will need to generate more than 10</a:t>
            </a:r>
            <a:r>
              <a:rPr lang="en-AU" sz="2000" baseline="30000" dirty="0"/>
              <a:t>7</a:t>
            </a:r>
            <a:r>
              <a:rPr lang="en-AU" sz="2000" dirty="0"/>
              <a:t> candidate 2-itemsets. Moreover for 100-itemsets, it must generate more than 2</a:t>
            </a:r>
            <a:r>
              <a:rPr lang="en-AU" sz="2000" baseline="30000" dirty="0"/>
              <a:t>100</a:t>
            </a:r>
            <a:r>
              <a:rPr lang="en-AU" sz="2000" dirty="0"/>
              <a:t> </a:t>
            </a:r>
            <a:r>
              <a:rPr lang="en-AU" sz="2000" dirty="0">
                <a:sym typeface="Symbol" pitchFamily="18" charset="2"/>
              </a:rPr>
              <a:t> 10</a:t>
            </a:r>
            <a:r>
              <a:rPr lang="en-AU" sz="2000" baseline="30000" dirty="0">
                <a:sym typeface="Symbol" pitchFamily="18" charset="2"/>
              </a:rPr>
              <a:t>30</a:t>
            </a:r>
            <a:r>
              <a:rPr lang="en-AU" sz="2000" dirty="0">
                <a:sym typeface="Symbol" pitchFamily="18" charset="2"/>
              </a:rPr>
              <a:t> candidates in total. </a:t>
            </a:r>
            <a:endParaRPr lang="en-AU" sz="2000" dirty="0"/>
          </a:p>
          <a:p>
            <a:pPr algn="just" eaLnBrk="1" hangingPunct="1">
              <a:defRPr/>
            </a:pPr>
            <a:endParaRPr lang="en-AU" sz="2000" dirty="0"/>
          </a:p>
          <a:p>
            <a:pPr algn="just">
              <a:defRPr/>
            </a:pPr>
            <a:r>
              <a:rPr lang="en-AU" sz="2000" dirty="0"/>
              <a:t>When Database is scanned to check C</a:t>
            </a:r>
            <a:r>
              <a:rPr lang="en-AU" sz="2000" baseline="-25000" dirty="0"/>
              <a:t>k</a:t>
            </a:r>
            <a:r>
              <a:rPr lang="en-AU" sz="2000" dirty="0"/>
              <a:t> for </a:t>
            </a:r>
            <a:r>
              <a:rPr lang="en-AU" sz="2000"/>
              <a:t>creating L</a:t>
            </a:r>
            <a:r>
              <a:rPr lang="en-AU" sz="2000" baseline="-25000"/>
              <a:t>k</a:t>
            </a:r>
            <a:r>
              <a:rPr lang="en-AU" sz="2000"/>
              <a:t>, </a:t>
            </a:r>
            <a:r>
              <a:rPr lang="en-AU" sz="2000" dirty="0"/>
              <a:t>a large number of transactions will be scanned even they do not contain any k-</a:t>
            </a:r>
            <a:r>
              <a:rPr lang="en-AU" sz="2000" dirty="0" err="1"/>
              <a:t>itemset</a:t>
            </a:r>
            <a:r>
              <a:rPr lang="en-AU" sz="2000" dirty="0"/>
              <a:t>.</a:t>
            </a:r>
            <a:endParaRPr lang="en-AU" sz="1600" dirty="0"/>
          </a:p>
          <a:p>
            <a:pPr algn="just" eaLnBrk="1" hangingPunct="1">
              <a:defRPr/>
            </a:pPr>
            <a:endParaRPr lang="en-AU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Some techniques to improve </a:t>
            </a:r>
            <a:r>
              <a:rPr lang="en-US" b="1" dirty="0" err="1"/>
              <a:t>perfomance</a:t>
            </a:r>
            <a:r>
              <a:rPr lang="en-US" b="1" dirty="0"/>
              <a:t> of </a:t>
            </a:r>
            <a:r>
              <a:rPr lang="en-US" b="1" dirty="0" err="1"/>
              <a:t>Apriori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 </a:t>
            </a:r>
            <a:r>
              <a:rPr lang="en-US" b="1" dirty="0"/>
              <a:t>Transaction reduction</a:t>
            </a:r>
          </a:p>
          <a:p>
            <a:pPr lvl="1" algn="just"/>
            <a:r>
              <a:rPr lang="en-US" dirty="0"/>
              <a:t> Any transaction without k-</a:t>
            </a:r>
            <a:r>
              <a:rPr lang="en-US" dirty="0" err="1"/>
              <a:t>itemset</a:t>
            </a:r>
            <a:r>
              <a:rPr lang="en-US" dirty="0"/>
              <a:t> is not necessary to be involved in next scan</a:t>
            </a:r>
            <a:endParaRPr lang="en-US" b="1" dirty="0"/>
          </a:p>
          <a:p>
            <a:pPr algn="just"/>
            <a:r>
              <a:rPr lang="en-US" dirty="0"/>
              <a:t> </a:t>
            </a:r>
            <a:r>
              <a:rPr lang="en-US" b="1" dirty="0"/>
              <a:t>Sampling</a:t>
            </a:r>
          </a:p>
          <a:p>
            <a:pPr lvl="1" algn="just"/>
            <a:r>
              <a:rPr lang="en-US" dirty="0"/>
              <a:t> Reduce the load</a:t>
            </a:r>
            <a:endParaRPr lang="en-US" b="1" dirty="0"/>
          </a:p>
          <a:p>
            <a:pPr algn="just"/>
            <a:r>
              <a:rPr lang="en-US" dirty="0"/>
              <a:t> </a:t>
            </a:r>
            <a:r>
              <a:rPr lang="en-US" b="1" dirty="0"/>
              <a:t>Partitioning</a:t>
            </a:r>
          </a:p>
          <a:p>
            <a:pPr lvl="1"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7" name="Picture 6" descr="improv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58429" y="4376561"/>
            <a:ext cx="5204571" cy="1948039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Mining Frequent </a:t>
            </a:r>
            <a:r>
              <a:rPr lang="en-US" b="1" dirty="0" err="1"/>
              <a:t>Itemsets</a:t>
            </a:r>
            <a:r>
              <a:rPr lang="en-US" b="1" dirty="0"/>
              <a:t> without Candidate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u="sng" dirty="0"/>
              <a:t>FP-Growth (Frequent Pattern Growth)</a:t>
            </a:r>
          </a:p>
          <a:p>
            <a:pPr lvl="1" algn="just"/>
            <a:r>
              <a:rPr lang="en-US" dirty="0"/>
              <a:t> FP growth algorithm used for finding frequent </a:t>
            </a:r>
            <a:r>
              <a:rPr lang="en-US" dirty="0" err="1"/>
              <a:t>itemset</a:t>
            </a:r>
            <a:r>
              <a:rPr lang="en-US" dirty="0"/>
              <a:t> in a transaction database without candidate generation</a:t>
            </a:r>
          </a:p>
          <a:p>
            <a:pPr lvl="1" algn="just"/>
            <a:r>
              <a:rPr lang="en-US" dirty="0"/>
              <a:t> Method for mining the complete set of </a:t>
            </a:r>
            <a:r>
              <a:rPr lang="en-US" b="1" dirty="0"/>
              <a:t>frequent patterns</a:t>
            </a:r>
            <a:r>
              <a:rPr lang="en-US" dirty="0"/>
              <a:t> by </a:t>
            </a:r>
            <a:r>
              <a:rPr lang="en-US" b="1" dirty="0"/>
              <a:t>pattern</a:t>
            </a:r>
            <a:r>
              <a:rPr lang="en-US" dirty="0"/>
              <a:t> fragment </a:t>
            </a:r>
            <a:r>
              <a:rPr lang="en-US" b="1" dirty="0"/>
              <a:t>growth</a:t>
            </a:r>
            <a:r>
              <a:rPr lang="en-US" dirty="0"/>
              <a:t>, using an extended prefix-</a:t>
            </a:r>
            <a:r>
              <a:rPr lang="en-US" b="1" dirty="0"/>
              <a:t>tree</a:t>
            </a:r>
            <a:r>
              <a:rPr lang="en-US" dirty="0"/>
              <a:t> structure for storing compressed and crucial information about </a:t>
            </a:r>
            <a:r>
              <a:rPr lang="en-US" b="1" dirty="0"/>
              <a:t>frequent patterns</a:t>
            </a:r>
            <a:r>
              <a:rPr lang="en-US" dirty="0"/>
              <a:t> named </a:t>
            </a:r>
            <a:r>
              <a:rPr lang="en-US" b="1" dirty="0"/>
              <a:t>frequent</a:t>
            </a:r>
            <a:r>
              <a:rPr lang="en-US" dirty="0"/>
              <a:t>-</a:t>
            </a:r>
            <a:r>
              <a:rPr lang="en-US" b="1" dirty="0"/>
              <a:t>pattern tree</a:t>
            </a:r>
            <a:r>
              <a:rPr lang="en-US" dirty="0"/>
              <a:t> (</a:t>
            </a:r>
            <a:r>
              <a:rPr lang="en-US" b="1" dirty="0"/>
              <a:t>FP</a:t>
            </a:r>
            <a:r>
              <a:rPr lang="en-US" dirty="0"/>
              <a:t>-</a:t>
            </a:r>
            <a:r>
              <a:rPr lang="en-US" b="1" dirty="0"/>
              <a:t>tree</a:t>
            </a:r>
            <a:r>
              <a:rPr lang="en-US" dirty="0"/>
              <a:t>)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FP Growth (Example)</a:t>
            </a:r>
          </a:p>
        </p:txBody>
      </p:sp>
      <p:pic>
        <p:nvPicPr>
          <p:cNvPr id="57" name="Content Placeholder 56" descr="fp tre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791200" y="3962400"/>
            <a:ext cx="2688745" cy="2286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1026" name="Picture 2" descr="Apriori Algorithm - GeeksforGeek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524000"/>
            <a:ext cx="1295400" cy="2343151"/>
          </a:xfrm>
          <a:prstGeom prst="rect">
            <a:avLst/>
          </a:prstGeom>
          <a:noFill/>
        </p:spPr>
      </p:pic>
      <p:cxnSp>
        <p:nvCxnSpPr>
          <p:cNvPr id="7" name="Straight Arrow Connector 6"/>
          <p:cNvCxnSpPr/>
          <p:nvPr/>
        </p:nvCxnSpPr>
        <p:spPr>
          <a:xfrm>
            <a:off x="1066800" y="3886200"/>
            <a:ext cx="0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19200" y="388620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L1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4419600"/>
            <a:ext cx="108585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>
            <a:off x="1828800" y="5105400"/>
            <a:ext cx="9906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86116" y="5181600"/>
            <a:ext cx="12618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Sort in</a:t>
            </a:r>
          </a:p>
          <a:p>
            <a:r>
              <a:rPr lang="en-US" b="1" dirty="0">
                <a:solidFill>
                  <a:srgbClr val="002060"/>
                </a:solidFill>
              </a:rPr>
              <a:t>descending</a:t>
            </a:r>
          </a:p>
          <a:p>
            <a:r>
              <a:rPr lang="en-US" b="1" dirty="0">
                <a:solidFill>
                  <a:srgbClr val="002060"/>
                </a:solidFill>
              </a:rPr>
              <a:t>order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81325" y="4476750"/>
            <a:ext cx="1438275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6248400" y="228600"/>
            <a:ext cx="2153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FP Tree Construction</a:t>
            </a:r>
          </a:p>
        </p:txBody>
      </p:sp>
      <p:sp>
        <p:nvSpPr>
          <p:cNvPr id="17" name="Oval 16"/>
          <p:cNvSpPr/>
          <p:nvPr/>
        </p:nvSpPr>
        <p:spPr>
          <a:xfrm>
            <a:off x="6934200" y="533400"/>
            <a:ext cx="609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null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6200" y="1905000"/>
            <a:ext cx="3810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752600" y="1905000"/>
            <a:ext cx="3810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76400" y="1524000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Sort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86000" y="1614510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I2,I1,I5</a:t>
            </a:r>
          </a:p>
        </p:txBody>
      </p:sp>
      <p:cxnSp>
        <p:nvCxnSpPr>
          <p:cNvPr id="24" name="Straight Connector 23"/>
          <p:cNvCxnSpPr>
            <a:stCxn id="17" idx="3"/>
          </p:cNvCxnSpPr>
          <p:nvPr/>
        </p:nvCxnSpPr>
        <p:spPr>
          <a:xfrm flipH="1">
            <a:off x="6629400" y="793563"/>
            <a:ext cx="394074" cy="1970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324600" y="990600"/>
            <a:ext cx="4572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867400" y="7620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I2:1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6019800" y="1174563"/>
            <a:ext cx="394074" cy="1970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791200" y="1371600"/>
            <a:ext cx="4572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181600" y="11430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I1:1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5410200" y="1555563"/>
            <a:ext cx="394074" cy="1970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105400" y="1752600"/>
            <a:ext cx="4572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637861" y="153566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I5:1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6200" y="2105464"/>
            <a:ext cx="3810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752600" y="2091396"/>
            <a:ext cx="3810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09800" y="1899140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I2, I4</a:t>
            </a:r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6172200" y="838200"/>
            <a:ext cx="228600" cy="152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019800" y="533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2</a:t>
            </a:r>
          </a:p>
        </p:txBody>
      </p:sp>
      <p:cxnSp>
        <p:nvCxnSpPr>
          <p:cNvPr id="39" name="Straight Connector 38"/>
          <p:cNvCxnSpPr>
            <a:endCxn id="41" idx="1"/>
          </p:cNvCxnSpPr>
          <p:nvPr/>
        </p:nvCxnSpPr>
        <p:spPr>
          <a:xfrm>
            <a:off x="6629400" y="1174563"/>
            <a:ext cx="66955" cy="2305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6629400" y="1371600"/>
            <a:ext cx="4572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705600" y="10668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I4:1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76200" y="2334064"/>
            <a:ext cx="3810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676400" y="2362200"/>
            <a:ext cx="3810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057400" y="2176046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I2, I3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172200" y="45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3</a:t>
            </a:r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6019800" y="637736"/>
            <a:ext cx="228600" cy="152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781800" y="1143000"/>
            <a:ext cx="685800" cy="152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7239000" y="1295400"/>
            <a:ext cx="4572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7228661" y="9906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I3:1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90800" y="2438400"/>
            <a:ext cx="60198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714625" y="3048000"/>
            <a:ext cx="58959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667000" y="3276600"/>
            <a:ext cx="59912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648389" y="3505200"/>
            <a:ext cx="59340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Footer Placeholder 4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6" grpId="0"/>
      <p:bldP spid="17" grpId="0" animBg="1"/>
      <p:bldP spid="21" grpId="0"/>
      <p:bldP spid="22" grpId="0"/>
      <p:bldP spid="25" grpId="0" animBg="1"/>
      <p:bldP spid="26" grpId="0"/>
      <p:bldP spid="28" grpId="0" animBg="1"/>
      <p:bldP spid="29" grpId="0"/>
      <p:bldP spid="31" grpId="0" animBg="1"/>
      <p:bldP spid="32" grpId="0"/>
      <p:bldP spid="35" grpId="0"/>
      <p:bldP spid="38" grpId="0"/>
      <p:bldP spid="41" grpId="0" animBg="1"/>
      <p:bldP spid="42" grpId="0"/>
      <p:bldP spid="45" grpId="0"/>
      <p:bldP spid="46" grpId="0"/>
      <p:bldP spid="55" grpId="0" animBg="1"/>
      <p:bldP spid="5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Content Based 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Recommend items to customer </a:t>
            </a:r>
            <a:r>
              <a:rPr lang="en-US" b="1" i="1" dirty="0"/>
              <a:t>X</a:t>
            </a:r>
            <a:r>
              <a:rPr lang="en-US" dirty="0"/>
              <a:t>, similar to previous items highly rated by </a:t>
            </a:r>
            <a:r>
              <a:rPr lang="en-US" b="1" i="1" dirty="0"/>
              <a:t>X</a:t>
            </a:r>
          </a:p>
          <a:p>
            <a:pPr algn="just"/>
            <a:endParaRPr lang="en-US" b="1" i="1" dirty="0"/>
          </a:p>
          <a:p>
            <a:pPr algn="just"/>
            <a:endParaRPr lang="en-US" b="1" i="1" dirty="0"/>
          </a:p>
          <a:p>
            <a:pPr algn="just"/>
            <a:endParaRPr lang="en-US" b="1" i="1" dirty="0"/>
          </a:p>
          <a:p>
            <a:pPr algn="just"/>
            <a:endParaRPr lang="en-US" b="1" i="1" dirty="0"/>
          </a:p>
          <a:p>
            <a:pPr algn="just"/>
            <a:r>
              <a:rPr lang="en-US" dirty="0"/>
              <a:t>Item Representations (</a:t>
            </a:r>
            <a:r>
              <a:rPr lang="en-US" b="1" i="1" dirty="0"/>
              <a:t>TF-IDF</a:t>
            </a:r>
            <a:r>
              <a:rPr lang="en-US" dirty="0"/>
              <a:t>)</a:t>
            </a:r>
          </a:p>
          <a:p>
            <a:pPr algn="just"/>
            <a:r>
              <a:rPr lang="en-US" dirty="0"/>
              <a:t>Cosine Similarity</a:t>
            </a:r>
          </a:p>
          <a:p>
            <a:pPr algn="just"/>
            <a:r>
              <a:rPr lang="en-US" dirty="0"/>
              <a:t>Nearest Neighbors (</a:t>
            </a:r>
            <a:r>
              <a:rPr lang="en-US" b="1" i="1" dirty="0"/>
              <a:t>N = 5 i.e. recommend top 5 items</a:t>
            </a:r>
            <a:r>
              <a:rPr lang="en-US" dirty="0"/>
              <a:t>)</a:t>
            </a:r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B68-38D0-41DD-8AF4-A41443132EC9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924175"/>
            <a:ext cx="678180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/>
              <a:t>Content Based Recommendation(Probabilistic Approach)…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P(X | Y ) = (P(Y | X) * P(X)) / P(Y)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Rate</a:t>
            </a:r>
            <a:r>
              <a:rPr lang="en-US" sz="1800" baseline="-25000" dirty="0"/>
              <a:t>Alice,Item5</a:t>
            </a:r>
            <a:r>
              <a:rPr lang="en-US" sz="1800" dirty="0"/>
              <a:t> = ?</a:t>
            </a:r>
          </a:p>
          <a:p>
            <a:r>
              <a:rPr lang="en-US" sz="1800" dirty="0"/>
              <a:t>P(Rate</a:t>
            </a:r>
            <a:r>
              <a:rPr lang="en-US" sz="1800" baseline="-25000" dirty="0"/>
              <a:t>Alice,Item5</a:t>
            </a:r>
            <a:r>
              <a:rPr lang="en-US" sz="1800" dirty="0"/>
              <a:t> | Rate</a:t>
            </a:r>
            <a:r>
              <a:rPr lang="en-US" sz="1800" baseline="-25000" dirty="0"/>
              <a:t>Alice,Item1=1</a:t>
            </a:r>
            <a:r>
              <a:rPr lang="en-US" sz="1800" dirty="0"/>
              <a:t>, Rate</a:t>
            </a:r>
            <a:r>
              <a:rPr lang="en-US" sz="1800" baseline="-25000" dirty="0"/>
              <a:t>Alice,Item2=3</a:t>
            </a:r>
            <a:r>
              <a:rPr lang="en-US" sz="1800" dirty="0"/>
              <a:t>, Rate</a:t>
            </a:r>
            <a:r>
              <a:rPr lang="en-US" sz="1800" baseline="-25000" dirty="0"/>
              <a:t>Alice,Item3=3</a:t>
            </a:r>
            <a:r>
              <a:rPr lang="en-US" sz="1800" dirty="0"/>
              <a:t>, Rate</a:t>
            </a:r>
            <a:r>
              <a:rPr lang="en-US" sz="1800" baseline="-25000" dirty="0"/>
              <a:t>Alice,Item4=2</a:t>
            </a:r>
            <a:r>
              <a:rPr lang="en-US" sz="1800" dirty="0"/>
              <a:t>) = 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B68-38D0-41DD-8AF4-A41443132EC9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657600" y="1676400"/>
          <a:ext cx="51816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Item1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Item2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Item3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Item4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Item5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sz="1400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sz="1400" dirty="0"/>
                        <a:t>User1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sz="1400" dirty="0"/>
                        <a:t>User2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sz="1400" dirty="0"/>
                        <a:t>User3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sz="1400" dirty="0"/>
                        <a:t>User4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5800" y="3962400"/>
            <a:ext cx="7753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P(Rate</a:t>
            </a:r>
            <a:r>
              <a:rPr lang="en-US" baseline="-25000" dirty="0">
                <a:solidFill>
                  <a:srgbClr val="FF0000"/>
                </a:solidFill>
              </a:rPr>
              <a:t>Alice,Item5=1</a:t>
            </a:r>
            <a:r>
              <a:rPr lang="en-US" dirty="0">
                <a:solidFill>
                  <a:srgbClr val="FF0000"/>
                </a:solidFill>
              </a:rPr>
              <a:t> | Rate</a:t>
            </a:r>
            <a:r>
              <a:rPr lang="en-US" baseline="-25000" dirty="0">
                <a:solidFill>
                  <a:srgbClr val="FF0000"/>
                </a:solidFill>
              </a:rPr>
              <a:t>Alice,Item1=1</a:t>
            </a:r>
            <a:r>
              <a:rPr lang="en-US" dirty="0">
                <a:solidFill>
                  <a:srgbClr val="FF0000"/>
                </a:solidFill>
              </a:rPr>
              <a:t>, Rate</a:t>
            </a:r>
            <a:r>
              <a:rPr lang="en-US" baseline="-25000" dirty="0">
                <a:solidFill>
                  <a:srgbClr val="FF0000"/>
                </a:solidFill>
              </a:rPr>
              <a:t>Alice,Item2=3</a:t>
            </a:r>
            <a:r>
              <a:rPr lang="en-US" dirty="0">
                <a:solidFill>
                  <a:srgbClr val="FF0000"/>
                </a:solidFill>
              </a:rPr>
              <a:t>, Rate</a:t>
            </a:r>
            <a:r>
              <a:rPr lang="en-US" baseline="-25000" dirty="0">
                <a:solidFill>
                  <a:srgbClr val="FF0000"/>
                </a:solidFill>
              </a:rPr>
              <a:t>Alice,Item3=3</a:t>
            </a:r>
            <a:r>
              <a:rPr lang="en-US" dirty="0">
                <a:solidFill>
                  <a:srgbClr val="FF0000"/>
                </a:solidFill>
              </a:rPr>
              <a:t>, Rate</a:t>
            </a:r>
            <a:r>
              <a:rPr lang="en-US" baseline="-25000" dirty="0">
                <a:solidFill>
                  <a:srgbClr val="FF0000"/>
                </a:solidFill>
              </a:rPr>
              <a:t>Alice,Item4=2</a:t>
            </a:r>
            <a:r>
              <a:rPr lang="en-US" dirty="0">
                <a:solidFill>
                  <a:srgbClr val="FF0000"/>
                </a:solidFill>
              </a:rPr>
              <a:t>) = 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4343400"/>
            <a:ext cx="7753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P(Rate</a:t>
            </a:r>
            <a:r>
              <a:rPr lang="en-US" baseline="-25000" dirty="0">
                <a:solidFill>
                  <a:srgbClr val="FF0000"/>
                </a:solidFill>
              </a:rPr>
              <a:t>Alice,Item5=2</a:t>
            </a:r>
            <a:r>
              <a:rPr lang="en-US" dirty="0">
                <a:solidFill>
                  <a:srgbClr val="FF0000"/>
                </a:solidFill>
              </a:rPr>
              <a:t> | Rate</a:t>
            </a:r>
            <a:r>
              <a:rPr lang="en-US" baseline="-25000" dirty="0">
                <a:solidFill>
                  <a:srgbClr val="FF0000"/>
                </a:solidFill>
              </a:rPr>
              <a:t>Alice,Item1=1</a:t>
            </a:r>
            <a:r>
              <a:rPr lang="en-US" dirty="0">
                <a:solidFill>
                  <a:srgbClr val="FF0000"/>
                </a:solidFill>
              </a:rPr>
              <a:t>, Rate</a:t>
            </a:r>
            <a:r>
              <a:rPr lang="en-US" baseline="-25000" dirty="0">
                <a:solidFill>
                  <a:srgbClr val="FF0000"/>
                </a:solidFill>
              </a:rPr>
              <a:t>Alice,Item2=3</a:t>
            </a:r>
            <a:r>
              <a:rPr lang="en-US" dirty="0">
                <a:solidFill>
                  <a:srgbClr val="FF0000"/>
                </a:solidFill>
              </a:rPr>
              <a:t>, Rate</a:t>
            </a:r>
            <a:r>
              <a:rPr lang="en-US" baseline="-25000" dirty="0">
                <a:solidFill>
                  <a:srgbClr val="FF0000"/>
                </a:solidFill>
              </a:rPr>
              <a:t>Alice,Item3=3</a:t>
            </a:r>
            <a:r>
              <a:rPr lang="en-US" dirty="0">
                <a:solidFill>
                  <a:srgbClr val="FF0000"/>
                </a:solidFill>
              </a:rPr>
              <a:t>, Rate</a:t>
            </a:r>
            <a:r>
              <a:rPr lang="en-US" baseline="-25000" dirty="0">
                <a:solidFill>
                  <a:srgbClr val="FF0000"/>
                </a:solidFill>
              </a:rPr>
              <a:t>Alice,Item4=2</a:t>
            </a:r>
            <a:r>
              <a:rPr lang="en-US" dirty="0">
                <a:solidFill>
                  <a:srgbClr val="FF0000"/>
                </a:solidFill>
              </a:rPr>
              <a:t>) = 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800" y="4724400"/>
            <a:ext cx="7753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P(Rate</a:t>
            </a:r>
            <a:r>
              <a:rPr lang="en-US" baseline="-25000" dirty="0">
                <a:solidFill>
                  <a:srgbClr val="FF0000"/>
                </a:solidFill>
              </a:rPr>
              <a:t>Alice,Item5=3</a:t>
            </a:r>
            <a:r>
              <a:rPr lang="en-US" dirty="0">
                <a:solidFill>
                  <a:srgbClr val="FF0000"/>
                </a:solidFill>
              </a:rPr>
              <a:t> | Rate</a:t>
            </a:r>
            <a:r>
              <a:rPr lang="en-US" baseline="-25000" dirty="0">
                <a:solidFill>
                  <a:srgbClr val="FF0000"/>
                </a:solidFill>
              </a:rPr>
              <a:t>Alice,Item1=1</a:t>
            </a:r>
            <a:r>
              <a:rPr lang="en-US" dirty="0">
                <a:solidFill>
                  <a:srgbClr val="FF0000"/>
                </a:solidFill>
              </a:rPr>
              <a:t>, Rate</a:t>
            </a:r>
            <a:r>
              <a:rPr lang="en-US" baseline="-25000" dirty="0">
                <a:solidFill>
                  <a:srgbClr val="FF0000"/>
                </a:solidFill>
              </a:rPr>
              <a:t>Alice,Item2=3</a:t>
            </a:r>
            <a:r>
              <a:rPr lang="en-US" dirty="0">
                <a:solidFill>
                  <a:srgbClr val="FF0000"/>
                </a:solidFill>
              </a:rPr>
              <a:t>, Rate</a:t>
            </a:r>
            <a:r>
              <a:rPr lang="en-US" baseline="-25000" dirty="0">
                <a:solidFill>
                  <a:srgbClr val="FF0000"/>
                </a:solidFill>
              </a:rPr>
              <a:t>Alice,Item3=3</a:t>
            </a:r>
            <a:r>
              <a:rPr lang="en-US" dirty="0">
                <a:solidFill>
                  <a:srgbClr val="FF0000"/>
                </a:solidFill>
              </a:rPr>
              <a:t>, Rate</a:t>
            </a:r>
            <a:r>
              <a:rPr lang="en-US" baseline="-25000" dirty="0">
                <a:solidFill>
                  <a:srgbClr val="FF0000"/>
                </a:solidFill>
              </a:rPr>
              <a:t>Alice,Item4=2</a:t>
            </a:r>
            <a:r>
              <a:rPr lang="en-US" dirty="0">
                <a:solidFill>
                  <a:srgbClr val="FF0000"/>
                </a:solidFill>
              </a:rPr>
              <a:t>) = 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" y="5105400"/>
            <a:ext cx="7753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P(Rate</a:t>
            </a:r>
            <a:r>
              <a:rPr lang="en-US" baseline="-25000" dirty="0">
                <a:solidFill>
                  <a:srgbClr val="FF0000"/>
                </a:solidFill>
              </a:rPr>
              <a:t>Alice,Item5=4</a:t>
            </a:r>
            <a:r>
              <a:rPr lang="en-US" dirty="0">
                <a:solidFill>
                  <a:srgbClr val="FF0000"/>
                </a:solidFill>
              </a:rPr>
              <a:t> | Rate</a:t>
            </a:r>
            <a:r>
              <a:rPr lang="en-US" baseline="-25000" dirty="0">
                <a:solidFill>
                  <a:srgbClr val="FF0000"/>
                </a:solidFill>
              </a:rPr>
              <a:t>Alice,Item1=1</a:t>
            </a:r>
            <a:r>
              <a:rPr lang="en-US" dirty="0">
                <a:solidFill>
                  <a:srgbClr val="FF0000"/>
                </a:solidFill>
              </a:rPr>
              <a:t>, Rate</a:t>
            </a:r>
            <a:r>
              <a:rPr lang="en-US" baseline="-25000" dirty="0">
                <a:solidFill>
                  <a:srgbClr val="FF0000"/>
                </a:solidFill>
              </a:rPr>
              <a:t>Alice,Item2=3</a:t>
            </a:r>
            <a:r>
              <a:rPr lang="en-US" dirty="0">
                <a:solidFill>
                  <a:srgbClr val="FF0000"/>
                </a:solidFill>
              </a:rPr>
              <a:t>, Rate</a:t>
            </a:r>
            <a:r>
              <a:rPr lang="en-US" baseline="-25000" dirty="0">
                <a:solidFill>
                  <a:srgbClr val="FF0000"/>
                </a:solidFill>
              </a:rPr>
              <a:t>Alice,Item3=3</a:t>
            </a:r>
            <a:r>
              <a:rPr lang="en-US" dirty="0">
                <a:solidFill>
                  <a:srgbClr val="FF0000"/>
                </a:solidFill>
              </a:rPr>
              <a:t>, Rate</a:t>
            </a:r>
            <a:r>
              <a:rPr lang="en-US" baseline="-25000" dirty="0">
                <a:solidFill>
                  <a:srgbClr val="FF0000"/>
                </a:solidFill>
              </a:rPr>
              <a:t>Alice,Item4=2</a:t>
            </a:r>
            <a:r>
              <a:rPr lang="en-US" dirty="0">
                <a:solidFill>
                  <a:srgbClr val="FF0000"/>
                </a:solidFill>
              </a:rPr>
              <a:t>) = 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" y="5498068"/>
            <a:ext cx="7753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P(Rate</a:t>
            </a:r>
            <a:r>
              <a:rPr lang="en-US" baseline="-25000" dirty="0">
                <a:solidFill>
                  <a:srgbClr val="FF0000"/>
                </a:solidFill>
              </a:rPr>
              <a:t>Alice,Item5=5</a:t>
            </a:r>
            <a:r>
              <a:rPr lang="en-US" dirty="0">
                <a:solidFill>
                  <a:srgbClr val="FF0000"/>
                </a:solidFill>
              </a:rPr>
              <a:t>| Rate</a:t>
            </a:r>
            <a:r>
              <a:rPr lang="en-US" baseline="-25000" dirty="0">
                <a:solidFill>
                  <a:srgbClr val="FF0000"/>
                </a:solidFill>
              </a:rPr>
              <a:t>Alice,Item1=1</a:t>
            </a:r>
            <a:r>
              <a:rPr lang="en-US" dirty="0">
                <a:solidFill>
                  <a:srgbClr val="FF0000"/>
                </a:solidFill>
              </a:rPr>
              <a:t>, Rate</a:t>
            </a:r>
            <a:r>
              <a:rPr lang="en-US" baseline="-25000" dirty="0">
                <a:solidFill>
                  <a:srgbClr val="FF0000"/>
                </a:solidFill>
              </a:rPr>
              <a:t>Alice,Item2=3</a:t>
            </a:r>
            <a:r>
              <a:rPr lang="en-US" dirty="0">
                <a:solidFill>
                  <a:srgbClr val="FF0000"/>
                </a:solidFill>
              </a:rPr>
              <a:t>, Rate</a:t>
            </a:r>
            <a:r>
              <a:rPr lang="en-US" baseline="-25000" dirty="0">
                <a:solidFill>
                  <a:srgbClr val="FF0000"/>
                </a:solidFill>
              </a:rPr>
              <a:t>Alice,Item3=3</a:t>
            </a:r>
            <a:r>
              <a:rPr lang="en-US" dirty="0">
                <a:solidFill>
                  <a:srgbClr val="FF0000"/>
                </a:solidFill>
              </a:rPr>
              <a:t>, Rate</a:t>
            </a:r>
            <a:r>
              <a:rPr lang="en-US" baseline="-25000" dirty="0">
                <a:solidFill>
                  <a:srgbClr val="FF0000"/>
                </a:solidFill>
              </a:rPr>
              <a:t>Alice,Item4=2</a:t>
            </a:r>
            <a:r>
              <a:rPr lang="en-US" dirty="0">
                <a:solidFill>
                  <a:srgbClr val="FF0000"/>
                </a:solidFill>
              </a:rPr>
              <a:t>) =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/>
              <a:t>Content Based Recommendation(Probabilistic Approach)…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B68-38D0-41DD-8AF4-A41443132EC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21038" y="2159336"/>
            <a:ext cx="8352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= P(Rate</a:t>
            </a:r>
            <a:r>
              <a:rPr lang="en-US" sz="1600" baseline="-25000" dirty="0">
                <a:solidFill>
                  <a:srgbClr val="FF0000"/>
                </a:solidFill>
              </a:rPr>
              <a:t>Alice,Item1=1</a:t>
            </a:r>
            <a:r>
              <a:rPr lang="en-US" sz="1600" dirty="0">
                <a:solidFill>
                  <a:srgbClr val="FF0000"/>
                </a:solidFill>
              </a:rPr>
              <a:t>, Rate</a:t>
            </a:r>
            <a:r>
              <a:rPr lang="en-US" sz="1600" baseline="-25000" dirty="0">
                <a:solidFill>
                  <a:srgbClr val="FF0000"/>
                </a:solidFill>
              </a:rPr>
              <a:t>Alice,Item2=3</a:t>
            </a:r>
            <a:r>
              <a:rPr lang="en-US" sz="1600" dirty="0">
                <a:solidFill>
                  <a:srgbClr val="FF0000"/>
                </a:solidFill>
              </a:rPr>
              <a:t>, Rate</a:t>
            </a:r>
            <a:r>
              <a:rPr lang="en-US" sz="1600" baseline="-25000" dirty="0">
                <a:solidFill>
                  <a:srgbClr val="FF0000"/>
                </a:solidFill>
              </a:rPr>
              <a:t>Alice,Item3=3</a:t>
            </a:r>
            <a:r>
              <a:rPr lang="en-US" sz="1600" dirty="0">
                <a:solidFill>
                  <a:srgbClr val="FF0000"/>
                </a:solidFill>
              </a:rPr>
              <a:t>, Rate</a:t>
            </a:r>
            <a:r>
              <a:rPr lang="en-US" sz="1600" baseline="-25000" dirty="0">
                <a:solidFill>
                  <a:srgbClr val="FF0000"/>
                </a:solidFill>
              </a:rPr>
              <a:t>Alice,Item4=2</a:t>
            </a:r>
            <a:r>
              <a:rPr lang="en-US" sz="1600" dirty="0">
                <a:solidFill>
                  <a:srgbClr val="FF0000"/>
                </a:solidFill>
              </a:rPr>
              <a:t> | Rate</a:t>
            </a:r>
            <a:r>
              <a:rPr lang="en-US" sz="1600" baseline="-25000" dirty="0">
                <a:solidFill>
                  <a:srgbClr val="FF0000"/>
                </a:solidFill>
              </a:rPr>
              <a:t>Alice,Item5=1</a:t>
            </a:r>
            <a:r>
              <a:rPr lang="en-US" sz="1600" dirty="0">
                <a:solidFill>
                  <a:srgbClr val="FF0000"/>
                </a:solidFill>
              </a:rPr>
              <a:t> ) *P(Rate</a:t>
            </a:r>
            <a:r>
              <a:rPr lang="en-US" sz="1600" baseline="-25000" dirty="0">
                <a:solidFill>
                  <a:srgbClr val="FF0000"/>
                </a:solidFill>
              </a:rPr>
              <a:t>Alice,Item5=1</a:t>
            </a:r>
            <a:r>
              <a:rPr lang="en-US" sz="1600" dirty="0">
                <a:solidFill>
                  <a:srgbClr val="FF0000"/>
                </a:solidFill>
              </a:rPr>
              <a:t> 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66800" y="3505200"/>
            <a:ext cx="29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= 2/2 * 1/2 * 1/2 * 1/2 * 1/4 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914400" y="2514600"/>
            <a:ext cx="12192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114800" y="2590800"/>
          <a:ext cx="4800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Item1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Item2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Item3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Item4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Item5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/>
                        <a:t>User1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/>
                        <a:t>User2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/>
                        <a:t>User3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/>
                        <a:t>User4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8097128" y="3761936"/>
            <a:ext cx="381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077200" y="4377396"/>
            <a:ext cx="381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105400" y="3657600"/>
            <a:ext cx="3048000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181600" y="4267200"/>
            <a:ext cx="3048000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253196" y="3810000"/>
            <a:ext cx="381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414932" y="3858064"/>
            <a:ext cx="381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315200" y="2514600"/>
            <a:ext cx="12192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657600" y="2514600"/>
            <a:ext cx="4191000" cy="9906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66800" y="39740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= 0.03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Item Based Collaborative Filtering (Example)…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Consider the following dataset of movies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B68-38D0-41DD-8AF4-A41443132EC9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66800" y="2057400"/>
          <a:ext cx="57150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US" dirty="0"/>
                        <a:t>U1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US" dirty="0"/>
                        <a:t>U1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US" dirty="0"/>
                        <a:t>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US" dirty="0"/>
                        <a:t>U3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US" dirty="0"/>
                        <a:t>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US" dirty="0"/>
                        <a:t>U3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US" dirty="0"/>
                        <a:t>U3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US" dirty="0"/>
                        <a:t>U4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US" dirty="0"/>
                        <a:t>U5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US" dirty="0"/>
                        <a:t>U4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US" dirty="0"/>
                        <a:t>U5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Evaluating Recommender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u="sng" dirty="0"/>
              <a:t>RMSE (Root Mean Square Error)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Where, </a:t>
            </a:r>
            <a:r>
              <a:rPr lang="en-US" b="1" i="1" dirty="0"/>
              <a:t>T</a:t>
            </a:r>
            <a:r>
              <a:rPr lang="en-US" dirty="0"/>
              <a:t> is the set of test data and </a:t>
            </a:r>
            <a:r>
              <a:rPr lang="en-US" b="1" i="1" dirty="0"/>
              <a:t>N = |T|</a:t>
            </a:r>
          </a:p>
          <a:p>
            <a:pPr lvl="1" algn="just"/>
            <a:r>
              <a:rPr lang="en-US" b="1" i="1" dirty="0" err="1"/>
              <a:t>r</a:t>
            </a:r>
            <a:r>
              <a:rPr lang="en-US" b="1" i="1" baseline="-25000" dirty="0" err="1"/>
              <a:t>x,i</a:t>
            </a:r>
            <a:r>
              <a:rPr lang="en-US" dirty="0"/>
              <a:t> is the predicted rating and </a:t>
            </a:r>
            <a:r>
              <a:rPr lang="en-US" b="1" i="1" dirty="0"/>
              <a:t>r*</a:t>
            </a:r>
            <a:r>
              <a:rPr lang="en-US" b="1" i="1" baseline="-25000" dirty="0" err="1"/>
              <a:t>x,i</a:t>
            </a:r>
            <a:r>
              <a:rPr lang="en-US" dirty="0"/>
              <a:t> is the actual rating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B68-38D0-41DD-8AF4-A41443132EC9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90600" y="2532185"/>
            <a:ext cx="3124200" cy="12016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6000" b="1" dirty="0"/>
          </a:p>
          <a:p>
            <a:pPr algn="ctr">
              <a:buNone/>
            </a:pPr>
            <a:r>
              <a:rPr lang="en-US" sz="6000" b="1" dirty="0"/>
              <a:t>End of Unit 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B68-38D0-41DD-8AF4-A41443132EC9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Item Based Collaborative Filtering (Example)…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b="1" u="sng" dirty="0"/>
              <a:t>Step 1 : Create the user item rating matrix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u="sng" dirty="0"/>
              <a:t>Step 2 : Find the similarity between items</a:t>
            </a:r>
          </a:p>
          <a:p>
            <a:r>
              <a:rPr lang="en-US" sz="2400" dirty="0" err="1"/>
              <a:t>Sim</a:t>
            </a:r>
            <a:r>
              <a:rPr lang="en-US" sz="2400" dirty="0"/>
              <a:t>(M1, M2) = (5*2 + 3*3 + 1*3)/(</a:t>
            </a:r>
            <a:r>
              <a:rPr lang="en-US" sz="2400" dirty="0" err="1"/>
              <a:t>sqrt</a:t>
            </a:r>
            <a:r>
              <a:rPr lang="en-US" sz="2400" dirty="0"/>
              <a:t>(35)*</a:t>
            </a:r>
            <a:r>
              <a:rPr lang="en-US" sz="2400" dirty="0" err="1"/>
              <a:t>sqrt</a:t>
            </a:r>
            <a:r>
              <a:rPr lang="en-US" sz="2400" dirty="0"/>
              <a:t>(22)) = 0.81</a:t>
            </a:r>
          </a:p>
          <a:p>
            <a:r>
              <a:rPr lang="en-US" sz="2400" dirty="0" err="1"/>
              <a:t>Sim</a:t>
            </a:r>
            <a:r>
              <a:rPr lang="en-US" sz="2400" dirty="0"/>
              <a:t>(M1, M3) = 0.90</a:t>
            </a:r>
          </a:p>
          <a:p>
            <a:r>
              <a:rPr lang="en-US" sz="2400" dirty="0" err="1"/>
              <a:t>Sim</a:t>
            </a:r>
            <a:r>
              <a:rPr lang="en-US" sz="2400" dirty="0"/>
              <a:t>(M2, M3) = 0.86</a:t>
            </a:r>
          </a:p>
          <a:p>
            <a:r>
              <a:rPr lang="en-US" sz="2400" b="1" u="sng" dirty="0"/>
              <a:t>Step 3: Calculate the possible rating value</a:t>
            </a:r>
          </a:p>
          <a:p>
            <a:r>
              <a:rPr lang="en-US" sz="2400" dirty="0"/>
              <a:t>Suppose, here we have to find the rate value for movie M2 by U1</a:t>
            </a:r>
          </a:p>
          <a:p>
            <a:r>
              <a:rPr lang="en-US" sz="2400" dirty="0"/>
              <a:t>Rate</a:t>
            </a:r>
            <a:r>
              <a:rPr lang="en-US" sz="2400" baseline="-25000" dirty="0"/>
              <a:t>U1,M2</a:t>
            </a:r>
            <a:r>
              <a:rPr lang="en-US" sz="2400" dirty="0"/>
              <a:t> = (4*0.81 + 5*0.90) / (0.81 + 0.90) = 7.74/1.71 = 4.5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B68-38D0-41DD-8AF4-A41443132EC9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600" y="1981200"/>
          <a:ext cx="57912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/>
                        <a:t>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/>
                        <a:t>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/>
                        <a:t>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6477000" y="1676400"/>
            <a:ext cx="152400" cy="23622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38800" y="838200"/>
            <a:ext cx="3706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Here, the dimension of vector will be </a:t>
            </a:r>
          </a:p>
          <a:p>
            <a:r>
              <a:rPr lang="en-US" dirty="0">
                <a:solidFill>
                  <a:srgbClr val="FF0000"/>
                </a:solidFill>
              </a:rPr>
              <a:t>the number of users that both have </a:t>
            </a:r>
          </a:p>
          <a:p>
            <a:r>
              <a:rPr lang="en-US" dirty="0">
                <a:solidFill>
                  <a:srgbClr val="FF0000"/>
                </a:solidFill>
              </a:rPr>
              <a:t>rate the both item 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705600" y="1981200"/>
          <a:ext cx="23622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3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3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084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842">
                <a:tc>
                  <a:txBody>
                    <a:bodyPr/>
                    <a:lstStyle/>
                    <a:p>
                      <a:r>
                        <a:rPr lang="en-US" sz="1400" dirty="0"/>
                        <a:t>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842">
                <a:tc>
                  <a:txBody>
                    <a:bodyPr/>
                    <a:lstStyle/>
                    <a:p>
                      <a:r>
                        <a:rPr lang="en-US" sz="1400" dirty="0"/>
                        <a:t>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474">
                <a:tc>
                  <a:txBody>
                    <a:bodyPr/>
                    <a:lstStyle/>
                    <a:p>
                      <a:r>
                        <a:rPr lang="en-US" sz="1400" dirty="0"/>
                        <a:t>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 flipH="1" flipV="1">
            <a:off x="1905000" y="2895600"/>
            <a:ext cx="5791200" cy="28194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15196" y="267520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4.5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Item Based Collaborative Filtering (Exercise |N|=2)…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09600" y="1524000"/>
          <a:ext cx="7238998" cy="2743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8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68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68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68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68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68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68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684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684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684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619432"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U1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U3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U4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U5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U6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U7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U8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U9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U10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U11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U12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961">
                <a:tc>
                  <a:txBody>
                    <a:bodyPr/>
                    <a:lstStyle/>
                    <a:p>
                      <a:r>
                        <a:rPr lang="en-US" sz="1400" b="1" dirty="0"/>
                        <a:t>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?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?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?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?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?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?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961">
                <a:tc>
                  <a:txBody>
                    <a:bodyPr/>
                    <a:lstStyle/>
                    <a:p>
                      <a:r>
                        <a:rPr lang="en-US" sz="1400" b="1" dirty="0"/>
                        <a:t>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?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?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?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?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?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?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961">
                <a:tc>
                  <a:txBody>
                    <a:bodyPr/>
                    <a:lstStyle/>
                    <a:p>
                      <a:r>
                        <a:rPr lang="en-US" sz="1400" b="1" dirty="0"/>
                        <a:t>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?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?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?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?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961">
                <a:tc>
                  <a:txBody>
                    <a:bodyPr/>
                    <a:lstStyle/>
                    <a:p>
                      <a:r>
                        <a:rPr lang="en-US" sz="1400" b="1" dirty="0"/>
                        <a:t>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?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?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?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?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?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?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961">
                <a:tc>
                  <a:txBody>
                    <a:bodyPr/>
                    <a:lstStyle/>
                    <a:p>
                      <a:r>
                        <a:rPr lang="en-US" sz="1400" b="1" dirty="0"/>
                        <a:t>M5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?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?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?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?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?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?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961">
                <a:tc>
                  <a:txBody>
                    <a:bodyPr/>
                    <a:lstStyle/>
                    <a:p>
                      <a:r>
                        <a:rPr lang="en-US" sz="1400" b="1" dirty="0"/>
                        <a:t>M6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?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?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?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?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?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?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?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B68-38D0-41DD-8AF4-A41443132EC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" y="4431268"/>
            <a:ext cx="4549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Suppose we have to estimate the rating of M1 by U5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200400" y="2438400"/>
            <a:ext cx="304800" cy="19050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4800" y="4724400"/>
            <a:ext cx="2658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Calculate the similarity matrix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5029200"/>
            <a:ext cx="14189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Sim</a:t>
            </a:r>
            <a:r>
              <a:rPr lang="en-US" sz="1600" dirty="0">
                <a:solidFill>
                  <a:srgbClr val="0070C0"/>
                </a:solidFill>
              </a:rPr>
              <a:t>(M1,M2) = </a:t>
            </a:r>
          </a:p>
          <a:p>
            <a:r>
              <a:rPr lang="en-US" sz="1600" dirty="0" err="1">
                <a:solidFill>
                  <a:srgbClr val="0070C0"/>
                </a:solidFill>
              </a:rPr>
              <a:t>Sim</a:t>
            </a:r>
            <a:r>
              <a:rPr lang="en-US" sz="1600" dirty="0">
                <a:solidFill>
                  <a:srgbClr val="0070C0"/>
                </a:solidFill>
              </a:rPr>
              <a:t>(M1,M3) =</a:t>
            </a:r>
          </a:p>
          <a:p>
            <a:r>
              <a:rPr lang="en-US" sz="1600" dirty="0" err="1">
                <a:solidFill>
                  <a:srgbClr val="0070C0"/>
                </a:solidFill>
              </a:rPr>
              <a:t>Sim</a:t>
            </a:r>
            <a:r>
              <a:rPr lang="en-US" sz="1600" dirty="0">
                <a:solidFill>
                  <a:srgbClr val="0070C0"/>
                </a:solidFill>
              </a:rPr>
              <a:t>(M1,M4) =</a:t>
            </a:r>
          </a:p>
          <a:p>
            <a:r>
              <a:rPr lang="en-US" sz="1600" dirty="0" err="1">
                <a:solidFill>
                  <a:srgbClr val="0070C0"/>
                </a:solidFill>
              </a:rPr>
              <a:t>Sim</a:t>
            </a:r>
            <a:r>
              <a:rPr lang="en-US" sz="1600" dirty="0">
                <a:solidFill>
                  <a:srgbClr val="0070C0"/>
                </a:solidFill>
              </a:rPr>
              <a:t>(M1,M5) =</a:t>
            </a:r>
          </a:p>
          <a:p>
            <a:r>
              <a:rPr lang="en-US" sz="1600" dirty="0" err="1">
                <a:solidFill>
                  <a:srgbClr val="0070C0"/>
                </a:solidFill>
              </a:rPr>
              <a:t>Sim</a:t>
            </a:r>
            <a:r>
              <a:rPr lang="en-US" sz="1600" dirty="0">
                <a:solidFill>
                  <a:srgbClr val="0070C0"/>
                </a:solidFill>
              </a:rPr>
              <a:t>(M1,M6) =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52600" y="5077264"/>
            <a:ext cx="5485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0.75</a:t>
            </a:r>
          </a:p>
          <a:p>
            <a:r>
              <a:rPr lang="en-US" sz="1600" dirty="0">
                <a:solidFill>
                  <a:srgbClr val="0070C0"/>
                </a:solidFill>
              </a:rPr>
              <a:t>0.97</a:t>
            </a:r>
          </a:p>
          <a:p>
            <a:r>
              <a:rPr lang="en-US" sz="1600" dirty="0">
                <a:solidFill>
                  <a:srgbClr val="0070C0"/>
                </a:solidFill>
              </a:rPr>
              <a:t>0.89</a:t>
            </a:r>
          </a:p>
          <a:p>
            <a:r>
              <a:rPr lang="en-US" sz="1600">
                <a:solidFill>
                  <a:srgbClr val="0070C0"/>
                </a:solidFill>
              </a:rPr>
              <a:t>0.87</a:t>
            </a:r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dirty="0">
                <a:solidFill>
                  <a:srgbClr val="0070C0"/>
                </a:solidFill>
              </a:rPr>
              <a:t>1.00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2514600" y="1371600"/>
            <a:ext cx="1371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828800" y="6324600"/>
            <a:ext cx="4572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800664" y="5610664"/>
            <a:ext cx="4572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358660" y="4191000"/>
            <a:ext cx="457200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395004" y="3124200"/>
            <a:ext cx="457200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915022" y="4772561"/>
            <a:ext cx="40859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Now, Rating</a:t>
            </a:r>
            <a:r>
              <a:rPr lang="en-US" sz="1600" baseline="-25000" dirty="0">
                <a:solidFill>
                  <a:srgbClr val="C00000"/>
                </a:solidFill>
              </a:rPr>
              <a:t>U5,M1</a:t>
            </a:r>
            <a:r>
              <a:rPr lang="en-US" sz="1600" dirty="0">
                <a:solidFill>
                  <a:srgbClr val="C00000"/>
                </a:solidFill>
              </a:rPr>
              <a:t> = (2*0.97 + 3*1) / (0.97+1)</a:t>
            </a:r>
          </a:p>
          <a:p>
            <a:r>
              <a:rPr lang="en-US" sz="1600" dirty="0">
                <a:solidFill>
                  <a:srgbClr val="C00000"/>
                </a:solidFill>
              </a:rPr>
              <a:t>	               = 4.94 / 1.97</a:t>
            </a:r>
          </a:p>
          <a:p>
            <a:r>
              <a:rPr lang="en-US" sz="1600" dirty="0">
                <a:solidFill>
                  <a:srgbClr val="C00000"/>
                </a:solidFill>
              </a:rPr>
              <a:t>	               = 2.5</a:t>
            </a:r>
          </a:p>
          <a:p>
            <a:r>
              <a:rPr lang="en-US" sz="1600" dirty="0">
                <a:solidFill>
                  <a:srgbClr val="C00000"/>
                </a:solidFill>
              </a:rPr>
              <a:t>	       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3657600" y="2362200"/>
            <a:ext cx="1981200" cy="30480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05200" y="2101952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2.5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24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Frequent Pattern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30000"/>
              </a:lnSpc>
            </a:pPr>
            <a:r>
              <a:rPr lang="en-US" sz="2000" dirty="0">
                <a:solidFill>
                  <a:schemeClr val="hlink"/>
                </a:solidFill>
              </a:rPr>
              <a:t>Frequent pattern</a:t>
            </a:r>
            <a:r>
              <a:rPr lang="en-US" sz="2000" dirty="0"/>
              <a:t>: a pattern (a set of items, subsequences, substructures, etc.) that occurs frequently in a data set </a:t>
            </a:r>
          </a:p>
          <a:p>
            <a:pPr algn="just">
              <a:lnSpc>
                <a:spcPct val="130000"/>
              </a:lnSpc>
              <a:buSzPct val="80000"/>
            </a:pPr>
            <a:r>
              <a:rPr lang="en-US" sz="2000" dirty="0">
                <a:solidFill>
                  <a:schemeClr val="hlink"/>
                </a:solidFill>
              </a:rPr>
              <a:t>frequent </a:t>
            </a:r>
            <a:r>
              <a:rPr lang="en-US" sz="2000" dirty="0" err="1">
                <a:solidFill>
                  <a:schemeClr val="hlink"/>
                </a:solidFill>
              </a:rPr>
              <a:t>itemsets</a:t>
            </a:r>
            <a:r>
              <a:rPr lang="en-US" sz="2000" dirty="0"/>
              <a:t> and </a:t>
            </a:r>
            <a:r>
              <a:rPr lang="en-US" sz="2000" dirty="0">
                <a:solidFill>
                  <a:schemeClr val="hlink"/>
                </a:solidFill>
              </a:rPr>
              <a:t>association rule mining</a:t>
            </a:r>
          </a:p>
          <a:p>
            <a:pPr algn="just">
              <a:lnSpc>
                <a:spcPct val="130000"/>
              </a:lnSpc>
            </a:pPr>
            <a:r>
              <a:rPr lang="en-US" sz="2000" dirty="0"/>
              <a:t>Motivation: Finding inherent regularities in data</a:t>
            </a:r>
          </a:p>
          <a:p>
            <a:pPr lvl="1" algn="just">
              <a:lnSpc>
                <a:spcPct val="130000"/>
              </a:lnSpc>
            </a:pPr>
            <a:r>
              <a:rPr lang="en-US" sz="2000" dirty="0"/>
              <a:t>What products were often purchased together?— Beer and diapers?!</a:t>
            </a:r>
          </a:p>
          <a:p>
            <a:pPr lvl="1" algn="just">
              <a:lnSpc>
                <a:spcPct val="130000"/>
              </a:lnSpc>
            </a:pPr>
            <a:r>
              <a:rPr lang="en-US" sz="2000" dirty="0"/>
              <a:t>What are the subsequent purchases after buying a PC?</a:t>
            </a:r>
          </a:p>
          <a:p>
            <a:pPr lvl="1" algn="just">
              <a:lnSpc>
                <a:spcPct val="130000"/>
              </a:lnSpc>
            </a:pPr>
            <a:r>
              <a:rPr lang="en-US" sz="2000" dirty="0"/>
              <a:t>What kinds of DNA are sensitive to this new drug?</a:t>
            </a:r>
          </a:p>
          <a:p>
            <a:pPr lvl="1" algn="just">
              <a:lnSpc>
                <a:spcPct val="130000"/>
              </a:lnSpc>
            </a:pPr>
            <a:r>
              <a:rPr lang="en-US" sz="2000" dirty="0"/>
              <a:t>Can we automatically classify web documents?</a:t>
            </a:r>
          </a:p>
          <a:p>
            <a:pPr algn="just">
              <a:lnSpc>
                <a:spcPct val="130000"/>
              </a:lnSpc>
              <a:buSzPct val="80000"/>
            </a:pPr>
            <a:r>
              <a:rPr lang="en-US" sz="2000" b="1" u="sng" dirty="0"/>
              <a:t>Applications</a:t>
            </a:r>
          </a:p>
          <a:p>
            <a:pPr lvl="1" algn="just">
              <a:lnSpc>
                <a:spcPct val="130000"/>
              </a:lnSpc>
              <a:buSzPct val="80000"/>
            </a:pPr>
            <a:r>
              <a:rPr lang="en-US" sz="2000" dirty="0"/>
              <a:t>Basket data analysis, cross-marketing, catalog design, sale campaign analysis, Web log (click stream) analysis, and DNA sequence analysis.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809-3724-41D6-923E-F038C8D9F0C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ED5D9-17A9-4DC7-ABA6-90B46CA7E1FB}" type="slidenum">
              <a:rPr lang="en-US"/>
              <a:pPr/>
              <a:t>7</a:t>
            </a:fld>
            <a:endParaRPr lang="en-US"/>
          </a:p>
        </p:txBody>
      </p:sp>
      <p:sp>
        <p:nvSpPr>
          <p:cNvPr id="152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01000" cy="9144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/>
              <a:t>Basic Concepts: Frequent Patterns and Association Rules</a:t>
            </a:r>
            <a:endParaRPr lang="en-US" sz="3200" dirty="0"/>
          </a:p>
        </p:txBody>
      </p:sp>
      <p:sp>
        <p:nvSpPr>
          <p:cNvPr id="152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8600" y="1524000"/>
            <a:ext cx="4953000" cy="3200400"/>
          </a:xfrm>
        </p:spPr>
        <p:txBody>
          <a:bodyPr/>
          <a:lstStyle/>
          <a:p>
            <a:r>
              <a:rPr lang="en-US" sz="2000" dirty="0" err="1"/>
              <a:t>Itemset</a:t>
            </a:r>
            <a:r>
              <a:rPr lang="en-US" sz="2000" dirty="0"/>
              <a:t> X = {x</a:t>
            </a:r>
            <a:r>
              <a:rPr lang="en-US" sz="2000" baseline="-25000" dirty="0"/>
              <a:t>1</a:t>
            </a:r>
            <a:r>
              <a:rPr lang="en-US" sz="2000" dirty="0"/>
              <a:t>, …, </a:t>
            </a:r>
            <a:r>
              <a:rPr lang="en-US" sz="2000" dirty="0" err="1"/>
              <a:t>x</a:t>
            </a:r>
            <a:r>
              <a:rPr lang="en-US" sz="2000" baseline="-25000" dirty="0" err="1"/>
              <a:t>k</a:t>
            </a:r>
            <a:r>
              <a:rPr lang="en-US" sz="2000" dirty="0"/>
              <a:t>}</a:t>
            </a:r>
          </a:p>
          <a:p>
            <a:r>
              <a:rPr lang="en-US" sz="2000" dirty="0"/>
              <a:t>Find all the rules </a:t>
            </a:r>
            <a:r>
              <a:rPr lang="en-US" sz="2000" i="1" dirty="0"/>
              <a:t>X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i="1" dirty="0">
                <a:sym typeface="Wingdings" pitchFamily="2" charset="2"/>
              </a:rPr>
              <a:t>Y</a:t>
            </a:r>
            <a:r>
              <a:rPr lang="en-US" sz="2400" i="1" dirty="0">
                <a:sym typeface="Symbol" pitchFamily="18" charset="2"/>
              </a:rPr>
              <a:t> </a:t>
            </a:r>
            <a:r>
              <a:rPr lang="en-US" sz="2000" dirty="0"/>
              <a:t>with minimum support and confidence</a:t>
            </a:r>
            <a:endParaRPr lang="en-US" sz="2400" dirty="0">
              <a:sym typeface="Symbol" pitchFamily="18" charset="2"/>
            </a:endParaRPr>
          </a:p>
          <a:p>
            <a:pPr lvl="1"/>
            <a:r>
              <a:rPr lang="en-US" sz="2400" dirty="0">
                <a:solidFill>
                  <a:schemeClr val="hlink"/>
                </a:solidFill>
                <a:sym typeface="Symbol" pitchFamily="18" charset="2"/>
              </a:rPr>
              <a:t>support</a:t>
            </a:r>
            <a:r>
              <a:rPr lang="en-US" sz="2400" dirty="0">
                <a:sym typeface="Symbol" pitchFamily="18" charset="2"/>
              </a:rPr>
              <a:t>, </a:t>
            </a:r>
            <a:r>
              <a:rPr lang="en-US" sz="2400" i="1" dirty="0">
                <a:sym typeface="Symbol" pitchFamily="18" charset="2"/>
              </a:rPr>
              <a:t>s</a:t>
            </a:r>
            <a:r>
              <a:rPr lang="en-US" sz="2400" dirty="0">
                <a:sym typeface="Symbol" pitchFamily="18" charset="2"/>
              </a:rPr>
              <a:t>, </a:t>
            </a:r>
            <a:r>
              <a:rPr lang="en-US" sz="2400" dirty="0">
                <a:solidFill>
                  <a:schemeClr val="tx2"/>
                </a:solidFill>
                <a:sym typeface="Symbol" pitchFamily="18" charset="2"/>
              </a:rPr>
              <a:t>probability</a:t>
            </a:r>
            <a:r>
              <a:rPr lang="en-US" sz="2400" dirty="0">
                <a:sym typeface="Symbol" pitchFamily="18" charset="2"/>
              </a:rPr>
              <a:t> that a transaction contains X  Y</a:t>
            </a:r>
          </a:p>
          <a:p>
            <a:pPr lvl="1"/>
            <a:r>
              <a:rPr lang="en-US" sz="2400" dirty="0">
                <a:solidFill>
                  <a:schemeClr val="hlink"/>
                </a:solidFill>
                <a:sym typeface="Symbol" pitchFamily="18" charset="2"/>
              </a:rPr>
              <a:t>confidence</a:t>
            </a:r>
            <a:r>
              <a:rPr lang="en-US" sz="2400" dirty="0">
                <a:sym typeface="Symbol" pitchFamily="18" charset="2"/>
              </a:rPr>
              <a:t>, </a:t>
            </a:r>
            <a:r>
              <a:rPr lang="en-US" sz="2400" i="1" dirty="0">
                <a:sym typeface="Symbol" pitchFamily="18" charset="2"/>
              </a:rPr>
              <a:t>c,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tx2"/>
                </a:solidFill>
                <a:sym typeface="Symbol" pitchFamily="18" charset="2"/>
              </a:rPr>
              <a:t>conditional probability</a:t>
            </a:r>
            <a:r>
              <a:rPr lang="en-US" sz="2400" dirty="0">
                <a:sym typeface="Symbol" pitchFamily="18" charset="2"/>
              </a:rPr>
              <a:t> that a transaction having X also contains </a:t>
            </a:r>
            <a:r>
              <a:rPr lang="en-US" sz="2400" i="1" dirty="0">
                <a:sym typeface="Symbol" pitchFamily="18" charset="2"/>
              </a:rPr>
              <a:t>Y</a:t>
            </a:r>
          </a:p>
        </p:txBody>
      </p:sp>
      <p:sp>
        <p:nvSpPr>
          <p:cNvPr id="1527812" name="Rectangle 4"/>
          <p:cNvSpPr>
            <a:spLocks noChangeArrowheads="1"/>
          </p:cNvSpPr>
          <p:nvPr/>
        </p:nvSpPr>
        <p:spPr bwMode="auto">
          <a:xfrm>
            <a:off x="4343400" y="4724400"/>
            <a:ext cx="4572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lnSpc>
                <a:spcPct val="110000"/>
              </a:lnSpc>
            </a:pPr>
            <a:r>
              <a:rPr lang="en-US" sz="2000" i="1"/>
              <a:t>Let  sup</a:t>
            </a:r>
            <a:r>
              <a:rPr lang="en-US" sz="2000" i="1" baseline="-25000"/>
              <a:t>min</a:t>
            </a:r>
            <a:r>
              <a:rPr lang="en-US" sz="2000" i="1"/>
              <a:t> = 50%,  conf</a:t>
            </a:r>
            <a:r>
              <a:rPr lang="en-US" sz="2000" i="1" baseline="-25000"/>
              <a:t>min</a:t>
            </a:r>
            <a:r>
              <a:rPr lang="en-US" sz="2000" i="1"/>
              <a:t> = 50%</a:t>
            </a:r>
          </a:p>
          <a:p>
            <a:pPr>
              <a:lnSpc>
                <a:spcPct val="110000"/>
              </a:lnSpc>
            </a:pPr>
            <a:r>
              <a:rPr lang="en-US" sz="2000" i="1"/>
              <a:t>Freq. Pat.: </a:t>
            </a:r>
            <a:r>
              <a:rPr lang="en-US" sz="2000"/>
              <a:t>{</a:t>
            </a:r>
            <a:r>
              <a:rPr lang="en-US" sz="2000" i="1"/>
              <a:t>A:3, B:3, D:4, E:3, AD:3</a:t>
            </a:r>
            <a:r>
              <a:rPr lang="en-US" sz="2000"/>
              <a:t>}</a:t>
            </a:r>
          </a:p>
          <a:p>
            <a:pPr>
              <a:lnSpc>
                <a:spcPct val="110000"/>
              </a:lnSpc>
            </a:pPr>
            <a:r>
              <a:rPr lang="en-US" sz="2000"/>
              <a:t>Association rules:</a:t>
            </a:r>
          </a:p>
          <a:p>
            <a:pPr lvl="1">
              <a:lnSpc>
                <a:spcPct val="110000"/>
              </a:lnSpc>
            </a:pPr>
            <a:r>
              <a:rPr lang="en-US" sz="2000" i="1"/>
              <a:t>A </a:t>
            </a:r>
            <a:r>
              <a:rPr lang="en-US" sz="2000">
                <a:sym typeface="Wingdings" pitchFamily="2" charset="2"/>
              </a:rPr>
              <a:t></a:t>
            </a:r>
            <a:r>
              <a:rPr lang="en-US" sz="2000" i="1">
                <a:sym typeface="Symbol" pitchFamily="18" charset="2"/>
              </a:rPr>
              <a:t> D  </a:t>
            </a:r>
            <a:r>
              <a:rPr lang="en-US" sz="2000">
                <a:sym typeface="Symbol" pitchFamily="18" charset="2"/>
              </a:rPr>
              <a:t>(60%, 100%)</a:t>
            </a:r>
          </a:p>
          <a:p>
            <a:pPr lvl="1">
              <a:lnSpc>
                <a:spcPct val="110000"/>
              </a:lnSpc>
            </a:pPr>
            <a:r>
              <a:rPr lang="en-US" sz="2000" i="1"/>
              <a:t>D </a:t>
            </a:r>
            <a:r>
              <a:rPr lang="en-US" sz="2000">
                <a:sym typeface="Wingdings" pitchFamily="2" charset="2"/>
              </a:rPr>
              <a:t></a:t>
            </a:r>
            <a:r>
              <a:rPr lang="en-US" sz="2000" i="1">
                <a:sym typeface="Symbol" pitchFamily="18" charset="2"/>
              </a:rPr>
              <a:t> A  </a:t>
            </a:r>
            <a:r>
              <a:rPr lang="en-US" sz="2000">
                <a:sym typeface="Symbol" pitchFamily="18" charset="2"/>
              </a:rPr>
              <a:t>(60%, 75%)</a:t>
            </a:r>
            <a:endParaRPr lang="en-US" sz="2000" b="1">
              <a:sym typeface="Symbol" pitchFamily="18" charset="2"/>
            </a:endParaRPr>
          </a:p>
          <a:p>
            <a:pPr lvl="1"/>
            <a:endParaRPr lang="en-US" sz="2000">
              <a:sym typeface="Symbol" pitchFamily="18" charset="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2400" y="3810000"/>
            <a:ext cx="3886200" cy="2630488"/>
            <a:chOff x="192" y="2400"/>
            <a:chExt cx="2448" cy="1657"/>
          </a:xfrm>
        </p:grpSpPr>
        <p:sp>
          <p:nvSpPr>
            <p:cNvPr id="1527814" name="Oval 6"/>
            <p:cNvSpPr>
              <a:spLocks noChangeArrowheads="1"/>
            </p:cNvSpPr>
            <p:nvPr/>
          </p:nvSpPr>
          <p:spPr bwMode="auto">
            <a:xfrm>
              <a:off x="384" y="2736"/>
              <a:ext cx="1200" cy="864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7815" name="Oval 7"/>
            <p:cNvSpPr>
              <a:spLocks noChangeArrowheads="1"/>
            </p:cNvSpPr>
            <p:nvPr/>
          </p:nvSpPr>
          <p:spPr bwMode="auto">
            <a:xfrm>
              <a:off x="1008" y="2736"/>
              <a:ext cx="1200" cy="960"/>
            </a:xfrm>
            <a:prstGeom prst="ellipse">
              <a:avLst/>
            </a:prstGeom>
            <a:solidFill>
              <a:srgbClr val="99CCFF">
                <a:alpha val="50000"/>
              </a:srgbClr>
            </a:solidFill>
            <a:ln w="254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7816" name="Line 8"/>
            <p:cNvSpPr>
              <a:spLocks noChangeShapeType="1"/>
            </p:cNvSpPr>
            <p:nvPr/>
          </p:nvSpPr>
          <p:spPr bwMode="auto">
            <a:xfrm flipH="1">
              <a:off x="576" y="3168"/>
              <a:ext cx="144" cy="48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7817" name="Line 9"/>
            <p:cNvSpPr>
              <a:spLocks noChangeShapeType="1"/>
            </p:cNvSpPr>
            <p:nvPr/>
          </p:nvSpPr>
          <p:spPr bwMode="auto">
            <a:xfrm flipV="1">
              <a:off x="2016" y="2832"/>
              <a:ext cx="144" cy="43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7818" name="Line 10"/>
            <p:cNvSpPr>
              <a:spLocks noChangeShapeType="1"/>
            </p:cNvSpPr>
            <p:nvPr/>
          </p:nvSpPr>
          <p:spPr bwMode="auto">
            <a:xfrm flipH="1" flipV="1">
              <a:off x="1440" y="2592"/>
              <a:ext cx="0" cy="576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7819" name="Text Box 11"/>
            <p:cNvSpPr txBox="1">
              <a:spLocks noChangeArrowheads="1"/>
            </p:cNvSpPr>
            <p:nvPr/>
          </p:nvSpPr>
          <p:spPr bwMode="auto">
            <a:xfrm>
              <a:off x="1824" y="2448"/>
              <a:ext cx="768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lnSpc>
                  <a:spcPct val="110000"/>
                </a:lnSpc>
              </a:pPr>
              <a:r>
                <a:rPr lang="en-US" sz="1600" b="1">
                  <a:solidFill>
                    <a:schemeClr val="hlink"/>
                  </a:solidFill>
                  <a:latin typeface="Times New Roman" pitchFamily="18" charset="0"/>
                </a:rPr>
                <a:t>Customer</a:t>
              </a:r>
            </a:p>
            <a:p>
              <a:pPr eaLnBrk="0" hangingPunct="0">
                <a:lnSpc>
                  <a:spcPct val="110000"/>
                </a:lnSpc>
              </a:pPr>
              <a:r>
                <a:rPr lang="en-US" sz="1600" b="1">
                  <a:solidFill>
                    <a:schemeClr val="hlink"/>
                  </a:solidFill>
                  <a:latin typeface="Times New Roman" pitchFamily="18" charset="0"/>
                </a:rPr>
                <a:t>buys diaper</a:t>
              </a:r>
              <a:endParaRPr lang="en-US" sz="1800" b="1" u="sng">
                <a:latin typeface="Times New Roman" pitchFamily="18" charset="0"/>
              </a:endParaRPr>
            </a:p>
          </p:txBody>
        </p:sp>
        <p:sp>
          <p:nvSpPr>
            <p:cNvPr id="1527820" name="Text Box 12"/>
            <p:cNvSpPr txBox="1">
              <a:spLocks noChangeArrowheads="1"/>
            </p:cNvSpPr>
            <p:nvPr/>
          </p:nvSpPr>
          <p:spPr bwMode="auto">
            <a:xfrm>
              <a:off x="960" y="2400"/>
              <a:ext cx="657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lnSpc>
                  <a:spcPct val="110000"/>
                </a:lnSpc>
              </a:pPr>
              <a:r>
                <a:rPr lang="en-US" sz="1600" b="1">
                  <a:solidFill>
                    <a:srgbClr val="5FA180"/>
                  </a:solidFill>
                  <a:latin typeface="Times New Roman" pitchFamily="18" charset="0"/>
                </a:rPr>
                <a:t>Customer</a:t>
              </a:r>
            </a:p>
            <a:p>
              <a:pPr eaLnBrk="0" hangingPunct="0">
                <a:lnSpc>
                  <a:spcPct val="110000"/>
                </a:lnSpc>
              </a:pPr>
              <a:r>
                <a:rPr lang="en-US" sz="1600" b="1">
                  <a:solidFill>
                    <a:srgbClr val="5FA180"/>
                  </a:solidFill>
                  <a:latin typeface="Times New Roman" pitchFamily="18" charset="0"/>
                </a:rPr>
                <a:t>buys both</a:t>
              </a:r>
              <a:endParaRPr lang="en-US" sz="1800" b="1" u="sng">
                <a:solidFill>
                  <a:srgbClr val="5FA180"/>
                </a:solidFill>
                <a:latin typeface="Times New Roman" pitchFamily="18" charset="0"/>
              </a:endParaRPr>
            </a:p>
          </p:txBody>
        </p:sp>
        <p:sp>
          <p:nvSpPr>
            <p:cNvPr id="1527821" name="Text Box 13"/>
            <p:cNvSpPr txBox="1">
              <a:spLocks noChangeArrowheads="1"/>
            </p:cNvSpPr>
            <p:nvPr/>
          </p:nvSpPr>
          <p:spPr bwMode="auto">
            <a:xfrm>
              <a:off x="384" y="3600"/>
              <a:ext cx="657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10000"/>
                </a:lnSpc>
              </a:pPr>
              <a:r>
                <a:rPr lang="en-US" sz="1600" b="1">
                  <a:solidFill>
                    <a:schemeClr val="tx2"/>
                  </a:solidFill>
                  <a:latin typeface="Times New Roman" pitchFamily="18" charset="0"/>
                </a:rPr>
                <a:t>Customer</a:t>
              </a:r>
            </a:p>
            <a:p>
              <a:pPr eaLnBrk="0" hangingPunct="0">
                <a:lnSpc>
                  <a:spcPct val="110000"/>
                </a:lnSpc>
              </a:pPr>
              <a:r>
                <a:rPr lang="en-US" sz="1600" b="1">
                  <a:solidFill>
                    <a:schemeClr val="tx2"/>
                  </a:solidFill>
                  <a:latin typeface="Times New Roman" pitchFamily="18" charset="0"/>
                </a:rPr>
                <a:t>buys beer</a:t>
              </a:r>
              <a:endParaRPr lang="en-US" sz="1800" b="1" u="sng">
                <a:latin typeface="Times New Roman" pitchFamily="18" charset="0"/>
              </a:endParaRPr>
            </a:p>
          </p:txBody>
        </p:sp>
        <p:sp>
          <p:nvSpPr>
            <p:cNvPr id="1527822" name="Rectangle 14"/>
            <p:cNvSpPr>
              <a:spLocks noChangeArrowheads="1"/>
            </p:cNvSpPr>
            <p:nvPr/>
          </p:nvSpPr>
          <p:spPr bwMode="auto">
            <a:xfrm>
              <a:off x="192" y="2400"/>
              <a:ext cx="2448" cy="165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527823" name="Group 15"/>
          <p:cNvGraphicFramePr>
            <a:graphicFrameLocks noGrp="1"/>
          </p:cNvGraphicFramePr>
          <p:nvPr/>
        </p:nvGraphicFramePr>
        <p:xfrm>
          <a:off x="152400" y="1524000"/>
          <a:ext cx="3886200" cy="2131060"/>
        </p:xfrm>
        <a:graphic>
          <a:graphicData uri="http://schemas.openxmlformats.org/drawingml/2006/table">
            <a:tbl>
              <a:tblPr/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Transaction-id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 bought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B, 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C, 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D, 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B, E, 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B, C, D, E, 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2ACAFD-FD4C-4CCC-A6A9-F167307CC3EC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134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b="1" dirty="0"/>
              <a:t>Association Rules</a:t>
            </a:r>
          </a:p>
        </p:txBody>
      </p:sp>
      <p:sp>
        <p:nvSpPr>
          <p:cNvPr id="134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45928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dirty="0">
                <a:solidFill>
                  <a:srgbClr val="00CC00"/>
                </a:solidFill>
              </a:rPr>
              <a:t>Example1:</a:t>
            </a:r>
            <a:r>
              <a:rPr lang="en-US" sz="2800" dirty="0"/>
              <a:t> a female shopper buys a handbag is likely to buy shoes</a:t>
            </a:r>
          </a:p>
          <a:p>
            <a:pPr eaLnBrk="1" hangingPunct="1">
              <a:defRPr/>
            </a:pPr>
            <a:r>
              <a:rPr lang="en-US" sz="2800" dirty="0">
                <a:solidFill>
                  <a:srgbClr val="00CC00"/>
                </a:solidFill>
              </a:rPr>
              <a:t>Example2</a:t>
            </a:r>
            <a:r>
              <a:rPr lang="en-US" sz="2800" dirty="0"/>
              <a:t>: when a male customer buys beer, he is likely to buy salted peanuts</a:t>
            </a:r>
          </a:p>
          <a:p>
            <a:pPr>
              <a:lnSpc>
                <a:spcPct val="80000"/>
              </a:lnSpc>
              <a:defRPr/>
            </a:pPr>
            <a:r>
              <a:rPr lang="en-US" sz="2800"/>
              <a:t>We </a:t>
            </a:r>
            <a:r>
              <a:rPr lang="en-US" sz="2800" dirty="0"/>
              <a:t>will represent an association rule in the following way: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400" dirty="0"/>
              <a:t>MUSIC_MAG, HOUSE_MAG=&gt;CAR_MAG</a:t>
            </a:r>
          </a:p>
          <a:p>
            <a:pPr lvl="1">
              <a:lnSpc>
                <a:spcPct val="80000"/>
              </a:lnSpc>
              <a:defRPr/>
            </a:pPr>
            <a:r>
              <a:rPr lang="en-US" sz="1800" i="1" dirty="0"/>
              <a:t>Somebody that reads both a music and a house magazine is also very likely to read a car magazine</a:t>
            </a:r>
          </a:p>
          <a:p>
            <a:pPr lvl="1" eaLnBrk="1" hangingPunct="1">
              <a:defRPr/>
            </a:pP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533400"/>
            <a:ext cx="6248400" cy="6096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sz="2800" b="1" dirty="0">
                <a:latin typeface="+mn-lt"/>
                <a:ea typeface="+mn-ea"/>
                <a:cs typeface="+mn-cs"/>
              </a:rPr>
              <a:t>Association Mining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029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SzPct val="80000"/>
            </a:pPr>
            <a:r>
              <a:rPr lang="en-US" sz="2800" dirty="0"/>
              <a:t>Association rule mining:</a:t>
            </a:r>
          </a:p>
          <a:p>
            <a:pPr lvl="1" algn="just" eaLnBrk="1" hangingPunct="1">
              <a:lnSpc>
                <a:spcPct val="90000"/>
              </a:lnSpc>
              <a:buSzPct val="80000"/>
            </a:pPr>
            <a:r>
              <a:rPr lang="en-US" sz="2400" dirty="0"/>
              <a:t>Finding frequent patterns, associations, correlations, or causal structures among sets of items or objects in transaction databases, relational databases, and other information repositories.</a:t>
            </a:r>
          </a:p>
          <a:p>
            <a:pPr algn="just" eaLnBrk="1" hangingPunct="1">
              <a:lnSpc>
                <a:spcPct val="90000"/>
              </a:lnSpc>
              <a:buSzPct val="80000"/>
            </a:pPr>
            <a:r>
              <a:rPr lang="en-US" sz="2800" dirty="0"/>
              <a:t>Applications:</a:t>
            </a:r>
          </a:p>
          <a:p>
            <a:pPr lvl="1" algn="just" eaLnBrk="1" hangingPunct="1">
              <a:lnSpc>
                <a:spcPct val="90000"/>
              </a:lnSpc>
              <a:buSzPct val="80000"/>
            </a:pPr>
            <a:r>
              <a:rPr lang="en-US" sz="2400" dirty="0"/>
              <a:t>Basket data analysis, cross-marketing, catalog design, loss-leader analysis, clustering, classification, etc.</a:t>
            </a:r>
          </a:p>
          <a:p>
            <a:pPr algn="just" eaLnBrk="1" hangingPunct="1">
              <a:lnSpc>
                <a:spcPct val="90000"/>
              </a:lnSpc>
              <a:buSzPct val="80000"/>
            </a:pPr>
            <a:r>
              <a:rPr lang="en-US" sz="2800" dirty="0"/>
              <a:t>Examples. </a:t>
            </a:r>
          </a:p>
          <a:p>
            <a:pPr lvl="1" algn="just" eaLnBrk="1" hangingPunct="1">
              <a:lnSpc>
                <a:spcPct val="90000"/>
              </a:lnSpc>
              <a:buSzPct val="80000"/>
            </a:pPr>
            <a:r>
              <a:rPr lang="en-US" sz="2400" dirty="0"/>
              <a:t>Rule form:  “</a:t>
            </a:r>
            <a:r>
              <a:rPr lang="en-US" sz="2400" dirty="0">
                <a:solidFill>
                  <a:schemeClr val="accent2"/>
                </a:solidFill>
              </a:rPr>
              <a:t>Body </a:t>
            </a:r>
            <a:r>
              <a:rPr lang="en-US" sz="2400" dirty="0">
                <a:solidFill>
                  <a:schemeClr val="accent2"/>
                </a:solidFill>
                <a:latin typeface="Symbol" pitchFamily="18" charset="2"/>
              </a:rPr>
              <a:t>® H</a:t>
            </a:r>
            <a:r>
              <a:rPr lang="en-US" sz="2400" dirty="0">
                <a:solidFill>
                  <a:schemeClr val="accent2"/>
                </a:solidFill>
              </a:rPr>
              <a:t>ead [support, confidence]”.</a:t>
            </a:r>
          </a:p>
          <a:p>
            <a:pPr lvl="1" algn="just" eaLnBrk="1" hangingPunct="1">
              <a:lnSpc>
                <a:spcPct val="90000"/>
              </a:lnSpc>
              <a:buSzPct val="80000"/>
            </a:pPr>
            <a:r>
              <a:rPr lang="en-US" sz="2400" dirty="0"/>
              <a:t>buys(x, “diapers”) </a:t>
            </a:r>
            <a:r>
              <a:rPr lang="en-US" sz="2400" dirty="0">
                <a:latin typeface="Symbol" pitchFamily="18" charset="2"/>
              </a:rPr>
              <a:t>® </a:t>
            </a:r>
            <a:r>
              <a:rPr lang="en-US" sz="2400" dirty="0"/>
              <a:t> buys(x, “beers”) [0.5%, 60%]</a:t>
            </a:r>
          </a:p>
          <a:p>
            <a:pPr lvl="1" algn="just" eaLnBrk="1" hangingPunct="1">
              <a:lnSpc>
                <a:spcPct val="90000"/>
              </a:lnSpc>
              <a:buSzPct val="80000"/>
            </a:pPr>
            <a:r>
              <a:rPr lang="en-US" sz="2400" dirty="0"/>
              <a:t>major(x, “CS”) ^ takes(x, “DB”) </a:t>
            </a:r>
            <a:r>
              <a:rPr lang="en-US" sz="2400" dirty="0">
                <a:latin typeface="Symbol" pitchFamily="18" charset="2"/>
              </a:rPr>
              <a:t>®  </a:t>
            </a:r>
            <a:r>
              <a:rPr lang="en-US" sz="2400" dirty="0"/>
              <a:t>grade(x, “A”) [1%, 75%]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774A7B-0EDF-4D90-A678-C8237DE1FB2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</p:spTree>
  </p:cSld>
  <p:clrMapOvr>
    <a:masterClrMapping/>
  </p:clrMapOvr>
  <p:transition advClick="0">
    <p:zoom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D3AE896D440949A3480BA54C19188D" ma:contentTypeVersion="9" ma:contentTypeDescription="Create a new document." ma:contentTypeScope="" ma:versionID="d8efd67180b9657267e2ab10614972d0">
  <xsd:schema xmlns:xsd="http://www.w3.org/2001/XMLSchema" xmlns:xs="http://www.w3.org/2001/XMLSchema" xmlns:p="http://schemas.microsoft.com/office/2006/metadata/properties" xmlns:ns2="0c92e790-c042-40f5-b6ff-cfd21145216c" targetNamespace="http://schemas.microsoft.com/office/2006/metadata/properties" ma:root="true" ma:fieldsID="b85234a4e42c9b71af0834b8445fc8b0" ns2:_="">
    <xsd:import namespace="0c92e790-c042-40f5-b6ff-cfd2114521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92e790-c042-40f5-b6ff-cfd2114521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E07B436-4C9F-46A8-BFAF-E7200ECD3B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92e790-c042-40f5-b6ff-cfd2114521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F3841BC-2555-4811-BBD0-147B6B58B13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D11FB49-F0B6-4D96-818A-E1918E7217A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1955</TotalTime>
  <Words>2287</Words>
  <Application>Microsoft Office PowerPoint</Application>
  <PresentationFormat>On-screen Show (4:3)</PresentationFormat>
  <Paragraphs>635</Paragraphs>
  <Slides>31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Web Systems and Algorithms</vt:lpstr>
      <vt:lpstr>Item Based Collaborative Filtering</vt:lpstr>
      <vt:lpstr>Item Based Collaborative Filtering (Example)…</vt:lpstr>
      <vt:lpstr>Item Based Collaborative Filtering (Example)…</vt:lpstr>
      <vt:lpstr>Item Based Collaborative Filtering (Exercise |N|=2)…</vt:lpstr>
      <vt:lpstr>Frequent Pattern </vt:lpstr>
      <vt:lpstr>Basic Concepts: Frequent Patterns and Association Rules</vt:lpstr>
      <vt:lpstr>Association Rules</vt:lpstr>
      <vt:lpstr>Association Mining</vt:lpstr>
      <vt:lpstr>Association Rule Mining: A Road Map</vt:lpstr>
      <vt:lpstr>Apriori: A Candidate Generation-and-Test Approach</vt:lpstr>
      <vt:lpstr>The Apriori Algorithm</vt:lpstr>
      <vt:lpstr>The Apriori Algorithm</vt:lpstr>
      <vt:lpstr>Apriori: A Candidate Generation-and-test Approach</vt:lpstr>
      <vt:lpstr>The Apriori Algorithm—An Example </vt:lpstr>
      <vt:lpstr>The Apriori Algorithm—An Example …</vt:lpstr>
      <vt:lpstr>The Apriori Algorithm—An Exercise</vt:lpstr>
      <vt:lpstr>The Apriori Algorithm—An Exercise</vt:lpstr>
      <vt:lpstr>The Apriori Algorithm—An Exercise</vt:lpstr>
      <vt:lpstr>The Apriori Algorithm—An Exercise</vt:lpstr>
      <vt:lpstr>Mining Multilevel Association</vt:lpstr>
      <vt:lpstr>Mining Multi-Dimensional Association</vt:lpstr>
      <vt:lpstr>Problems with A-priori Algorithms</vt:lpstr>
      <vt:lpstr>Some techniques to improve perfomance of Apriori</vt:lpstr>
      <vt:lpstr>Mining Frequent Itemsets without Candidate Generation</vt:lpstr>
      <vt:lpstr>FP Growth (Example)</vt:lpstr>
      <vt:lpstr>Content Based Recommendation</vt:lpstr>
      <vt:lpstr>Content Based Recommendation(Probabilistic Approach)…</vt:lpstr>
      <vt:lpstr>Content Based Recommendation(Probabilistic Approach)…</vt:lpstr>
      <vt:lpstr>Evaluating Recommender System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Systems and Algorithms</dc:title>
  <dc:creator>Acer</dc:creator>
  <cp:lastModifiedBy>Acer</cp:lastModifiedBy>
  <cp:revision>263</cp:revision>
  <dcterms:created xsi:type="dcterms:W3CDTF">2021-01-17T14:10:38Z</dcterms:created>
  <dcterms:modified xsi:type="dcterms:W3CDTF">2021-11-13T11:33:29Z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0x01010025D3AE896D440949A3480BA54C19188D</vt:lpwstr>
  </property>
</Properties>
</file>