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19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322" r:id="rId3"/>
    <p:sldId id="323" r:id="rId4"/>
    <p:sldId id="298" r:id="rId5"/>
    <p:sldId id="324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19" r:id="rId14"/>
    <p:sldId id="320" r:id="rId15"/>
    <p:sldId id="321" r:id="rId16"/>
    <p:sldId id="306" r:id="rId17"/>
    <p:sldId id="307" r:id="rId18"/>
    <p:sldId id="308" r:id="rId19"/>
    <p:sldId id="309" r:id="rId20"/>
    <p:sldId id="325" r:id="rId21"/>
    <p:sldId id="327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26" r:id="rId31"/>
    <p:sldId id="330" r:id="rId32"/>
    <p:sldId id="328" r:id="rId33"/>
    <p:sldId id="329" r:id="rId34"/>
    <p:sldId id="331" r:id="rId35"/>
    <p:sldId id="332" r:id="rId36"/>
    <p:sldId id="281" r:id="rId37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3E79C-9BDB-4C47-8B51-126CDDE75F22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B9B9B-BC84-4232-A1E0-86BC0FBFD7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C63B-993D-44A0-B19A-0B2A5F7D7091}" type="datetime1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04CB-9BA0-44A4-8C06-C8791C6534B3}" type="datetime1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0F87-838D-404A-B017-642F710DCD4D}" type="datetime1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600D-223E-4EEA-A7D0-07151978E9DA}" type="datetime1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D8C9-F979-4B22-9374-06B726AA97D2}" type="datetime1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E30E-E6C3-4C64-AED1-17C960659417}" type="datetime1">
              <a:rPr lang="en-US" smtClean="0"/>
              <a:pPr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DE25-C77A-49C4-B412-1355AEC41FE5}" type="datetime1">
              <a:rPr lang="en-US" smtClean="0"/>
              <a:pPr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0741-E2E7-47CD-97F3-79CD36803955}" type="datetime1">
              <a:rPr lang="en-US" smtClean="0"/>
              <a:pPr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A8E4-D445-4444-9862-8A53391EA1A6}" type="datetime1">
              <a:rPr lang="en-US" smtClean="0"/>
              <a:pPr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E121-A0B5-4132-AF4E-9BF91B923067}" type="datetime1">
              <a:rPr lang="en-US" smtClean="0"/>
              <a:pPr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C4B5-621F-4D1B-94B0-02792AB5521C}" type="datetime1">
              <a:rPr lang="en-US" smtClean="0"/>
              <a:pPr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6AB83-5AD3-447F-8065-E538EC56E721}" type="datetime1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Systems and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Unit 4</a:t>
            </a:r>
          </a:p>
          <a:p>
            <a:r>
              <a:rPr lang="en-US" b="1" dirty="0" smtClean="0"/>
              <a:t>Clustering : Grouping Things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Problems in </a:t>
            </a:r>
            <a:r>
              <a:rPr lang="en-US" b="1" i="1" dirty="0" smtClean="0"/>
              <a:t>k-Means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2000" b="1" u="sng" dirty="0" smtClean="0"/>
              <a:t>Weakness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 smtClean="0"/>
              <a:t>Applicable only when </a:t>
            </a:r>
            <a:r>
              <a:rPr lang="en-US" sz="2000" i="1" dirty="0" smtClean="0"/>
              <a:t>mean</a:t>
            </a:r>
            <a:r>
              <a:rPr lang="en-US" sz="2000" dirty="0" smtClean="0"/>
              <a:t> is defined, then what about categorical data?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 smtClean="0"/>
              <a:t>Need to specify </a:t>
            </a:r>
            <a:r>
              <a:rPr lang="en-US" sz="2000" i="1" dirty="0" smtClean="0"/>
              <a:t>k, </a:t>
            </a:r>
            <a:r>
              <a:rPr lang="en-US" sz="2000" dirty="0" smtClean="0"/>
              <a:t>the </a:t>
            </a:r>
            <a:r>
              <a:rPr lang="en-US" sz="2000" i="1" dirty="0" smtClean="0"/>
              <a:t>number</a:t>
            </a:r>
            <a:r>
              <a:rPr lang="en-US" sz="2000" dirty="0" smtClean="0"/>
              <a:t> of clusters, in advance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 smtClean="0"/>
              <a:t>Unable to handle noisy data and </a:t>
            </a:r>
            <a:r>
              <a:rPr lang="en-US" sz="2000" i="1" dirty="0" smtClean="0"/>
              <a:t>outliers</a:t>
            </a:r>
            <a:endParaRPr lang="en-US" sz="2000" dirty="0" smtClean="0"/>
          </a:p>
          <a:p>
            <a:pPr lvl="1" algn="just">
              <a:lnSpc>
                <a:spcPct val="120000"/>
              </a:lnSpc>
            </a:pPr>
            <a:endParaRPr lang="en-US" sz="2000" i="1" dirty="0" smtClean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k-</a:t>
            </a:r>
            <a:r>
              <a:rPr lang="en-US" b="1" dirty="0" err="1" smtClean="0"/>
              <a:t>Medoids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Minimize the sensitivity of k-means to outliers</a:t>
            </a:r>
          </a:p>
          <a:p>
            <a:pPr algn="just"/>
            <a:r>
              <a:rPr lang="en-US" sz="2400" dirty="0" smtClean="0"/>
              <a:t>Pick actual objects to represent clusters instead of mean values</a:t>
            </a:r>
          </a:p>
          <a:p>
            <a:pPr algn="just"/>
            <a:r>
              <a:rPr lang="en-US" sz="2400" dirty="0" smtClean="0"/>
              <a:t>Each remaining object is clustered with the representative object (</a:t>
            </a:r>
            <a:r>
              <a:rPr lang="en-US" sz="2400" b="1" dirty="0" err="1" smtClean="0"/>
              <a:t>Medoid</a:t>
            </a:r>
            <a:r>
              <a:rPr lang="en-US" sz="2400" b="1" dirty="0" smtClean="0"/>
              <a:t>) to which is the most similar</a:t>
            </a:r>
          </a:p>
          <a:p>
            <a:pPr algn="just"/>
            <a:r>
              <a:rPr lang="en-US" sz="2400" dirty="0" smtClean="0"/>
              <a:t>The algorithm minimizes the sum of the dissimilarities between each object and its corresponding reference point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lvl="1" algn="just"/>
            <a:r>
              <a:rPr lang="en-US" sz="2000" b="1" dirty="0" smtClean="0"/>
              <a:t>E: the sum of absolute error for all objects in the data set</a:t>
            </a:r>
          </a:p>
          <a:p>
            <a:pPr lvl="1" algn="just"/>
            <a:r>
              <a:rPr lang="en-US" sz="2000" b="1" dirty="0" smtClean="0"/>
              <a:t>P: the data point in the space representing an object</a:t>
            </a:r>
          </a:p>
          <a:p>
            <a:pPr lvl="1" algn="just"/>
            <a:r>
              <a:rPr lang="en-US" sz="2000" b="1" dirty="0" err="1" smtClean="0"/>
              <a:t>O</a:t>
            </a:r>
            <a:r>
              <a:rPr lang="en-US" sz="2000" b="1" baseline="-25000" dirty="0" err="1" smtClean="0"/>
              <a:t>i</a:t>
            </a:r>
            <a:r>
              <a:rPr lang="en-US" sz="2000" b="1" dirty="0" smtClean="0"/>
              <a:t>: is the representative object of cluster </a:t>
            </a:r>
            <a:r>
              <a:rPr lang="en-US" sz="2000" b="1" dirty="0" err="1" smtClean="0"/>
              <a:t>C</a:t>
            </a:r>
            <a:r>
              <a:rPr lang="en-US" sz="2000" b="1" baseline="-25000" dirty="0" err="1" smtClean="0"/>
              <a:t>i</a:t>
            </a:r>
            <a:endParaRPr lang="en-US" sz="2000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4191000"/>
            <a:ext cx="29146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k-</a:t>
            </a:r>
            <a:r>
              <a:rPr lang="en-US" b="1" dirty="0" err="1" smtClean="0"/>
              <a:t>Medoids</a:t>
            </a:r>
            <a:r>
              <a:rPr lang="en-US" b="1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Initial representatives are chosen randomly</a:t>
            </a:r>
          </a:p>
          <a:p>
            <a:pPr algn="just"/>
            <a:r>
              <a:rPr lang="en-US" dirty="0" smtClean="0"/>
              <a:t>The iterative process of replacing representative objects by no representative objects continues as long as the quality of the clustering is improved</a:t>
            </a:r>
          </a:p>
          <a:p>
            <a:pPr algn="just"/>
            <a:r>
              <a:rPr lang="en-US" dirty="0" smtClean="0"/>
              <a:t>For each representative Object O</a:t>
            </a:r>
          </a:p>
          <a:p>
            <a:pPr lvl="1" algn="just"/>
            <a:r>
              <a:rPr lang="en-US" dirty="0" smtClean="0"/>
              <a:t>For each non-representative object R, swap O and R</a:t>
            </a:r>
          </a:p>
          <a:p>
            <a:pPr algn="just"/>
            <a:r>
              <a:rPr lang="en-US" dirty="0" smtClean="0"/>
              <a:t> Choose the configuration with the lowest cost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k-</a:t>
            </a:r>
            <a:r>
              <a:rPr lang="en-US" b="1" dirty="0" err="1" smtClean="0"/>
              <a:t>Medoids</a:t>
            </a:r>
            <a:r>
              <a:rPr lang="en-US" b="1" dirty="0" smtClean="0"/>
              <a:t> 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74991"/>
            <a:ext cx="7010400" cy="4902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k-</a:t>
            </a:r>
            <a:r>
              <a:rPr lang="en-US" b="1" dirty="0" err="1" smtClean="0"/>
              <a:t>Medoids</a:t>
            </a:r>
            <a:r>
              <a:rPr lang="en-US" b="1" dirty="0" smtClean="0"/>
              <a:t> : 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671512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k-</a:t>
            </a:r>
            <a:r>
              <a:rPr lang="en-US" b="1" dirty="0" err="1" smtClean="0"/>
              <a:t>Medoids</a:t>
            </a:r>
            <a:r>
              <a:rPr lang="en-US" b="1" dirty="0" smtClean="0"/>
              <a:t> : 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665081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7086600" y="5334000"/>
            <a:ext cx="7620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10200" y="4953000"/>
            <a:ext cx="380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Error(O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,O</a:t>
            </a:r>
            <a:r>
              <a:rPr lang="en-US" baseline="-25000" dirty="0" smtClean="0">
                <a:solidFill>
                  <a:srgbClr val="FF0000"/>
                </a:solidFill>
              </a:rPr>
              <a:t>8</a:t>
            </a:r>
            <a:r>
              <a:rPr lang="en-US" dirty="0" smtClean="0">
                <a:solidFill>
                  <a:srgbClr val="FF0000"/>
                </a:solidFill>
              </a:rPr>
              <a:t>)=(3+4+4)+(3+1+1+2+2)=20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239000" y="4419600"/>
            <a:ext cx="228600" cy="6096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86400" y="3810000"/>
            <a:ext cx="3806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Now let us swap O</a:t>
            </a:r>
            <a:r>
              <a:rPr lang="en-US" baseline="-25000" dirty="0" smtClean="0">
                <a:solidFill>
                  <a:srgbClr val="FF0000"/>
                </a:solidFill>
              </a:rPr>
              <a:t>7</a:t>
            </a:r>
            <a:r>
              <a:rPr lang="en-US" dirty="0" smtClean="0">
                <a:solidFill>
                  <a:srgbClr val="FF0000"/>
                </a:solidFill>
              </a:rPr>
              <a:t> with O</a:t>
            </a:r>
            <a:r>
              <a:rPr lang="en-US" baseline="-25000" dirty="0" smtClean="0">
                <a:solidFill>
                  <a:srgbClr val="FF0000"/>
                </a:solidFill>
              </a:rPr>
              <a:t>8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Error(O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,O</a:t>
            </a:r>
            <a:r>
              <a:rPr lang="en-US" baseline="-25000" dirty="0" smtClean="0">
                <a:solidFill>
                  <a:srgbClr val="FF0000"/>
                </a:solidFill>
              </a:rPr>
              <a:t>7</a:t>
            </a:r>
            <a:r>
              <a:rPr lang="en-US" dirty="0" smtClean="0">
                <a:solidFill>
                  <a:srgbClr val="FF0000"/>
                </a:solidFill>
              </a:rPr>
              <a:t>)=(3+4+4)+(2+2+1+3+3)=22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239000" y="3505200"/>
            <a:ext cx="7620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72315" y="2819400"/>
            <a:ext cx="2856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Since 22&gt;20 it is bad idea to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swap O</a:t>
            </a:r>
            <a:r>
              <a:rPr lang="en-US" baseline="-25000" dirty="0" smtClean="0">
                <a:solidFill>
                  <a:srgbClr val="FF0000"/>
                </a:solidFill>
              </a:rPr>
              <a:t>8</a:t>
            </a:r>
            <a:r>
              <a:rPr lang="en-US" dirty="0" smtClean="0">
                <a:solidFill>
                  <a:srgbClr val="FF0000"/>
                </a:solidFill>
              </a:rPr>
              <a:t> with O</a:t>
            </a:r>
            <a:r>
              <a:rPr lang="en-US" baseline="-25000" dirty="0" smtClean="0">
                <a:solidFill>
                  <a:srgbClr val="FF0000"/>
                </a:solidFill>
              </a:rPr>
              <a:t>7</a:t>
            </a:r>
            <a:endParaRPr lang="en-US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E013-7F4E-415D-A71F-8EAC80B42602}" type="slidenum">
              <a:rPr lang="en-US"/>
              <a:pPr/>
              <a:t>16</a:t>
            </a:fld>
            <a:endParaRPr lang="en-US"/>
          </a:p>
        </p:txBody>
      </p:sp>
      <p:sp>
        <p:nvSpPr>
          <p:cNvPr id="149811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4582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 smtClean="0">
                <a:ea typeface="SimSun" pitchFamily="2" charset="-122"/>
              </a:rPr>
              <a:t>DBSCAN: Density Based Spatial Clustering of Applications with Noise</a:t>
            </a:r>
            <a:endParaRPr lang="en-US" altLang="zh-CN" sz="3200" dirty="0">
              <a:ea typeface="SimSun" pitchFamily="2" charset="-122"/>
            </a:endParaRPr>
          </a:p>
        </p:txBody>
      </p:sp>
      <p:sp>
        <p:nvSpPr>
          <p:cNvPr id="149811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ea typeface="SimSun" pitchFamily="2" charset="-122"/>
              </a:rPr>
              <a:t>Two parameters</a:t>
            </a:r>
            <a:r>
              <a:rPr lang="en-US" altLang="zh-CN" sz="2400" i="1" dirty="0">
                <a:ea typeface="SimSun" pitchFamily="2" charset="-122"/>
              </a:rPr>
              <a:t>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 dirty="0" err="1">
                <a:solidFill>
                  <a:schemeClr val="hlink"/>
                </a:solidFill>
                <a:ea typeface="SimSun" pitchFamily="2" charset="-122"/>
              </a:rPr>
              <a:t>Eps</a:t>
            </a:r>
            <a:r>
              <a:rPr lang="en-US" altLang="zh-CN" sz="2400" dirty="0">
                <a:ea typeface="SimSun" pitchFamily="2" charset="-122"/>
              </a:rPr>
              <a:t>: Maximum radius of the </a:t>
            </a:r>
            <a:r>
              <a:rPr lang="en-US" altLang="zh-CN" sz="2400" dirty="0" err="1">
                <a:ea typeface="SimSun" pitchFamily="2" charset="-122"/>
              </a:rPr>
              <a:t>neighbourhood</a:t>
            </a:r>
            <a:endParaRPr lang="en-US" altLang="zh-CN" sz="2400" dirty="0">
              <a:ea typeface="SimSun" pitchFamily="2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 dirty="0" err="1">
                <a:solidFill>
                  <a:schemeClr val="hlink"/>
                </a:solidFill>
                <a:ea typeface="SimSun" pitchFamily="2" charset="-122"/>
              </a:rPr>
              <a:t>MinPts</a:t>
            </a:r>
            <a:r>
              <a:rPr lang="en-US" altLang="zh-CN" sz="2400" dirty="0">
                <a:ea typeface="SimSun" pitchFamily="2" charset="-122"/>
              </a:rPr>
              <a:t>: Minimum number of points in an </a:t>
            </a:r>
            <a:r>
              <a:rPr lang="en-US" altLang="zh-CN" sz="2400" dirty="0" err="1">
                <a:ea typeface="SimSun" pitchFamily="2" charset="-122"/>
              </a:rPr>
              <a:t>Eps-neighbourhood</a:t>
            </a:r>
            <a:r>
              <a:rPr lang="en-US" altLang="zh-CN" sz="2400" dirty="0">
                <a:ea typeface="SimSun" pitchFamily="2" charset="-122"/>
              </a:rPr>
              <a:t> of that point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 dirty="0" err="1">
                <a:ea typeface="SimSun" pitchFamily="2" charset="-122"/>
              </a:rPr>
              <a:t>N</a:t>
            </a:r>
            <a:r>
              <a:rPr lang="en-US" altLang="zh-CN" sz="2400" i="1" baseline="-25000" dirty="0" err="1">
                <a:ea typeface="SimSun" pitchFamily="2" charset="-122"/>
              </a:rPr>
              <a:t>Eps</a:t>
            </a:r>
            <a:r>
              <a:rPr lang="en-US" altLang="zh-CN" sz="2400" i="1" dirty="0">
                <a:ea typeface="SimSun" pitchFamily="2" charset="-122"/>
              </a:rPr>
              <a:t>(p)</a:t>
            </a:r>
            <a:r>
              <a:rPr lang="en-US" altLang="zh-CN" sz="2400" dirty="0">
                <a:ea typeface="SimSun" pitchFamily="2" charset="-122"/>
              </a:rPr>
              <a:t>:	</a:t>
            </a:r>
            <a:r>
              <a:rPr lang="en-US" altLang="zh-CN" sz="2400" i="1" dirty="0">
                <a:ea typeface="SimSun" pitchFamily="2" charset="-122"/>
              </a:rPr>
              <a:t>{q belongs to D </a:t>
            </a:r>
            <a:r>
              <a:rPr lang="en-US" altLang="zh-CN" sz="2400" dirty="0">
                <a:ea typeface="SimSun" pitchFamily="2" charset="-122"/>
              </a:rPr>
              <a:t>|</a:t>
            </a:r>
            <a:r>
              <a:rPr lang="en-US" altLang="zh-CN" sz="2400" i="1" dirty="0">
                <a:ea typeface="SimSun" pitchFamily="2" charset="-122"/>
              </a:rPr>
              <a:t> dist(</a:t>
            </a:r>
            <a:r>
              <a:rPr lang="en-US" altLang="zh-CN" sz="2400" i="1" dirty="0" err="1">
                <a:ea typeface="SimSun" pitchFamily="2" charset="-122"/>
              </a:rPr>
              <a:t>p,q</a:t>
            </a:r>
            <a:r>
              <a:rPr lang="en-US" altLang="zh-CN" sz="2400" i="1" dirty="0">
                <a:ea typeface="SimSun" pitchFamily="2" charset="-122"/>
              </a:rPr>
              <a:t>) &lt;= </a:t>
            </a:r>
            <a:r>
              <a:rPr lang="en-US" altLang="zh-CN" sz="2400" i="1" dirty="0" err="1">
                <a:ea typeface="SimSun" pitchFamily="2" charset="-122"/>
              </a:rPr>
              <a:t>Eps</a:t>
            </a:r>
            <a:r>
              <a:rPr lang="en-US" altLang="zh-CN" sz="2400" i="1" dirty="0">
                <a:ea typeface="SimSun" pitchFamily="2" charset="-122"/>
              </a:rPr>
              <a:t>}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chemeClr val="hlink"/>
                </a:solidFill>
                <a:ea typeface="SimSun" pitchFamily="2" charset="-122"/>
              </a:rPr>
              <a:t>Directly density-reachable</a:t>
            </a:r>
            <a:r>
              <a:rPr lang="en-US" altLang="zh-CN" sz="2400" dirty="0">
                <a:ea typeface="SimSun" pitchFamily="2" charset="-122"/>
              </a:rPr>
              <a:t>: A point </a:t>
            </a:r>
            <a:r>
              <a:rPr lang="en-US" altLang="zh-CN" sz="2400" i="1" dirty="0">
                <a:ea typeface="SimSun" pitchFamily="2" charset="-122"/>
              </a:rPr>
              <a:t>p</a:t>
            </a:r>
            <a:r>
              <a:rPr lang="en-US" altLang="zh-CN" sz="2400" dirty="0">
                <a:ea typeface="SimSun" pitchFamily="2" charset="-122"/>
              </a:rPr>
              <a:t> is directly density-reachable from a point </a:t>
            </a:r>
            <a:r>
              <a:rPr lang="en-US" altLang="zh-CN" sz="2400" i="1" dirty="0">
                <a:ea typeface="SimSun" pitchFamily="2" charset="-122"/>
              </a:rPr>
              <a:t>q</a:t>
            </a:r>
            <a:r>
              <a:rPr lang="en-US" altLang="zh-CN" sz="2400" dirty="0">
                <a:ea typeface="SimSun" pitchFamily="2" charset="-122"/>
              </a:rPr>
              <a:t> </a:t>
            </a:r>
            <a:r>
              <a:rPr lang="en-US" altLang="zh-CN" sz="2400" dirty="0" err="1">
                <a:ea typeface="SimSun" pitchFamily="2" charset="-122"/>
              </a:rPr>
              <a:t>w.r.t</a:t>
            </a:r>
            <a:r>
              <a:rPr lang="en-US" altLang="zh-CN" sz="2400" dirty="0">
                <a:ea typeface="SimSun" pitchFamily="2" charset="-122"/>
              </a:rPr>
              <a:t>. </a:t>
            </a:r>
            <a:r>
              <a:rPr lang="en-US" altLang="zh-CN" sz="2400" i="1" dirty="0" err="1">
                <a:ea typeface="SimSun" pitchFamily="2" charset="-122"/>
              </a:rPr>
              <a:t>Eps</a:t>
            </a:r>
            <a:r>
              <a:rPr lang="en-US" altLang="zh-CN" sz="2400" dirty="0">
                <a:ea typeface="SimSun" pitchFamily="2" charset="-122"/>
              </a:rPr>
              <a:t>, </a:t>
            </a:r>
            <a:r>
              <a:rPr lang="en-US" altLang="zh-CN" sz="2400" i="1" dirty="0" err="1">
                <a:ea typeface="SimSun" pitchFamily="2" charset="-122"/>
              </a:rPr>
              <a:t>MinPts</a:t>
            </a:r>
            <a:r>
              <a:rPr lang="en-US" altLang="zh-CN" sz="2400" dirty="0">
                <a:ea typeface="SimSun" pitchFamily="2" charset="-122"/>
              </a:rPr>
              <a:t> if 	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 dirty="0">
                <a:ea typeface="SimSun" pitchFamily="2" charset="-122"/>
              </a:rPr>
              <a:t>p</a:t>
            </a:r>
            <a:r>
              <a:rPr lang="en-US" altLang="zh-CN" sz="2400" dirty="0">
                <a:ea typeface="SimSun" pitchFamily="2" charset="-122"/>
              </a:rPr>
              <a:t> belongs to </a:t>
            </a:r>
            <a:r>
              <a:rPr lang="en-US" altLang="zh-CN" sz="2400" i="1" dirty="0" err="1">
                <a:ea typeface="SimSun" pitchFamily="2" charset="-122"/>
              </a:rPr>
              <a:t>N</a:t>
            </a:r>
            <a:r>
              <a:rPr lang="en-US" altLang="zh-CN" sz="2400" i="1" baseline="-25000" dirty="0" err="1">
                <a:ea typeface="SimSun" pitchFamily="2" charset="-122"/>
              </a:rPr>
              <a:t>Eps</a:t>
            </a:r>
            <a:r>
              <a:rPr lang="en-US" altLang="zh-CN" sz="2400" i="1" dirty="0">
                <a:ea typeface="SimSun" pitchFamily="2" charset="-122"/>
              </a:rPr>
              <a:t>(q)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ea typeface="SimSun" pitchFamily="2" charset="-122"/>
              </a:rPr>
              <a:t>core point condition: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dirty="0">
                <a:ea typeface="SimSun" pitchFamily="2" charset="-122"/>
              </a:rPr>
              <a:t>              |</a:t>
            </a:r>
            <a:r>
              <a:rPr lang="en-US" altLang="zh-CN" sz="2400" i="1" dirty="0" err="1">
                <a:ea typeface="SimSun" pitchFamily="2" charset="-122"/>
              </a:rPr>
              <a:t>N</a:t>
            </a:r>
            <a:r>
              <a:rPr lang="en-US" altLang="zh-CN" sz="2400" i="1" baseline="-25000" dirty="0" err="1">
                <a:ea typeface="SimSun" pitchFamily="2" charset="-122"/>
              </a:rPr>
              <a:t>Eps</a:t>
            </a:r>
            <a:r>
              <a:rPr lang="en-US" altLang="zh-CN" sz="2400" i="1" dirty="0">
                <a:ea typeface="SimSun" pitchFamily="2" charset="-122"/>
              </a:rPr>
              <a:t> (q)</a:t>
            </a:r>
            <a:r>
              <a:rPr lang="en-US" altLang="zh-CN" sz="2400" dirty="0">
                <a:ea typeface="SimSun" pitchFamily="2" charset="-122"/>
              </a:rPr>
              <a:t>| &gt;= </a:t>
            </a:r>
            <a:r>
              <a:rPr lang="en-US" altLang="zh-CN" sz="2400" i="1" dirty="0" err="1">
                <a:ea typeface="SimSun" pitchFamily="2" charset="-122"/>
              </a:rPr>
              <a:t>MinPts</a:t>
            </a:r>
            <a:r>
              <a:rPr lang="en-US" altLang="zh-CN" sz="2400" dirty="0">
                <a:ea typeface="SimSun" pitchFamily="2" charset="-122"/>
              </a:rPr>
              <a:t> </a:t>
            </a:r>
            <a:endParaRPr lang="en-US" altLang="zh-CN" sz="2400" i="1" dirty="0">
              <a:ea typeface="SimSun" pitchFamily="2" charset="-122"/>
            </a:endParaRPr>
          </a:p>
        </p:txBody>
      </p:sp>
      <p:grpSp>
        <p:nvGrpSpPr>
          <p:cNvPr id="2" name="Group 2052"/>
          <p:cNvGrpSpPr>
            <a:grpSpLocks/>
          </p:cNvGrpSpPr>
          <p:nvPr/>
        </p:nvGrpSpPr>
        <p:grpSpPr bwMode="auto">
          <a:xfrm>
            <a:off x="5264150" y="4648200"/>
            <a:ext cx="3879850" cy="1663700"/>
            <a:chOff x="3316" y="2788"/>
            <a:chExt cx="2444" cy="1048"/>
          </a:xfrm>
        </p:grpSpPr>
        <p:grpSp>
          <p:nvGrpSpPr>
            <p:cNvPr id="3" name="Group 2053"/>
            <p:cNvGrpSpPr>
              <a:grpSpLocks/>
            </p:cNvGrpSpPr>
            <p:nvPr/>
          </p:nvGrpSpPr>
          <p:grpSpPr bwMode="auto">
            <a:xfrm>
              <a:off x="3316" y="2788"/>
              <a:ext cx="1048" cy="1048"/>
              <a:chOff x="3316" y="2788"/>
              <a:chExt cx="1048" cy="1048"/>
            </a:xfrm>
          </p:grpSpPr>
          <p:sp>
            <p:nvSpPr>
              <p:cNvPr id="1498118" name="Oval 2054"/>
              <p:cNvSpPr>
                <a:spLocks noChangeArrowheads="1"/>
              </p:cNvSpPr>
              <p:nvPr/>
            </p:nvSpPr>
            <p:spPr bwMode="auto">
              <a:xfrm>
                <a:off x="3386" y="3281"/>
                <a:ext cx="63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19" name="Oval 2055"/>
              <p:cNvSpPr>
                <a:spLocks noChangeArrowheads="1"/>
              </p:cNvSpPr>
              <p:nvPr/>
            </p:nvSpPr>
            <p:spPr bwMode="auto">
              <a:xfrm>
                <a:off x="3598" y="3351"/>
                <a:ext cx="62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20" name="Oval 2056"/>
              <p:cNvSpPr>
                <a:spLocks noChangeArrowheads="1"/>
              </p:cNvSpPr>
              <p:nvPr/>
            </p:nvSpPr>
            <p:spPr bwMode="auto">
              <a:xfrm>
                <a:off x="3598" y="3140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21" name="Oval 2057"/>
              <p:cNvSpPr>
                <a:spLocks noChangeArrowheads="1"/>
              </p:cNvSpPr>
              <p:nvPr/>
            </p:nvSpPr>
            <p:spPr bwMode="auto">
              <a:xfrm>
                <a:off x="3316" y="3562"/>
                <a:ext cx="62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22" name="Oval 2058"/>
              <p:cNvSpPr>
                <a:spLocks noChangeArrowheads="1"/>
              </p:cNvSpPr>
              <p:nvPr/>
            </p:nvSpPr>
            <p:spPr bwMode="auto">
              <a:xfrm>
                <a:off x="3457" y="3422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23" name="Oval 2059"/>
              <p:cNvSpPr>
                <a:spLocks noChangeArrowheads="1"/>
              </p:cNvSpPr>
              <p:nvPr/>
            </p:nvSpPr>
            <p:spPr bwMode="auto">
              <a:xfrm>
                <a:off x="3457" y="3562"/>
                <a:ext cx="62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24" name="Oval 2060"/>
              <p:cNvSpPr>
                <a:spLocks noChangeArrowheads="1"/>
              </p:cNvSpPr>
              <p:nvPr/>
            </p:nvSpPr>
            <p:spPr bwMode="auto">
              <a:xfrm>
                <a:off x="3668" y="3633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25" name="Oval 2061"/>
              <p:cNvSpPr>
                <a:spLocks noChangeArrowheads="1"/>
              </p:cNvSpPr>
              <p:nvPr/>
            </p:nvSpPr>
            <p:spPr bwMode="auto">
              <a:xfrm>
                <a:off x="3668" y="2788"/>
                <a:ext cx="696" cy="6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26" name="Oval 2062"/>
              <p:cNvSpPr>
                <a:spLocks noChangeArrowheads="1"/>
              </p:cNvSpPr>
              <p:nvPr/>
            </p:nvSpPr>
            <p:spPr bwMode="auto">
              <a:xfrm>
                <a:off x="3668" y="2999"/>
                <a:ext cx="62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27" name="Oval 2063"/>
              <p:cNvSpPr>
                <a:spLocks noChangeArrowheads="1"/>
              </p:cNvSpPr>
              <p:nvPr/>
            </p:nvSpPr>
            <p:spPr bwMode="auto">
              <a:xfrm>
                <a:off x="4090" y="3422"/>
                <a:ext cx="63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28" name="Oval 2064"/>
              <p:cNvSpPr>
                <a:spLocks noChangeArrowheads="1"/>
              </p:cNvSpPr>
              <p:nvPr/>
            </p:nvSpPr>
            <p:spPr bwMode="auto">
              <a:xfrm>
                <a:off x="3950" y="3140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29" name="Oval 2065"/>
              <p:cNvSpPr>
                <a:spLocks noChangeArrowheads="1"/>
              </p:cNvSpPr>
              <p:nvPr/>
            </p:nvSpPr>
            <p:spPr bwMode="auto">
              <a:xfrm>
                <a:off x="3598" y="3492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30" name="Oval 2066"/>
              <p:cNvSpPr>
                <a:spLocks noChangeArrowheads="1"/>
              </p:cNvSpPr>
              <p:nvPr/>
            </p:nvSpPr>
            <p:spPr bwMode="auto">
              <a:xfrm>
                <a:off x="3738" y="3351"/>
                <a:ext cx="63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31" name="Oval 2067"/>
              <p:cNvSpPr>
                <a:spLocks noChangeArrowheads="1"/>
              </p:cNvSpPr>
              <p:nvPr/>
            </p:nvSpPr>
            <p:spPr bwMode="auto">
              <a:xfrm>
                <a:off x="3879" y="3562"/>
                <a:ext cx="63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32" name="Oval 2068"/>
              <p:cNvSpPr>
                <a:spLocks noChangeArrowheads="1"/>
              </p:cNvSpPr>
              <p:nvPr/>
            </p:nvSpPr>
            <p:spPr bwMode="auto">
              <a:xfrm>
                <a:off x="4231" y="3633"/>
                <a:ext cx="63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33" name="Oval 2069"/>
              <p:cNvSpPr>
                <a:spLocks noChangeArrowheads="1"/>
              </p:cNvSpPr>
              <p:nvPr/>
            </p:nvSpPr>
            <p:spPr bwMode="auto">
              <a:xfrm>
                <a:off x="3457" y="3140"/>
                <a:ext cx="696" cy="6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34" name="Rectangle 2070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  <a:ea typeface="SimSun" pitchFamily="2" charset="-122"/>
                  </a:rPr>
                  <a:t>p</a:t>
                </a:r>
              </a:p>
            </p:txBody>
          </p:sp>
          <p:sp>
            <p:nvSpPr>
              <p:cNvPr id="1498135" name="Rectangle 2071"/>
              <p:cNvSpPr>
                <a:spLocks noChangeArrowheads="1"/>
              </p:cNvSpPr>
              <p:nvPr/>
            </p:nvSpPr>
            <p:spPr bwMode="auto">
              <a:xfrm>
                <a:off x="3792" y="3216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  <a:ea typeface="SimSun" pitchFamily="2" charset="-122"/>
                  </a:rPr>
                  <a:t>q</a:t>
                </a:r>
              </a:p>
            </p:txBody>
          </p:sp>
        </p:grpSp>
        <p:sp>
          <p:nvSpPr>
            <p:cNvPr id="1498136" name="Rectangle 2072"/>
            <p:cNvSpPr>
              <a:spLocks noChangeArrowheads="1"/>
            </p:cNvSpPr>
            <p:nvPr/>
          </p:nvSpPr>
          <p:spPr bwMode="auto">
            <a:xfrm>
              <a:off x="4608" y="2976"/>
              <a:ext cx="1152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MinPts = 5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Eps = 1 cm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12A8-40E0-477B-BA3A-213297FD67BE}" type="slidenum">
              <a:rPr lang="en-US"/>
              <a:pPr/>
              <a:t>17</a:t>
            </a:fld>
            <a:endParaRPr lang="en-US"/>
          </a:p>
        </p:txBody>
      </p:sp>
      <p:sp>
        <p:nvSpPr>
          <p:cNvPr id="14991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838200"/>
          </a:xfrm>
          <a:noFill/>
          <a:ln/>
        </p:spPr>
        <p:txBody>
          <a:bodyPr lIns="92075" tIns="46038" rIns="92075" bIns="46038" anchor="ctr"/>
          <a:lstStyle/>
          <a:p>
            <a:pPr algn="l"/>
            <a:r>
              <a:rPr lang="en-US" altLang="zh-CN" sz="3200" b="1" dirty="0">
                <a:ea typeface="SimSun" pitchFamily="2" charset="-122"/>
              </a:rPr>
              <a:t>Density-Reachable and Density-Connected</a:t>
            </a:r>
          </a:p>
        </p:txBody>
      </p:sp>
      <p:sp>
        <p:nvSpPr>
          <p:cNvPr id="14991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5638800" cy="5029200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SimSun" pitchFamily="2" charset="-122"/>
              </a:rPr>
              <a:t>Density-reachable: </a:t>
            </a:r>
          </a:p>
          <a:p>
            <a:pPr lvl="1">
              <a:spcBef>
                <a:spcPct val="50000"/>
              </a:spcBef>
            </a:pPr>
            <a:r>
              <a:rPr lang="en-US" altLang="zh-CN" sz="2400">
                <a:ea typeface="SimSun" pitchFamily="2" charset="-122"/>
              </a:rPr>
              <a:t>A point </a:t>
            </a:r>
            <a:r>
              <a:rPr lang="en-US" altLang="zh-CN" sz="2400" i="1">
                <a:ea typeface="SimSun" pitchFamily="2" charset="-122"/>
              </a:rPr>
              <a:t>p</a:t>
            </a:r>
            <a:r>
              <a:rPr lang="en-US" altLang="zh-CN" sz="2400">
                <a:ea typeface="SimSun" pitchFamily="2" charset="-122"/>
              </a:rPr>
              <a:t> is </a:t>
            </a:r>
            <a:r>
              <a:rPr lang="en-US" altLang="zh-CN" sz="2400">
                <a:solidFill>
                  <a:schemeClr val="hlink"/>
                </a:solidFill>
                <a:ea typeface="SimSun" pitchFamily="2" charset="-122"/>
              </a:rPr>
              <a:t>density-reachable</a:t>
            </a:r>
            <a:r>
              <a:rPr lang="en-US" altLang="zh-CN" sz="2400">
                <a:ea typeface="SimSun" pitchFamily="2" charset="-122"/>
              </a:rPr>
              <a:t> from a point </a:t>
            </a:r>
            <a:r>
              <a:rPr lang="en-US" altLang="zh-CN" sz="2400" i="1">
                <a:ea typeface="SimSun" pitchFamily="2" charset="-122"/>
              </a:rPr>
              <a:t>q</a:t>
            </a:r>
            <a:r>
              <a:rPr lang="en-US" altLang="zh-CN" sz="2400">
                <a:ea typeface="SimSun" pitchFamily="2" charset="-122"/>
              </a:rPr>
              <a:t> w.r.t. </a:t>
            </a:r>
            <a:r>
              <a:rPr lang="en-US" altLang="zh-CN" sz="2400" i="1">
                <a:ea typeface="SimSun" pitchFamily="2" charset="-122"/>
              </a:rPr>
              <a:t>Eps</a:t>
            </a:r>
            <a:r>
              <a:rPr lang="en-US" altLang="zh-CN" sz="2400">
                <a:ea typeface="SimSun" pitchFamily="2" charset="-122"/>
              </a:rPr>
              <a:t>, </a:t>
            </a:r>
            <a:r>
              <a:rPr lang="en-US" altLang="zh-CN" sz="2400" i="1">
                <a:ea typeface="SimSun" pitchFamily="2" charset="-122"/>
              </a:rPr>
              <a:t>MinPts</a:t>
            </a:r>
            <a:r>
              <a:rPr lang="en-US" altLang="zh-CN" sz="2400">
                <a:ea typeface="SimSun" pitchFamily="2" charset="-122"/>
              </a:rPr>
              <a:t> if there is a chain of points </a:t>
            </a:r>
            <a:r>
              <a:rPr lang="en-US" altLang="zh-CN" sz="2400" i="1">
                <a:ea typeface="SimSun" pitchFamily="2" charset="-122"/>
              </a:rPr>
              <a:t>p</a:t>
            </a:r>
            <a:r>
              <a:rPr lang="en-US" altLang="zh-CN" sz="2400" i="1" baseline="-25000">
                <a:ea typeface="SimSun" pitchFamily="2" charset="-122"/>
              </a:rPr>
              <a:t>1</a:t>
            </a:r>
            <a:r>
              <a:rPr lang="en-US" altLang="zh-CN" sz="2400">
                <a:ea typeface="SimSun" pitchFamily="2" charset="-122"/>
              </a:rPr>
              <a:t>, </a:t>
            </a:r>
            <a:r>
              <a:rPr lang="en-US" altLang="zh-CN" sz="2400">
                <a:latin typeface="Times New Roman"/>
                <a:ea typeface="SimSun" pitchFamily="2" charset="-122"/>
              </a:rPr>
              <a:t>…</a:t>
            </a:r>
            <a:r>
              <a:rPr lang="en-US" altLang="zh-CN" sz="2400">
                <a:ea typeface="SimSun" pitchFamily="2" charset="-122"/>
              </a:rPr>
              <a:t>, </a:t>
            </a:r>
            <a:r>
              <a:rPr lang="en-US" altLang="zh-CN" sz="2400" i="1">
                <a:ea typeface="SimSun" pitchFamily="2" charset="-122"/>
              </a:rPr>
              <a:t>p</a:t>
            </a:r>
            <a:r>
              <a:rPr lang="en-US" altLang="zh-CN" sz="2400" i="1" baseline="-25000">
                <a:ea typeface="SimSun" pitchFamily="2" charset="-122"/>
              </a:rPr>
              <a:t>n</a:t>
            </a:r>
            <a:r>
              <a:rPr lang="en-US" altLang="zh-CN" sz="2400">
                <a:ea typeface="SimSun" pitchFamily="2" charset="-122"/>
              </a:rPr>
              <a:t>, </a:t>
            </a:r>
            <a:r>
              <a:rPr lang="en-US" altLang="zh-CN" sz="2400" i="1">
                <a:ea typeface="SimSun" pitchFamily="2" charset="-122"/>
              </a:rPr>
              <a:t>p</a:t>
            </a:r>
            <a:r>
              <a:rPr lang="en-US" altLang="zh-CN" sz="2400" i="1" baseline="-25000">
                <a:ea typeface="SimSun" pitchFamily="2" charset="-122"/>
              </a:rPr>
              <a:t>1</a:t>
            </a:r>
            <a:r>
              <a:rPr lang="en-US" altLang="zh-CN" sz="2400">
                <a:ea typeface="SimSun" pitchFamily="2" charset="-122"/>
              </a:rPr>
              <a:t> = </a:t>
            </a:r>
            <a:r>
              <a:rPr lang="en-US" altLang="zh-CN" sz="2400" i="1">
                <a:ea typeface="SimSun" pitchFamily="2" charset="-122"/>
              </a:rPr>
              <a:t>q</a:t>
            </a:r>
            <a:r>
              <a:rPr lang="en-US" altLang="zh-CN" sz="2400">
                <a:ea typeface="SimSun" pitchFamily="2" charset="-122"/>
              </a:rPr>
              <a:t>, </a:t>
            </a:r>
            <a:r>
              <a:rPr lang="en-US" altLang="zh-CN" sz="2400" i="1">
                <a:ea typeface="SimSun" pitchFamily="2" charset="-122"/>
              </a:rPr>
              <a:t>p</a:t>
            </a:r>
            <a:r>
              <a:rPr lang="en-US" altLang="zh-CN" sz="2400" i="1" baseline="-25000">
                <a:ea typeface="SimSun" pitchFamily="2" charset="-122"/>
              </a:rPr>
              <a:t>n</a:t>
            </a:r>
            <a:r>
              <a:rPr lang="en-US" altLang="zh-CN" sz="2400">
                <a:ea typeface="SimSun" pitchFamily="2" charset="-122"/>
              </a:rPr>
              <a:t> = </a:t>
            </a:r>
            <a:r>
              <a:rPr lang="en-US" altLang="zh-CN" sz="2400" i="1">
                <a:ea typeface="SimSun" pitchFamily="2" charset="-122"/>
              </a:rPr>
              <a:t>p</a:t>
            </a:r>
            <a:r>
              <a:rPr lang="en-US" altLang="zh-CN" sz="2400">
                <a:ea typeface="SimSun" pitchFamily="2" charset="-122"/>
              </a:rPr>
              <a:t> such that </a:t>
            </a:r>
            <a:r>
              <a:rPr lang="en-US" altLang="zh-CN" sz="2400" i="1">
                <a:ea typeface="SimSun" pitchFamily="2" charset="-122"/>
              </a:rPr>
              <a:t>p</a:t>
            </a:r>
            <a:r>
              <a:rPr lang="en-US" altLang="zh-CN" sz="2400" i="1" baseline="-25000">
                <a:ea typeface="SimSun" pitchFamily="2" charset="-122"/>
              </a:rPr>
              <a:t>i+1</a:t>
            </a:r>
            <a:r>
              <a:rPr lang="en-US" altLang="zh-CN" sz="2400">
                <a:ea typeface="SimSun" pitchFamily="2" charset="-122"/>
              </a:rPr>
              <a:t> is directly density-reachable from </a:t>
            </a:r>
            <a:r>
              <a:rPr lang="en-US" altLang="zh-CN" sz="2400" i="1">
                <a:ea typeface="SimSun" pitchFamily="2" charset="-122"/>
              </a:rPr>
              <a:t>p</a:t>
            </a:r>
            <a:r>
              <a:rPr lang="en-US" altLang="zh-CN" sz="2400" i="1" baseline="-25000">
                <a:ea typeface="SimSun" pitchFamily="2" charset="-122"/>
              </a:rPr>
              <a:t>i</a:t>
            </a:r>
            <a:r>
              <a:rPr lang="en-US" altLang="zh-CN" sz="2400">
                <a:ea typeface="SimSun" pitchFamily="2" charset="-122"/>
              </a:rPr>
              <a:t>	</a:t>
            </a:r>
          </a:p>
          <a:p>
            <a:pPr>
              <a:spcBef>
                <a:spcPct val="50000"/>
              </a:spcBef>
            </a:pPr>
            <a:r>
              <a:rPr lang="en-US" altLang="zh-CN" sz="2400">
                <a:ea typeface="SimSun" pitchFamily="2" charset="-122"/>
              </a:rPr>
              <a:t>Density-connected</a:t>
            </a:r>
          </a:p>
          <a:p>
            <a:pPr lvl="1">
              <a:spcBef>
                <a:spcPct val="50000"/>
              </a:spcBef>
            </a:pPr>
            <a:r>
              <a:rPr lang="en-US" altLang="zh-CN" sz="2400">
                <a:ea typeface="SimSun" pitchFamily="2" charset="-122"/>
              </a:rPr>
              <a:t>A point </a:t>
            </a:r>
            <a:r>
              <a:rPr lang="en-US" altLang="zh-CN" sz="2400" i="1">
                <a:ea typeface="SimSun" pitchFamily="2" charset="-122"/>
              </a:rPr>
              <a:t>p</a:t>
            </a:r>
            <a:r>
              <a:rPr lang="en-US" altLang="zh-CN" sz="2400">
                <a:ea typeface="SimSun" pitchFamily="2" charset="-122"/>
              </a:rPr>
              <a:t> is </a:t>
            </a:r>
            <a:r>
              <a:rPr lang="en-US" altLang="zh-CN" sz="2400">
                <a:solidFill>
                  <a:schemeClr val="hlink"/>
                </a:solidFill>
                <a:ea typeface="SimSun" pitchFamily="2" charset="-122"/>
              </a:rPr>
              <a:t>density-connected</a:t>
            </a:r>
            <a:r>
              <a:rPr lang="en-US" altLang="zh-CN" sz="2400">
                <a:ea typeface="SimSun" pitchFamily="2" charset="-122"/>
              </a:rPr>
              <a:t> to a point </a:t>
            </a:r>
            <a:r>
              <a:rPr lang="en-US" altLang="zh-CN" sz="2400" i="1">
                <a:ea typeface="SimSun" pitchFamily="2" charset="-122"/>
              </a:rPr>
              <a:t>q</a:t>
            </a:r>
            <a:r>
              <a:rPr lang="en-US" altLang="zh-CN" sz="2400">
                <a:ea typeface="SimSun" pitchFamily="2" charset="-122"/>
              </a:rPr>
              <a:t> w.r.t. </a:t>
            </a:r>
            <a:r>
              <a:rPr lang="en-US" altLang="zh-CN" sz="2400" i="1">
                <a:ea typeface="SimSun" pitchFamily="2" charset="-122"/>
              </a:rPr>
              <a:t>Eps</a:t>
            </a:r>
            <a:r>
              <a:rPr lang="en-US" altLang="zh-CN" sz="2400">
                <a:ea typeface="SimSun" pitchFamily="2" charset="-122"/>
              </a:rPr>
              <a:t>, </a:t>
            </a:r>
            <a:r>
              <a:rPr lang="en-US" altLang="zh-CN" sz="2400" i="1">
                <a:ea typeface="SimSun" pitchFamily="2" charset="-122"/>
              </a:rPr>
              <a:t>MinPts</a:t>
            </a:r>
            <a:r>
              <a:rPr lang="en-US" altLang="zh-CN" sz="2400">
                <a:ea typeface="SimSun" pitchFamily="2" charset="-122"/>
              </a:rPr>
              <a:t> if there is a point </a:t>
            </a:r>
            <a:r>
              <a:rPr lang="en-US" altLang="zh-CN" sz="2400" i="1">
                <a:ea typeface="SimSun" pitchFamily="2" charset="-122"/>
              </a:rPr>
              <a:t>o </a:t>
            </a:r>
            <a:r>
              <a:rPr lang="en-US" altLang="zh-CN" sz="2400">
                <a:ea typeface="SimSun" pitchFamily="2" charset="-122"/>
              </a:rPr>
              <a:t>such that both, </a:t>
            </a:r>
            <a:r>
              <a:rPr lang="en-US" altLang="zh-CN" sz="2400" i="1">
                <a:ea typeface="SimSun" pitchFamily="2" charset="-122"/>
              </a:rPr>
              <a:t>p</a:t>
            </a:r>
            <a:r>
              <a:rPr lang="en-US" altLang="zh-CN" sz="2400">
                <a:ea typeface="SimSun" pitchFamily="2" charset="-122"/>
              </a:rPr>
              <a:t> and </a:t>
            </a:r>
            <a:r>
              <a:rPr lang="en-US" altLang="zh-CN" sz="2400" i="1">
                <a:ea typeface="SimSun" pitchFamily="2" charset="-122"/>
              </a:rPr>
              <a:t>q</a:t>
            </a:r>
            <a:r>
              <a:rPr lang="en-US" altLang="zh-CN" sz="2400">
                <a:ea typeface="SimSun" pitchFamily="2" charset="-122"/>
              </a:rPr>
              <a:t> are density-reachable from </a:t>
            </a:r>
            <a:r>
              <a:rPr lang="en-US" altLang="zh-CN" sz="2400" i="1">
                <a:ea typeface="SimSun" pitchFamily="2" charset="-122"/>
              </a:rPr>
              <a:t>o</a:t>
            </a:r>
            <a:r>
              <a:rPr lang="en-US" altLang="zh-CN" sz="2400">
                <a:ea typeface="SimSun" pitchFamily="2" charset="-122"/>
              </a:rPr>
              <a:t> w.r.t. </a:t>
            </a:r>
            <a:r>
              <a:rPr lang="en-US" altLang="zh-CN" sz="2400" i="1">
                <a:ea typeface="SimSun" pitchFamily="2" charset="-122"/>
              </a:rPr>
              <a:t>Eps</a:t>
            </a:r>
            <a:r>
              <a:rPr lang="en-US" altLang="zh-CN" sz="2400">
                <a:ea typeface="SimSun" pitchFamily="2" charset="-122"/>
              </a:rPr>
              <a:t> and </a:t>
            </a:r>
            <a:r>
              <a:rPr lang="en-US" altLang="zh-CN" sz="2400" i="1">
                <a:ea typeface="SimSun" pitchFamily="2" charset="-122"/>
              </a:rPr>
              <a:t>MinPts</a:t>
            </a:r>
            <a:endParaRPr lang="en-US" altLang="zh-CN" sz="2400">
              <a:ea typeface="SimSun" pitchFamily="2" charset="-122"/>
            </a:endParaRPr>
          </a:p>
        </p:txBody>
      </p:sp>
      <p:sp>
        <p:nvSpPr>
          <p:cNvPr id="1499140" name="Oval 1028"/>
          <p:cNvSpPr>
            <a:spLocks noChangeArrowheads="1"/>
          </p:cNvSpPr>
          <p:nvPr/>
        </p:nvSpPr>
        <p:spPr bwMode="auto">
          <a:xfrm>
            <a:off x="7019925" y="2459038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41" name="Oval 1029"/>
          <p:cNvSpPr>
            <a:spLocks noChangeArrowheads="1"/>
          </p:cNvSpPr>
          <p:nvPr/>
        </p:nvSpPr>
        <p:spPr bwMode="auto">
          <a:xfrm>
            <a:off x="7356475" y="2570163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42" name="Oval 1030"/>
          <p:cNvSpPr>
            <a:spLocks noChangeArrowheads="1"/>
          </p:cNvSpPr>
          <p:nvPr/>
        </p:nvSpPr>
        <p:spPr bwMode="auto">
          <a:xfrm>
            <a:off x="7356475" y="22352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43" name="Oval 1031"/>
          <p:cNvSpPr>
            <a:spLocks noChangeArrowheads="1"/>
          </p:cNvSpPr>
          <p:nvPr/>
        </p:nvSpPr>
        <p:spPr bwMode="auto">
          <a:xfrm>
            <a:off x="6908800" y="2905125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44" name="Oval 1032"/>
          <p:cNvSpPr>
            <a:spLocks noChangeArrowheads="1"/>
          </p:cNvSpPr>
          <p:nvPr/>
        </p:nvSpPr>
        <p:spPr bwMode="auto">
          <a:xfrm>
            <a:off x="7132638" y="2682875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45" name="Oval 1033"/>
          <p:cNvSpPr>
            <a:spLocks noChangeArrowheads="1"/>
          </p:cNvSpPr>
          <p:nvPr/>
        </p:nvSpPr>
        <p:spPr bwMode="auto">
          <a:xfrm>
            <a:off x="7132638" y="2905125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46" name="Oval 1034"/>
          <p:cNvSpPr>
            <a:spLocks noChangeArrowheads="1"/>
          </p:cNvSpPr>
          <p:nvPr/>
        </p:nvSpPr>
        <p:spPr bwMode="auto">
          <a:xfrm>
            <a:off x="7467600" y="3017838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47" name="Oval 1035"/>
          <p:cNvSpPr>
            <a:spLocks noChangeArrowheads="1"/>
          </p:cNvSpPr>
          <p:nvPr/>
        </p:nvSpPr>
        <p:spPr bwMode="auto">
          <a:xfrm>
            <a:off x="7467600" y="2011363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48" name="Oval 1036"/>
          <p:cNvSpPr>
            <a:spLocks noChangeArrowheads="1"/>
          </p:cNvSpPr>
          <p:nvPr/>
        </p:nvSpPr>
        <p:spPr bwMode="auto">
          <a:xfrm>
            <a:off x="8137525" y="2682875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49" name="Oval 1037"/>
          <p:cNvSpPr>
            <a:spLocks noChangeArrowheads="1"/>
          </p:cNvSpPr>
          <p:nvPr/>
        </p:nvSpPr>
        <p:spPr bwMode="auto">
          <a:xfrm>
            <a:off x="7915275" y="22352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50" name="Oval 1038"/>
          <p:cNvSpPr>
            <a:spLocks noChangeArrowheads="1"/>
          </p:cNvSpPr>
          <p:nvPr/>
        </p:nvSpPr>
        <p:spPr bwMode="auto">
          <a:xfrm>
            <a:off x="7356475" y="27940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51" name="Oval 1039"/>
          <p:cNvSpPr>
            <a:spLocks noChangeArrowheads="1"/>
          </p:cNvSpPr>
          <p:nvPr/>
        </p:nvSpPr>
        <p:spPr bwMode="auto">
          <a:xfrm>
            <a:off x="7578725" y="2570163"/>
            <a:ext cx="100013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52" name="Oval 1040"/>
          <p:cNvSpPr>
            <a:spLocks noChangeArrowheads="1"/>
          </p:cNvSpPr>
          <p:nvPr/>
        </p:nvSpPr>
        <p:spPr bwMode="auto">
          <a:xfrm>
            <a:off x="7802563" y="2905125"/>
            <a:ext cx="100012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53" name="Oval 1041"/>
          <p:cNvSpPr>
            <a:spLocks noChangeArrowheads="1"/>
          </p:cNvSpPr>
          <p:nvPr/>
        </p:nvSpPr>
        <p:spPr bwMode="auto">
          <a:xfrm>
            <a:off x="8361363" y="3017838"/>
            <a:ext cx="100012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54" name="Oval 1042"/>
          <p:cNvSpPr>
            <a:spLocks noChangeArrowheads="1"/>
          </p:cNvSpPr>
          <p:nvPr/>
        </p:nvSpPr>
        <p:spPr bwMode="auto">
          <a:xfrm>
            <a:off x="7086600" y="24384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55" name="Oval 1043"/>
          <p:cNvSpPr>
            <a:spLocks noChangeArrowheads="1"/>
          </p:cNvSpPr>
          <p:nvPr/>
        </p:nvSpPr>
        <p:spPr bwMode="auto">
          <a:xfrm>
            <a:off x="6370638" y="23114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56" name="Rectangle 1044"/>
          <p:cNvSpPr>
            <a:spLocks noChangeArrowheads="1"/>
          </p:cNvSpPr>
          <p:nvPr/>
        </p:nvSpPr>
        <p:spPr bwMode="auto">
          <a:xfrm>
            <a:off x="7969250" y="205105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  <a:ea typeface="SimSun" pitchFamily="2" charset="-122"/>
              </a:rPr>
              <a:t>p</a:t>
            </a:r>
          </a:p>
        </p:txBody>
      </p:sp>
      <p:sp>
        <p:nvSpPr>
          <p:cNvPr id="1499157" name="Rectangle 1045"/>
          <p:cNvSpPr>
            <a:spLocks noChangeArrowheads="1"/>
          </p:cNvSpPr>
          <p:nvPr/>
        </p:nvSpPr>
        <p:spPr bwMode="auto">
          <a:xfrm>
            <a:off x="6597650" y="273685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  <a:ea typeface="SimSun" pitchFamily="2" charset="-122"/>
              </a:rPr>
              <a:t>q</a:t>
            </a:r>
          </a:p>
        </p:txBody>
      </p:sp>
      <p:sp>
        <p:nvSpPr>
          <p:cNvPr id="1499158" name="Oval 1046"/>
          <p:cNvSpPr>
            <a:spLocks noChangeArrowheads="1"/>
          </p:cNvSpPr>
          <p:nvPr/>
        </p:nvSpPr>
        <p:spPr bwMode="auto">
          <a:xfrm>
            <a:off x="7315200" y="17526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59" name="Rectangle 1047"/>
          <p:cNvSpPr>
            <a:spLocks noChangeArrowheads="1"/>
          </p:cNvSpPr>
          <p:nvPr/>
        </p:nvSpPr>
        <p:spPr bwMode="auto">
          <a:xfrm>
            <a:off x="7359650" y="250825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  <a:ea typeface="SimSun" pitchFamily="2" charset="-122"/>
              </a:rPr>
              <a:t>p</a:t>
            </a:r>
            <a:r>
              <a:rPr lang="en-US" altLang="zh-CN" b="1" i="1" baseline="-25000">
                <a:latin typeface="Times New Roman" pitchFamily="18" charset="0"/>
                <a:ea typeface="SimSun" pitchFamily="2" charset="-122"/>
              </a:rPr>
              <a:t>1</a:t>
            </a:r>
          </a:p>
        </p:txBody>
      </p:sp>
      <p:sp>
        <p:nvSpPr>
          <p:cNvPr id="1499160" name="Line 1048"/>
          <p:cNvSpPr>
            <a:spLocks noChangeShapeType="1"/>
          </p:cNvSpPr>
          <p:nvPr/>
        </p:nvSpPr>
        <p:spPr bwMode="auto">
          <a:xfrm flipH="1">
            <a:off x="7435850" y="235585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49"/>
          <p:cNvGrpSpPr>
            <a:grpSpLocks/>
          </p:cNvGrpSpPr>
          <p:nvPr/>
        </p:nvGrpSpPr>
        <p:grpSpPr bwMode="auto">
          <a:xfrm>
            <a:off x="5867400" y="4343400"/>
            <a:ext cx="2863850" cy="1638300"/>
            <a:chOff x="3428" y="2740"/>
            <a:chExt cx="1804" cy="1032"/>
          </a:xfrm>
        </p:grpSpPr>
        <p:sp>
          <p:nvSpPr>
            <p:cNvPr id="1499162" name="Oval 1050"/>
            <p:cNvSpPr>
              <a:spLocks noChangeArrowheads="1"/>
            </p:cNvSpPr>
            <p:nvPr/>
          </p:nvSpPr>
          <p:spPr bwMode="auto">
            <a:xfrm>
              <a:off x="3914" y="3089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3" name="Oval 1051"/>
            <p:cNvSpPr>
              <a:spLocks noChangeArrowheads="1"/>
            </p:cNvSpPr>
            <p:nvPr/>
          </p:nvSpPr>
          <p:spPr bwMode="auto">
            <a:xfrm>
              <a:off x="4126" y="3159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4" name="Oval 1052"/>
            <p:cNvSpPr>
              <a:spLocks noChangeArrowheads="1"/>
            </p:cNvSpPr>
            <p:nvPr/>
          </p:nvSpPr>
          <p:spPr bwMode="auto">
            <a:xfrm>
              <a:off x="4126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5" name="Oval 1053"/>
            <p:cNvSpPr>
              <a:spLocks noChangeArrowheads="1"/>
            </p:cNvSpPr>
            <p:nvPr/>
          </p:nvSpPr>
          <p:spPr bwMode="auto">
            <a:xfrm>
              <a:off x="3844" y="3370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6" name="Oval 1054"/>
            <p:cNvSpPr>
              <a:spLocks noChangeArrowheads="1"/>
            </p:cNvSpPr>
            <p:nvPr/>
          </p:nvSpPr>
          <p:spPr bwMode="auto">
            <a:xfrm>
              <a:off x="3985" y="3230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7" name="Oval 1055"/>
            <p:cNvSpPr>
              <a:spLocks noChangeArrowheads="1"/>
            </p:cNvSpPr>
            <p:nvPr/>
          </p:nvSpPr>
          <p:spPr bwMode="auto">
            <a:xfrm>
              <a:off x="4129" y="3514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8" name="Oval 1056"/>
            <p:cNvSpPr>
              <a:spLocks noChangeArrowheads="1"/>
            </p:cNvSpPr>
            <p:nvPr/>
          </p:nvSpPr>
          <p:spPr bwMode="auto">
            <a:xfrm>
              <a:off x="4196" y="3297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9" name="Oval 1057"/>
            <p:cNvSpPr>
              <a:spLocks noChangeArrowheads="1"/>
            </p:cNvSpPr>
            <p:nvPr/>
          </p:nvSpPr>
          <p:spPr bwMode="auto">
            <a:xfrm>
              <a:off x="4196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70" name="Oval 1058"/>
            <p:cNvSpPr>
              <a:spLocks noChangeArrowheads="1"/>
            </p:cNvSpPr>
            <p:nvPr/>
          </p:nvSpPr>
          <p:spPr bwMode="auto">
            <a:xfrm>
              <a:off x="4618" y="3230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71" name="Oval 1059"/>
            <p:cNvSpPr>
              <a:spLocks noChangeArrowheads="1"/>
            </p:cNvSpPr>
            <p:nvPr/>
          </p:nvSpPr>
          <p:spPr bwMode="auto">
            <a:xfrm>
              <a:off x="4478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72" name="Oval 1060"/>
            <p:cNvSpPr>
              <a:spLocks noChangeArrowheads="1"/>
            </p:cNvSpPr>
            <p:nvPr/>
          </p:nvSpPr>
          <p:spPr bwMode="auto">
            <a:xfrm>
              <a:off x="3694" y="3252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73" name="Oval 1061"/>
            <p:cNvSpPr>
              <a:spLocks noChangeArrowheads="1"/>
            </p:cNvSpPr>
            <p:nvPr/>
          </p:nvSpPr>
          <p:spPr bwMode="auto">
            <a:xfrm>
              <a:off x="4266" y="3159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74" name="Oval 1062"/>
            <p:cNvSpPr>
              <a:spLocks noChangeArrowheads="1"/>
            </p:cNvSpPr>
            <p:nvPr/>
          </p:nvSpPr>
          <p:spPr bwMode="auto">
            <a:xfrm>
              <a:off x="4407" y="3370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75" name="Oval 1063"/>
            <p:cNvSpPr>
              <a:spLocks noChangeArrowheads="1"/>
            </p:cNvSpPr>
            <p:nvPr/>
          </p:nvSpPr>
          <p:spPr bwMode="auto">
            <a:xfrm>
              <a:off x="4759" y="3441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76" name="Rectangle 1064"/>
            <p:cNvSpPr>
              <a:spLocks noChangeArrowheads="1"/>
            </p:cNvSpPr>
            <p:nvPr/>
          </p:nvSpPr>
          <p:spPr bwMode="auto">
            <a:xfrm>
              <a:off x="3504" y="283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SimSun" pitchFamily="2" charset="-122"/>
                </a:rPr>
                <a:t>p</a:t>
              </a:r>
            </a:p>
          </p:txBody>
        </p:sp>
        <p:sp>
          <p:nvSpPr>
            <p:cNvPr id="1499177" name="Rectangle 1065"/>
            <p:cNvSpPr>
              <a:spLocks noChangeArrowheads="1"/>
            </p:cNvSpPr>
            <p:nvPr/>
          </p:nvSpPr>
          <p:spPr bwMode="auto">
            <a:xfrm>
              <a:off x="4992" y="283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SimSun" pitchFamily="2" charset="-122"/>
                </a:rPr>
                <a:t>q</a:t>
              </a:r>
            </a:p>
          </p:txBody>
        </p:sp>
        <p:sp>
          <p:nvSpPr>
            <p:cNvPr id="1499178" name="Oval 1066"/>
            <p:cNvSpPr>
              <a:spLocks noChangeArrowheads="1"/>
            </p:cNvSpPr>
            <p:nvPr/>
          </p:nvSpPr>
          <p:spPr bwMode="auto">
            <a:xfrm>
              <a:off x="4858" y="318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79" name="Oval 1067"/>
            <p:cNvSpPr>
              <a:spLocks noChangeArrowheads="1"/>
            </p:cNvSpPr>
            <p:nvPr/>
          </p:nvSpPr>
          <p:spPr bwMode="auto">
            <a:xfrm>
              <a:off x="4506" y="3207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80" name="Oval 1068"/>
            <p:cNvSpPr>
              <a:spLocks noChangeArrowheads="1"/>
            </p:cNvSpPr>
            <p:nvPr/>
          </p:nvSpPr>
          <p:spPr bwMode="auto">
            <a:xfrm>
              <a:off x="4647" y="3322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81" name="Oval 1069"/>
            <p:cNvSpPr>
              <a:spLocks noChangeArrowheads="1"/>
            </p:cNvSpPr>
            <p:nvPr/>
          </p:nvSpPr>
          <p:spPr bwMode="auto">
            <a:xfrm>
              <a:off x="4954" y="294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82" name="Oval 1070"/>
            <p:cNvSpPr>
              <a:spLocks noChangeArrowheads="1"/>
            </p:cNvSpPr>
            <p:nvPr/>
          </p:nvSpPr>
          <p:spPr bwMode="auto">
            <a:xfrm>
              <a:off x="4602" y="2871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83" name="Oval 1071"/>
            <p:cNvSpPr>
              <a:spLocks noChangeArrowheads="1"/>
            </p:cNvSpPr>
            <p:nvPr/>
          </p:nvSpPr>
          <p:spPr bwMode="auto">
            <a:xfrm>
              <a:off x="4791" y="3034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84" name="Oval 1072"/>
            <p:cNvSpPr>
              <a:spLocks noChangeArrowheads="1"/>
            </p:cNvSpPr>
            <p:nvPr/>
          </p:nvSpPr>
          <p:spPr bwMode="auto">
            <a:xfrm>
              <a:off x="3524" y="298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85" name="Oval 1073"/>
            <p:cNvSpPr>
              <a:spLocks noChangeArrowheads="1"/>
            </p:cNvSpPr>
            <p:nvPr/>
          </p:nvSpPr>
          <p:spPr bwMode="auto">
            <a:xfrm>
              <a:off x="3860" y="3076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86" name="Oval 1074"/>
            <p:cNvSpPr>
              <a:spLocks noChangeArrowheads="1"/>
            </p:cNvSpPr>
            <p:nvPr/>
          </p:nvSpPr>
          <p:spPr bwMode="auto">
            <a:xfrm>
              <a:off x="4244" y="298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87" name="Oval 1075"/>
            <p:cNvSpPr>
              <a:spLocks noChangeArrowheads="1"/>
            </p:cNvSpPr>
            <p:nvPr/>
          </p:nvSpPr>
          <p:spPr bwMode="auto">
            <a:xfrm>
              <a:off x="4484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88" name="Line 1076"/>
            <p:cNvSpPr>
              <a:spLocks noChangeShapeType="1"/>
            </p:cNvSpPr>
            <p:nvPr/>
          </p:nvSpPr>
          <p:spPr bwMode="auto">
            <a:xfrm flipV="1">
              <a:off x="3888" y="3312"/>
              <a:ext cx="28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89" name="Line 1077"/>
            <p:cNvSpPr>
              <a:spLocks noChangeShapeType="1"/>
            </p:cNvSpPr>
            <p:nvPr/>
          </p:nvSpPr>
          <p:spPr bwMode="auto">
            <a:xfrm flipH="1">
              <a:off x="4272" y="3264"/>
              <a:ext cx="24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90" name="Oval 1078"/>
            <p:cNvSpPr>
              <a:spLocks noChangeArrowheads="1"/>
            </p:cNvSpPr>
            <p:nvPr/>
          </p:nvSpPr>
          <p:spPr bwMode="auto">
            <a:xfrm>
              <a:off x="3818" y="2993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91" name="Oval 1079"/>
            <p:cNvSpPr>
              <a:spLocks noChangeArrowheads="1"/>
            </p:cNvSpPr>
            <p:nvPr/>
          </p:nvSpPr>
          <p:spPr bwMode="auto">
            <a:xfrm>
              <a:off x="3694" y="3044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92" name="Oval 1080"/>
            <p:cNvSpPr>
              <a:spLocks noChangeArrowheads="1"/>
            </p:cNvSpPr>
            <p:nvPr/>
          </p:nvSpPr>
          <p:spPr bwMode="auto">
            <a:xfrm>
              <a:off x="3860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93" name="Oval 1081"/>
            <p:cNvSpPr>
              <a:spLocks noChangeArrowheads="1"/>
            </p:cNvSpPr>
            <p:nvPr/>
          </p:nvSpPr>
          <p:spPr bwMode="auto">
            <a:xfrm>
              <a:off x="3428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94" name="Line 1082"/>
            <p:cNvSpPr>
              <a:spLocks noChangeShapeType="1"/>
            </p:cNvSpPr>
            <p:nvPr/>
          </p:nvSpPr>
          <p:spPr bwMode="auto">
            <a:xfrm>
              <a:off x="3744" y="3072"/>
              <a:ext cx="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95" name="Line 1083"/>
            <p:cNvSpPr>
              <a:spLocks noChangeShapeType="1"/>
            </p:cNvSpPr>
            <p:nvPr/>
          </p:nvSpPr>
          <p:spPr bwMode="auto">
            <a:xfrm flipH="1">
              <a:off x="4560" y="3072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96" name="Rectangle 1084"/>
            <p:cNvSpPr>
              <a:spLocks noChangeArrowheads="1"/>
            </p:cNvSpPr>
            <p:nvPr/>
          </p:nvSpPr>
          <p:spPr bwMode="auto">
            <a:xfrm>
              <a:off x="4176" y="331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SimSun" pitchFamily="2" charset="-122"/>
                </a:rPr>
                <a:t>o</a:t>
              </a:r>
            </a:p>
          </p:txBody>
        </p:sp>
      </p:grpSp>
      <p:sp>
        <p:nvSpPr>
          <p:cNvPr id="1499197" name="Line 1085"/>
          <p:cNvSpPr>
            <a:spLocks noChangeShapeType="1"/>
          </p:cNvSpPr>
          <p:nvPr/>
        </p:nvSpPr>
        <p:spPr bwMode="auto">
          <a:xfrm flipV="1">
            <a:off x="6934200" y="2667000"/>
            <a:ext cx="4572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C5EC-079F-420C-B846-298F35D84412}" type="slidenum">
              <a:rPr lang="en-US"/>
              <a:pPr/>
              <a:t>18</a:t>
            </a:fld>
            <a:endParaRPr lang="en-US"/>
          </a:p>
        </p:txBody>
      </p:sp>
      <p:sp>
        <p:nvSpPr>
          <p:cNvPr id="149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34400" cy="9906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 smtClean="0">
                <a:ea typeface="SimSun" pitchFamily="2" charset="-122"/>
              </a:rPr>
              <a:t>DBSCAN…</a:t>
            </a:r>
            <a:endParaRPr lang="en-US" altLang="zh-CN" sz="3200" b="1" dirty="0">
              <a:ea typeface="SimSun" pitchFamily="2" charset="-122"/>
            </a:endParaRPr>
          </a:p>
        </p:txBody>
      </p:sp>
      <p:sp>
        <p:nvSpPr>
          <p:cNvPr id="149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534400" cy="5029200"/>
          </a:xfrm>
        </p:spPr>
        <p:txBody>
          <a:bodyPr/>
          <a:lstStyle/>
          <a:p>
            <a:r>
              <a:rPr lang="en-US" altLang="zh-CN" sz="2400" dirty="0">
                <a:ea typeface="SimSun" pitchFamily="2" charset="-122"/>
              </a:rPr>
              <a:t>Relies on a </a:t>
            </a:r>
            <a:r>
              <a:rPr lang="en-US" altLang="zh-CN" sz="2400" i="1" dirty="0">
                <a:ea typeface="SimSun" pitchFamily="2" charset="-122"/>
              </a:rPr>
              <a:t>density-based</a:t>
            </a:r>
            <a:r>
              <a:rPr lang="en-US" altLang="zh-CN" sz="2400" dirty="0">
                <a:ea typeface="SimSun" pitchFamily="2" charset="-122"/>
              </a:rPr>
              <a:t> notion of cluster:  A </a:t>
            </a:r>
            <a:r>
              <a:rPr lang="en-US" altLang="zh-CN" sz="2400" i="1" dirty="0">
                <a:ea typeface="SimSun" pitchFamily="2" charset="-122"/>
              </a:rPr>
              <a:t>cluster</a:t>
            </a:r>
            <a:r>
              <a:rPr lang="en-US" altLang="zh-CN" sz="2400" dirty="0">
                <a:ea typeface="SimSun" pitchFamily="2" charset="-122"/>
              </a:rPr>
              <a:t> is defined as a maximal set of density-connected points</a:t>
            </a:r>
          </a:p>
          <a:p>
            <a:r>
              <a:rPr lang="en-US" altLang="zh-CN" sz="2400" dirty="0">
                <a:ea typeface="SimSun" pitchFamily="2" charset="-122"/>
              </a:rPr>
              <a:t>Discovers clusters of arbitrary shape in spatial databases with </a:t>
            </a:r>
            <a:r>
              <a:rPr lang="en-US" altLang="zh-CN" sz="2400" dirty="0" smtClean="0">
                <a:ea typeface="SimSun" pitchFamily="2" charset="-122"/>
              </a:rPr>
              <a:t>noise</a:t>
            </a:r>
          </a:p>
          <a:p>
            <a:r>
              <a:rPr lang="en-US" altLang="zh-CN" sz="2400" dirty="0" smtClean="0">
                <a:ea typeface="SimSun" pitchFamily="2" charset="-122"/>
              </a:rPr>
              <a:t>Border point</a:t>
            </a:r>
          </a:p>
          <a:p>
            <a:pPr lvl="1"/>
            <a:r>
              <a:rPr lang="en-US" altLang="zh-CN" sz="2000" dirty="0" smtClean="0">
                <a:ea typeface="SimSun" pitchFamily="2" charset="-122"/>
              </a:rPr>
              <a:t>&lt; </a:t>
            </a:r>
            <a:r>
              <a:rPr lang="en-US" altLang="zh-CN" sz="2000" dirty="0" err="1" smtClean="0">
                <a:ea typeface="SimSun" pitchFamily="2" charset="-122"/>
              </a:rPr>
              <a:t>MinPts</a:t>
            </a:r>
            <a:endParaRPr lang="en-US" altLang="zh-CN" sz="2000" dirty="0" smtClean="0">
              <a:ea typeface="SimSun" pitchFamily="2" charset="-122"/>
            </a:endParaRPr>
          </a:p>
          <a:p>
            <a:pPr lvl="1"/>
            <a:r>
              <a:rPr lang="en-US" altLang="zh-CN" sz="2000" dirty="0" smtClean="0">
                <a:ea typeface="SimSun" pitchFamily="2" charset="-122"/>
                <a:sym typeface="Symbol"/>
              </a:rPr>
              <a:t>Neighborhood</a:t>
            </a:r>
            <a:endParaRPr lang="en-US" altLang="zh-CN" sz="2000" dirty="0">
              <a:ea typeface="SimSun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57400" y="3505200"/>
            <a:ext cx="6324600" cy="2743200"/>
            <a:chOff x="672" y="1824"/>
            <a:chExt cx="4608" cy="2112"/>
          </a:xfrm>
        </p:grpSpPr>
        <p:sp>
          <p:nvSpPr>
            <p:cNvPr id="1496069" name="Oval 5"/>
            <p:cNvSpPr>
              <a:spLocks noChangeArrowheads="1"/>
            </p:cNvSpPr>
            <p:nvPr/>
          </p:nvSpPr>
          <p:spPr bwMode="auto">
            <a:xfrm>
              <a:off x="1872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70" name="Oval 6"/>
            <p:cNvSpPr>
              <a:spLocks noChangeArrowheads="1"/>
            </p:cNvSpPr>
            <p:nvPr/>
          </p:nvSpPr>
          <p:spPr bwMode="auto">
            <a:xfrm>
              <a:off x="1824" y="273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71" name="Oval 7"/>
            <p:cNvSpPr>
              <a:spLocks noChangeArrowheads="1"/>
            </p:cNvSpPr>
            <p:nvPr/>
          </p:nvSpPr>
          <p:spPr bwMode="auto">
            <a:xfrm>
              <a:off x="2064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72" name="Oval 8"/>
            <p:cNvSpPr>
              <a:spLocks noChangeArrowheads="1"/>
            </p:cNvSpPr>
            <p:nvPr/>
          </p:nvSpPr>
          <p:spPr bwMode="auto">
            <a:xfrm>
              <a:off x="2160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73" name="Oval 9"/>
            <p:cNvSpPr>
              <a:spLocks noChangeArrowheads="1"/>
            </p:cNvSpPr>
            <p:nvPr/>
          </p:nvSpPr>
          <p:spPr bwMode="auto">
            <a:xfrm>
              <a:off x="2256" y="292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74" name="Oval 10"/>
            <p:cNvSpPr>
              <a:spLocks noChangeArrowheads="1"/>
            </p:cNvSpPr>
            <p:nvPr/>
          </p:nvSpPr>
          <p:spPr bwMode="auto">
            <a:xfrm>
              <a:off x="1872" y="29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75" name="Oval 11"/>
            <p:cNvSpPr>
              <a:spLocks noChangeArrowheads="1"/>
            </p:cNvSpPr>
            <p:nvPr/>
          </p:nvSpPr>
          <p:spPr bwMode="auto">
            <a:xfrm>
              <a:off x="2064" y="312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76" name="Oval 12"/>
            <p:cNvSpPr>
              <a:spLocks noChangeArrowheads="1"/>
            </p:cNvSpPr>
            <p:nvPr/>
          </p:nvSpPr>
          <p:spPr bwMode="auto">
            <a:xfrm>
              <a:off x="1968" y="336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77" name="Oval 13"/>
            <p:cNvSpPr>
              <a:spLocks noChangeArrowheads="1"/>
            </p:cNvSpPr>
            <p:nvPr/>
          </p:nvSpPr>
          <p:spPr bwMode="auto">
            <a:xfrm>
              <a:off x="2208" y="350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78" name="Oval 14"/>
            <p:cNvSpPr>
              <a:spLocks noChangeArrowheads="1"/>
            </p:cNvSpPr>
            <p:nvPr/>
          </p:nvSpPr>
          <p:spPr bwMode="auto">
            <a:xfrm>
              <a:off x="2304" y="36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79" name="Oval 15"/>
            <p:cNvSpPr>
              <a:spLocks noChangeArrowheads="1"/>
            </p:cNvSpPr>
            <p:nvPr/>
          </p:nvSpPr>
          <p:spPr bwMode="auto">
            <a:xfrm>
              <a:off x="2256" y="326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80" name="Oval 16"/>
            <p:cNvSpPr>
              <a:spLocks noChangeArrowheads="1"/>
            </p:cNvSpPr>
            <p:nvPr/>
          </p:nvSpPr>
          <p:spPr bwMode="auto">
            <a:xfrm>
              <a:off x="2880" y="192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81" name="Oval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82" name="Oval 18"/>
            <p:cNvSpPr>
              <a:spLocks noChangeArrowheads="1"/>
            </p:cNvSpPr>
            <p:nvPr/>
          </p:nvSpPr>
          <p:spPr bwMode="auto">
            <a:xfrm>
              <a:off x="2832" y="268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83" name="Oval 19"/>
            <p:cNvSpPr>
              <a:spLocks noChangeArrowheads="1"/>
            </p:cNvSpPr>
            <p:nvPr/>
          </p:nvSpPr>
          <p:spPr bwMode="auto">
            <a:xfrm>
              <a:off x="3168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84" name="Oval 20"/>
            <p:cNvSpPr>
              <a:spLocks noChangeArrowheads="1"/>
            </p:cNvSpPr>
            <p:nvPr/>
          </p:nvSpPr>
          <p:spPr bwMode="auto">
            <a:xfrm>
              <a:off x="3264" y="254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85" name="Oval 21"/>
            <p:cNvSpPr>
              <a:spLocks noChangeArrowheads="1"/>
            </p:cNvSpPr>
            <p:nvPr/>
          </p:nvSpPr>
          <p:spPr bwMode="auto">
            <a:xfrm>
              <a:off x="2976" y="288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86" name="Rectangle 22"/>
            <p:cNvSpPr>
              <a:spLocks noChangeArrowheads="1"/>
            </p:cNvSpPr>
            <p:nvPr/>
          </p:nvSpPr>
          <p:spPr bwMode="auto">
            <a:xfrm>
              <a:off x="1392" y="1824"/>
              <a:ext cx="2448" cy="21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87" name="Oval 23"/>
            <p:cNvSpPr>
              <a:spLocks noChangeArrowheads="1"/>
            </p:cNvSpPr>
            <p:nvPr/>
          </p:nvSpPr>
          <p:spPr bwMode="auto">
            <a:xfrm>
              <a:off x="1584" y="2304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88" name="Oval 24"/>
            <p:cNvSpPr>
              <a:spLocks noChangeArrowheads="1"/>
            </p:cNvSpPr>
            <p:nvPr/>
          </p:nvSpPr>
          <p:spPr bwMode="auto">
            <a:xfrm>
              <a:off x="1872" y="2880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89" name="Oval 25"/>
            <p:cNvSpPr>
              <a:spLocks noChangeArrowheads="1"/>
            </p:cNvSpPr>
            <p:nvPr/>
          </p:nvSpPr>
          <p:spPr bwMode="auto">
            <a:xfrm>
              <a:off x="2688" y="1824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90" name="AutoShape 26"/>
            <p:cNvSpPr>
              <a:spLocks/>
            </p:cNvSpPr>
            <p:nvPr/>
          </p:nvSpPr>
          <p:spPr bwMode="auto">
            <a:xfrm>
              <a:off x="1094" y="3124"/>
              <a:ext cx="576" cy="360"/>
            </a:xfrm>
            <a:prstGeom prst="borderCallout1">
              <a:avLst>
                <a:gd name="adj1" fmla="val 18750"/>
                <a:gd name="adj2" fmla="val 108333"/>
                <a:gd name="adj3" fmla="val 18750"/>
                <a:gd name="adj4" fmla="val 16875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Core</a:t>
              </a:r>
            </a:p>
          </p:txBody>
        </p:sp>
        <p:sp>
          <p:nvSpPr>
            <p:cNvPr id="1496091" name="AutoShape 27"/>
            <p:cNvSpPr>
              <a:spLocks/>
            </p:cNvSpPr>
            <p:nvPr/>
          </p:nvSpPr>
          <p:spPr bwMode="auto">
            <a:xfrm>
              <a:off x="672" y="2523"/>
              <a:ext cx="817" cy="359"/>
            </a:xfrm>
            <a:prstGeom prst="borderCallout1">
              <a:avLst>
                <a:gd name="adj1" fmla="val 14458"/>
                <a:gd name="adj2" fmla="val 105884"/>
                <a:gd name="adj3" fmla="val 14458"/>
                <a:gd name="adj4" fmla="val 148528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Border</a:t>
              </a:r>
            </a:p>
          </p:txBody>
        </p:sp>
        <p:sp>
          <p:nvSpPr>
            <p:cNvPr id="1496092" name="AutoShape 28"/>
            <p:cNvSpPr>
              <a:spLocks/>
            </p:cNvSpPr>
            <p:nvPr/>
          </p:nvSpPr>
          <p:spPr bwMode="auto">
            <a:xfrm>
              <a:off x="3697" y="1921"/>
              <a:ext cx="824" cy="359"/>
            </a:xfrm>
            <a:prstGeom prst="borderCallout1">
              <a:avLst>
                <a:gd name="adj1" fmla="val 24491"/>
                <a:gd name="adj2" fmla="val -5810"/>
                <a:gd name="adj3" fmla="val 21431"/>
                <a:gd name="adj4" fmla="val -8281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Outlier</a:t>
              </a:r>
            </a:p>
          </p:txBody>
        </p:sp>
        <p:sp>
          <p:nvSpPr>
            <p:cNvPr id="1496093" name="Text Box 29"/>
            <p:cNvSpPr txBox="1">
              <a:spLocks noChangeArrowheads="1"/>
            </p:cNvSpPr>
            <p:nvPr/>
          </p:nvSpPr>
          <p:spPr bwMode="auto">
            <a:xfrm>
              <a:off x="4081" y="2736"/>
              <a:ext cx="1199" cy="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Eps = 1cm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MinPts = 5</a:t>
              </a:r>
            </a:p>
          </p:txBody>
        </p:sp>
        <p:sp>
          <p:nvSpPr>
            <p:cNvPr id="1496094" name="Oval 30"/>
            <p:cNvSpPr>
              <a:spLocks noChangeArrowheads="1"/>
            </p:cNvSpPr>
            <p:nvPr/>
          </p:nvSpPr>
          <p:spPr bwMode="auto">
            <a:xfrm>
              <a:off x="2400" y="345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5D95-C98C-4AF1-B65C-8A5A2C4EF310}" type="slidenum">
              <a:rPr lang="en-US"/>
              <a:pPr/>
              <a:t>19</a:t>
            </a:fld>
            <a:endParaRPr lang="en-US"/>
          </a:p>
        </p:txBody>
      </p:sp>
      <p:sp>
        <p:nvSpPr>
          <p:cNvPr id="150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1038" y="492125"/>
            <a:ext cx="7437437" cy="38735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>
                <a:ea typeface="SimSun" pitchFamily="2" charset="-122"/>
              </a:rPr>
              <a:t>DBSCAN: The Algorithm</a:t>
            </a:r>
            <a:endParaRPr lang="en-US" altLang="zh-CN" sz="3200" b="1" dirty="0">
              <a:ea typeface="SimSun" pitchFamily="2" charset="-122"/>
            </a:endParaRPr>
          </a:p>
        </p:txBody>
      </p:sp>
      <p:sp>
        <p:nvSpPr>
          <p:cNvPr id="150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8768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>
                <a:ea typeface="SimSun" pitchFamily="2" charset="-122"/>
              </a:rPr>
              <a:t>Arbitrary select a point </a:t>
            </a:r>
            <a:r>
              <a:rPr lang="en-US" altLang="zh-CN" sz="2400" i="1">
                <a:ea typeface="SimSun" pitchFamily="2" charset="-122"/>
              </a:rPr>
              <a:t>p</a:t>
            </a:r>
            <a:endParaRPr lang="en-US" altLang="zh-CN" sz="2400">
              <a:ea typeface="SimSun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>
                <a:ea typeface="SimSun" pitchFamily="2" charset="-122"/>
              </a:rPr>
              <a:t>Retrieve all points density-reachable from </a:t>
            </a:r>
            <a:r>
              <a:rPr lang="en-US" altLang="zh-CN" sz="2400" i="1">
                <a:ea typeface="SimSun" pitchFamily="2" charset="-122"/>
              </a:rPr>
              <a:t>p</a:t>
            </a:r>
            <a:r>
              <a:rPr lang="en-US" altLang="zh-CN" sz="2400">
                <a:ea typeface="SimSun" pitchFamily="2" charset="-122"/>
              </a:rPr>
              <a:t> w.r.t. </a:t>
            </a:r>
            <a:r>
              <a:rPr lang="en-US" altLang="zh-CN" sz="2400" i="1">
                <a:ea typeface="SimSun" pitchFamily="2" charset="-122"/>
              </a:rPr>
              <a:t>Eps</a:t>
            </a:r>
            <a:r>
              <a:rPr lang="en-US" altLang="zh-CN" sz="2400">
                <a:ea typeface="SimSun" pitchFamily="2" charset="-122"/>
              </a:rPr>
              <a:t> and </a:t>
            </a:r>
            <a:r>
              <a:rPr lang="en-US" altLang="zh-CN" sz="2400" i="1">
                <a:ea typeface="SimSun" pitchFamily="2" charset="-122"/>
              </a:rPr>
              <a:t>MinPts</a:t>
            </a:r>
            <a:r>
              <a:rPr lang="en-US" altLang="zh-CN" sz="2400">
                <a:ea typeface="SimSun" pitchFamily="2" charset="-122"/>
              </a:rPr>
              <a:t>.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>
                <a:ea typeface="SimSun" pitchFamily="2" charset="-122"/>
              </a:rPr>
              <a:t>If </a:t>
            </a:r>
            <a:r>
              <a:rPr lang="en-US" altLang="zh-CN" sz="2400" i="1">
                <a:ea typeface="SimSun" pitchFamily="2" charset="-122"/>
              </a:rPr>
              <a:t>p</a:t>
            </a:r>
            <a:r>
              <a:rPr lang="en-US" altLang="zh-CN" sz="2400">
                <a:ea typeface="SimSun" pitchFamily="2" charset="-122"/>
              </a:rPr>
              <a:t> is a core point, a cluster is formed.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>
                <a:ea typeface="SimSun" pitchFamily="2" charset="-122"/>
              </a:rPr>
              <a:t>If </a:t>
            </a:r>
            <a:r>
              <a:rPr lang="en-US" altLang="zh-CN" sz="2400" i="1">
                <a:ea typeface="SimSun" pitchFamily="2" charset="-122"/>
              </a:rPr>
              <a:t>p</a:t>
            </a:r>
            <a:r>
              <a:rPr lang="en-US" altLang="zh-CN" sz="2400">
                <a:ea typeface="SimSun" pitchFamily="2" charset="-122"/>
              </a:rPr>
              <a:t> is a border point, no points are density-reachable from </a:t>
            </a:r>
            <a:r>
              <a:rPr lang="en-US" altLang="zh-CN" sz="2400" i="1">
                <a:ea typeface="SimSun" pitchFamily="2" charset="-122"/>
              </a:rPr>
              <a:t>p</a:t>
            </a:r>
            <a:r>
              <a:rPr lang="en-US" altLang="zh-CN" sz="2400">
                <a:ea typeface="SimSun" pitchFamily="2" charset="-122"/>
              </a:rPr>
              <a:t> and DBSCAN visits the next point of the database.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>
                <a:ea typeface="SimSun" pitchFamily="2" charset="-122"/>
              </a:rPr>
              <a:t>Continue the process until all of the points have been processed.</a:t>
            </a:r>
            <a:endParaRPr lang="en-US" altLang="zh-CN" sz="2000">
              <a:ea typeface="SimSun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Machine Learning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Machine learning is an application of artificial intelligence (AI) that provides systems the ability to automatically learn and improve from experience without being explicitly </a:t>
            </a:r>
            <a:r>
              <a:rPr lang="en-US" dirty="0" smtClean="0"/>
              <a:t>programmed</a:t>
            </a:r>
          </a:p>
          <a:p>
            <a:pPr algn="just"/>
            <a:r>
              <a:rPr lang="en-US" dirty="0" smtClean="0"/>
              <a:t>Machine </a:t>
            </a:r>
            <a:r>
              <a:rPr lang="en-US" dirty="0"/>
              <a:t>learning focuses on the development of computer programs that can access data and use it to learn for themselves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8D69-298A-403F-83E0-7E5491F33B9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ea typeface="SimSun" pitchFamily="2" charset="-122"/>
              </a:rPr>
              <a:t>DBSCAN: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distance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1" y="2209801"/>
          <a:ext cx="3886197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71"/>
                <a:gridCol w="555171"/>
                <a:gridCol w="555171"/>
                <a:gridCol w="555171"/>
                <a:gridCol w="555171"/>
                <a:gridCol w="555171"/>
                <a:gridCol w="555171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76800" y="2209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Epsilon = 1.5, </a:t>
            </a:r>
            <a:r>
              <a:rPr lang="en-US" dirty="0" err="1" smtClean="0">
                <a:solidFill>
                  <a:srgbClr val="FF0000"/>
                </a:solidFill>
              </a:rPr>
              <a:t>MinPts</a:t>
            </a:r>
            <a:r>
              <a:rPr lang="en-US" dirty="0" smtClean="0">
                <a:solidFill>
                  <a:srgbClr val="FF0000"/>
                </a:solidFill>
              </a:rPr>
              <a:t> =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2590800"/>
            <a:ext cx="380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Now find the number of points whose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distance &lt;=1.5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0" y="3276600"/>
            <a:ext cx="4176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For A, (A,A) = 0, (A,B) = 0.7, are only &lt;=1.5,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the number is 2 (&lt;</a:t>
            </a:r>
            <a:r>
              <a:rPr lang="en-US" dirty="0" err="1" smtClean="0">
                <a:solidFill>
                  <a:srgbClr val="FF0000"/>
                </a:solidFill>
              </a:rPr>
              <a:t>MinPts</a:t>
            </a:r>
            <a:r>
              <a:rPr lang="en-US" dirty="0" smtClean="0">
                <a:solidFill>
                  <a:srgbClr val="FF0000"/>
                </a:solidFill>
              </a:rPr>
              <a:t>), so A is either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border point or noise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600200" y="2743200"/>
            <a:ext cx="3276600" cy="8382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752600" y="3276600"/>
            <a:ext cx="3276600" cy="4572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13858" y="3276600"/>
            <a:ext cx="2286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47258" y="3657600"/>
            <a:ext cx="2286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67000" y="4419600"/>
            <a:ext cx="2286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95172" y="4038600"/>
            <a:ext cx="2286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5172" y="4419600"/>
            <a:ext cx="2286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00400" y="4811484"/>
            <a:ext cx="2286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352800" y="1524000"/>
            <a:ext cx="1828800" cy="76200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35866" y="1143000"/>
            <a:ext cx="155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 is Core Point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038600" y="3505200"/>
            <a:ext cx="0" cy="1219200"/>
          </a:xfrm>
          <a:prstGeom prst="straightConnector1">
            <a:avLst/>
          </a:prstGeom>
          <a:ln w="285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48200" y="4419600"/>
            <a:ext cx="455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 is Core Point and similarly F is also core point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3400" y="5029200"/>
            <a:ext cx="732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Now, we have to determine whether A, B, C are either Noise or Border point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3400" y="5362136"/>
            <a:ext cx="8051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For C, two distance &lt;= 1.5 are 0(with C itself) and 1.4 (With E), and E is a core point,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so C is border point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9600" y="5983069"/>
            <a:ext cx="2217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But B and </a:t>
            </a:r>
            <a:r>
              <a:rPr lang="en-US" smtClean="0">
                <a:solidFill>
                  <a:srgbClr val="7030A0"/>
                </a:solidFill>
              </a:rPr>
              <a:t>A are Noise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22" grpId="0"/>
      <p:bldP spid="27" grpId="0"/>
      <p:bldP spid="28" grpId="0"/>
      <p:bldP spid="30" grpId="0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ea typeface="SimSun" pitchFamily="2" charset="-122"/>
              </a:rPr>
              <a:t>DBSCAN: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If </a:t>
            </a:r>
            <a:r>
              <a:rPr lang="en-US" b="1" i="1" dirty="0" smtClean="0"/>
              <a:t>epsilon = 2</a:t>
            </a:r>
            <a:r>
              <a:rPr lang="en-US" dirty="0" smtClean="0"/>
              <a:t> and </a:t>
            </a:r>
            <a:r>
              <a:rPr lang="en-US" b="1" i="1" dirty="0" err="1" smtClean="0"/>
              <a:t>MinPts</a:t>
            </a:r>
            <a:r>
              <a:rPr lang="en-US" b="1" i="1" dirty="0" smtClean="0"/>
              <a:t> = 2</a:t>
            </a:r>
            <a:r>
              <a:rPr lang="en-US" dirty="0" smtClean="0"/>
              <a:t>, what are the clusters that DBSCAN would discover and also find the core points, border point and outliers from the following data set</a:t>
            </a:r>
          </a:p>
          <a:p>
            <a:pPr algn="just"/>
            <a:r>
              <a:rPr lang="en-US" dirty="0" smtClean="0"/>
              <a:t>A1(2,10), A2(2,5), A3(8,4), A4(5,8), A5(7,5), A6(6,4), A7(1,2), A8(4,9)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5257800"/>
            <a:ext cx="4381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Two Clusters, C1 = {A4, A8}, C2 = {A3, A5, A6}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Outliers :- A1, A2, A7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ea typeface="SimSun" pitchFamily="2" charset="-122"/>
              </a:rPr>
              <a:t>Hierarchical Clustering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 smtClean="0">
                <a:ea typeface="SimSun" pitchFamily="2" charset="-122"/>
              </a:rPr>
              <a:t>Use distance matrix as clustering criteria.  This method does not require the number of clusters </a:t>
            </a:r>
            <a:r>
              <a:rPr lang="en-US" altLang="zh-CN" b="1" i="1" dirty="0" smtClean="0">
                <a:ea typeface="SimSun" pitchFamily="2" charset="-122"/>
              </a:rPr>
              <a:t>k</a:t>
            </a:r>
            <a:r>
              <a:rPr lang="en-US" altLang="zh-CN" dirty="0" smtClean="0">
                <a:ea typeface="SimSun" pitchFamily="2" charset="-122"/>
              </a:rPr>
              <a:t> as an input, but needs a termination condition</a:t>
            </a:r>
          </a:p>
          <a:p>
            <a:pPr algn="just">
              <a:buNone/>
            </a:pPr>
            <a:r>
              <a:rPr lang="en-US" altLang="zh-CN" dirty="0" smtClean="0">
                <a:ea typeface="SimSun" pitchFamily="2" charset="-122"/>
              </a:rPr>
              <a:t> 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2750" y="3276600"/>
            <a:ext cx="535305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ea typeface="SimSun" pitchFamily="2" charset="-122"/>
              </a:rPr>
              <a:t>Hierarchical Clustering…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Start with one cluster, individual item in its own cluster and iteratively merge clusters until all items belong to one cluster</a:t>
            </a:r>
          </a:p>
          <a:p>
            <a:pPr algn="just"/>
            <a:r>
              <a:rPr lang="en-US" dirty="0" smtClean="0"/>
              <a:t>Bottom up approach is followed to merge the clusters together</a:t>
            </a:r>
          </a:p>
          <a:p>
            <a:pPr algn="just"/>
            <a:r>
              <a:rPr lang="en-US" dirty="0" err="1" smtClean="0"/>
              <a:t>Dendograms</a:t>
            </a:r>
            <a:r>
              <a:rPr lang="en-US" dirty="0" smtClean="0"/>
              <a:t> are pictorially used to represent Hierarchical clustering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5257800"/>
          </a:xfrm>
        </p:spPr>
        <p:txBody>
          <a:bodyPr/>
          <a:lstStyle/>
          <a:p>
            <a:pPr algn="just">
              <a:spcBef>
                <a:spcPct val="40000"/>
              </a:spcBef>
              <a:buClr>
                <a:srgbClr val="CC0000"/>
              </a:buClr>
            </a:pPr>
            <a:r>
              <a:rPr lang="en-US" sz="2400" b="1" dirty="0">
                <a:solidFill>
                  <a:srgbClr val="800080"/>
                </a:solidFill>
                <a:cs typeface="Times New Roman" pitchFamily="18" charset="0"/>
              </a:rPr>
              <a:t>Hierarchical clustering</a:t>
            </a:r>
            <a:r>
              <a:rPr lang="en-US" sz="2400" dirty="0">
                <a:cs typeface="Times New Roman" pitchFamily="18" charset="0"/>
              </a:rPr>
              <a:t> is characterized by the development of a hierarchy or tree-like structure.  </a:t>
            </a:r>
          </a:p>
          <a:p>
            <a:pPr algn="just">
              <a:spcBef>
                <a:spcPct val="40000"/>
              </a:spcBef>
              <a:buClr>
                <a:srgbClr val="CC0000"/>
              </a:buClr>
              <a:buFontTx/>
              <a:buNone/>
            </a:pPr>
            <a:r>
              <a:rPr lang="en-US" sz="2400" dirty="0">
                <a:cs typeface="Times New Roman" pitchFamily="18" charset="0"/>
              </a:rPr>
              <a:t>		-</a:t>
            </a:r>
            <a:r>
              <a:rPr lang="en-US" sz="2400" b="1" dirty="0">
                <a:solidFill>
                  <a:srgbClr val="800080"/>
                </a:solidFill>
                <a:cs typeface="Times New Roman" pitchFamily="18" charset="0"/>
              </a:rPr>
              <a:t>Agglomerative clustering</a:t>
            </a:r>
            <a:r>
              <a:rPr lang="en-US" sz="2400" dirty="0">
                <a:cs typeface="Times New Roman" pitchFamily="18" charset="0"/>
              </a:rPr>
              <a:t> starts with each object in a separate cluster.  Clusters are formed by grouping objects into bigger and bigger clusters.</a:t>
            </a:r>
          </a:p>
          <a:p>
            <a:pPr algn="just">
              <a:spcBef>
                <a:spcPct val="40000"/>
              </a:spcBef>
              <a:buClr>
                <a:srgbClr val="CC0000"/>
              </a:buClr>
              <a:buFontTx/>
              <a:buNone/>
            </a:pPr>
            <a:r>
              <a:rPr lang="en-US" sz="2400" dirty="0">
                <a:cs typeface="Times New Roman" pitchFamily="18" charset="0"/>
              </a:rPr>
              <a:t>		-</a:t>
            </a:r>
            <a:r>
              <a:rPr lang="en-US" sz="2400" b="1" dirty="0">
                <a:solidFill>
                  <a:srgbClr val="800080"/>
                </a:solidFill>
                <a:cs typeface="Times New Roman" pitchFamily="18" charset="0"/>
              </a:rPr>
              <a:t>Divisive clustering</a:t>
            </a:r>
            <a:r>
              <a:rPr lang="en-US" sz="2400" dirty="0">
                <a:cs typeface="Times New Roman" pitchFamily="18" charset="0"/>
              </a:rPr>
              <a:t> starts with all the objects grouped in a single cluster.  Clusters are divided or split until each object is in a separate cluster. </a:t>
            </a:r>
          </a:p>
          <a:p>
            <a:pPr algn="just">
              <a:spcBef>
                <a:spcPct val="40000"/>
              </a:spcBef>
              <a:buClr>
                <a:srgbClr val="CC0000"/>
              </a:buClr>
            </a:pPr>
            <a:r>
              <a:rPr lang="en-US" sz="2400" dirty="0">
                <a:cs typeface="Times New Roman" pitchFamily="18" charset="0"/>
              </a:rPr>
              <a:t>Agglomerative methods are commonly used in marketing research.  They consist of linkage methods, variance methods, and </a:t>
            </a:r>
            <a:r>
              <a:rPr lang="en-US" sz="2400" dirty="0" err="1">
                <a:cs typeface="Times New Roman" pitchFamily="18" charset="0"/>
              </a:rPr>
              <a:t>centroid</a:t>
            </a:r>
            <a:r>
              <a:rPr lang="en-US" sz="2400" dirty="0">
                <a:cs typeface="Times New Roman" pitchFamily="18" charset="0"/>
              </a:rPr>
              <a:t> methods.  </a:t>
            </a:r>
            <a:endParaRPr lang="en-US" sz="24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915400" cy="838200"/>
          </a:xfrm>
          <a:noFill/>
          <a:ln/>
        </p:spPr>
        <p:txBody>
          <a:bodyPr anchor="b"/>
          <a:lstStyle/>
          <a:p>
            <a:pPr algn="l"/>
            <a:r>
              <a:rPr lang="en-US" altLang="zh-CN" sz="4000" b="1" dirty="0" smtClean="0">
                <a:ea typeface="SimSun" pitchFamily="2" charset="-122"/>
              </a:rPr>
              <a:t>Hierarchical Clustering…</a:t>
            </a:r>
            <a:endParaRPr lang="en-US" sz="4000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1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5029200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rgbClr val="CC0000"/>
              </a:buClr>
            </a:pPr>
            <a:r>
              <a:rPr lang="en-US" sz="2800" dirty="0">
                <a:cs typeface="Times New Roman" pitchFamily="18" charset="0"/>
              </a:rPr>
              <a:t>The </a:t>
            </a:r>
            <a:r>
              <a:rPr lang="en-US" sz="2800" b="1" dirty="0">
                <a:solidFill>
                  <a:srgbClr val="800080"/>
                </a:solidFill>
                <a:cs typeface="Times New Roman" pitchFamily="18" charset="0"/>
              </a:rPr>
              <a:t>single linkage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method </a:t>
            </a:r>
            <a:r>
              <a:rPr lang="en-US" sz="2800" dirty="0">
                <a:cs typeface="Times New Roman" pitchFamily="18" charset="0"/>
              </a:rPr>
              <a:t>is based on minimum distance, or the nearest neighbor rule.  </a:t>
            </a:r>
          </a:p>
          <a:p>
            <a:pPr algn="just">
              <a:lnSpc>
                <a:spcPct val="90000"/>
              </a:lnSpc>
              <a:buClr>
                <a:srgbClr val="CC0000"/>
              </a:buClr>
            </a:pPr>
            <a:endParaRPr lang="en-US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Clr>
                <a:srgbClr val="CC0000"/>
              </a:buClr>
            </a:pPr>
            <a:r>
              <a:rPr lang="en-US" sz="2800" dirty="0">
                <a:cs typeface="Times New Roman" pitchFamily="18" charset="0"/>
              </a:rPr>
              <a:t>The </a:t>
            </a:r>
            <a:r>
              <a:rPr lang="en-US" sz="2800" b="1" dirty="0">
                <a:solidFill>
                  <a:srgbClr val="800080"/>
                </a:solidFill>
                <a:cs typeface="Times New Roman" pitchFamily="18" charset="0"/>
              </a:rPr>
              <a:t>complete linkage</a:t>
            </a:r>
            <a:r>
              <a:rPr lang="en-US" sz="2800" dirty="0">
                <a:cs typeface="Times New Roman" pitchFamily="18" charset="0"/>
              </a:rPr>
              <a:t> method is based on the maximum distance or the furthest neighbor approach.  </a:t>
            </a:r>
          </a:p>
          <a:p>
            <a:pPr algn="just">
              <a:lnSpc>
                <a:spcPct val="90000"/>
              </a:lnSpc>
              <a:buClr>
                <a:srgbClr val="CC0000"/>
              </a:buClr>
            </a:pPr>
            <a:endParaRPr lang="en-US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Clr>
                <a:srgbClr val="CC0000"/>
              </a:buClr>
            </a:pPr>
            <a:r>
              <a:rPr lang="en-US" sz="2800" dirty="0">
                <a:cs typeface="Times New Roman" pitchFamily="18" charset="0"/>
              </a:rPr>
              <a:t>The </a:t>
            </a:r>
            <a:r>
              <a:rPr lang="en-US" sz="2800" b="1" dirty="0">
                <a:solidFill>
                  <a:srgbClr val="800080"/>
                </a:solidFill>
                <a:cs typeface="Times New Roman" pitchFamily="18" charset="0"/>
              </a:rPr>
              <a:t>average linkage</a:t>
            </a:r>
            <a:r>
              <a:rPr lang="en-US" sz="2800" dirty="0">
                <a:cs typeface="Times New Roman" pitchFamily="18" charset="0"/>
              </a:rPr>
              <a:t> method the distance between two clusters is defined as the average of the distances between all pairs of objects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8839200" cy="838200"/>
          </a:xfrm>
          <a:noFill/>
          <a:ln/>
        </p:spPr>
        <p:txBody>
          <a:bodyPr anchor="b">
            <a:normAutofit/>
          </a:bodyPr>
          <a:lstStyle/>
          <a:p>
            <a:pPr algn="l"/>
            <a:r>
              <a:rPr lang="en-US" sz="3900" b="1" dirty="0" smtClean="0">
                <a:cs typeface="Times New Roman" pitchFamily="18" charset="0"/>
              </a:rPr>
              <a:t>Hierarchical Clustering…</a:t>
            </a:r>
            <a:endParaRPr lang="en-US" sz="3600" b="1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5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Hierarchical Clustering…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 smtClean="0"/>
              <a:t>Example (Single Linkage)</a:t>
            </a:r>
            <a:endParaRPr lang="en-US" sz="24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2057401"/>
            <a:ext cx="2895600" cy="195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09600" y="4114800"/>
            <a:ext cx="2500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Using Euclidean distance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25" y="4486275"/>
            <a:ext cx="20859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1" y="4953000"/>
            <a:ext cx="259079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86200" y="2057400"/>
            <a:ext cx="2514600" cy="1927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>
            <a:endCxn id="1030" idx="1"/>
          </p:cNvCxnSpPr>
          <p:nvPr/>
        </p:nvCxnSpPr>
        <p:spPr>
          <a:xfrm flipV="1">
            <a:off x="3581399" y="3021140"/>
            <a:ext cx="304801" cy="268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76295" y="2514600"/>
            <a:ext cx="2467705" cy="137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V="1">
            <a:off x="6476999" y="3173540"/>
            <a:ext cx="304801" cy="268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76236" y="152400"/>
            <a:ext cx="283962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V="1">
            <a:off x="7543799" y="1981200"/>
            <a:ext cx="1" cy="4840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14735" y="2057400"/>
            <a:ext cx="152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Update matrix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91200" y="4412925"/>
            <a:ext cx="3334746" cy="175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Arrow Connector 21"/>
          <p:cNvCxnSpPr/>
          <p:nvPr/>
        </p:nvCxnSpPr>
        <p:spPr>
          <a:xfrm>
            <a:off x="7696199" y="3886200"/>
            <a:ext cx="1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92899" y="3886200"/>
            <a:ext cx="127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Now matrix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7066672" y="6096000"/>
            <a:ext cx="304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248400" y="4648200"/>
            <a:ext cx="990600" cy="129540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960098" y="4648200"/>
            <a:ext cx="2678702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" name="Straight Arrow Connector 33"/>
          <p:cNvCxnSpPr/>
          <p:nvPr/>
        </p:nvCxnSpPr>
        <p:spPr>
          <a:xfrm flipH="1">
            <a:off x="5610664" y="5334000"/>
            <a:ext cx="293098" cy="428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Hierarchical Clustering…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u="sng" dirty="0" smtClean="0"/>
              <a:t>Example (Single Link)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09800"/>
            <a:ext cx="4648200" cy="3132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4942" y="4800600"/>
            <a:ext cx="45693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1425" y="4524375"/>
            <a:ext cx="4857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2133600"/>
            <a:ext cx="18764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Hierarchical Clustering…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 smtClean="0"/>
              <a:t>Example (Complete Link)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09800"/>
            <a:ext cx="41338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286000"/>
            <a:ext cx="3352800" cy="2876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Hierarchical Clustering…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 smtClean="0"/>
              <a:t>Example (Average Link)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514600"/>
            <a:ext cx="465306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2438400"/>
            <a:ext cx="249381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Machine Learning (Approaches)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 </a:t>
            </a:r>
          </a:p>
          <a:p>
            <a:r>
              <a:rPr lang="en-US" dirty="0" smtClean="0"/>
              <a:t>Unsupervised Learning</a:t>
            </a:r>
            <a:endParaRPr lang="en-US" dirty="0"/>
          </a:p>
        </p:txBody>
      </p:sp>
      <p:pic>
        <p:nvPicPr>
          <p:cNvPr id="4" name="Picture 3" descr="supervis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3124200"/>
            <a:ext cx="5934468" cy="25146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8D69-298A-403F-83E0-7E5491F33B9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ROCK (</a:t>
            </a:r>
            <a:r>
              <a:rPr lang="en-US" b="1" i="1" dirty="0" smtClean="0">
                <a:solidFill>
                  <a:srgbClr val="FF0000"/>
                </a:solidFill>
              </a:rPr>
              <a:t>Ro</a:t>
            </a:r>
            <a:r>
              <a:rPr lang="en-US" b="1" dirty="0" smtClean="0"/>
              <a:t>bust </a:t>
            </a:r>
            <a:r>
              <a:rPr lang="en-US" b="1" i="1" dirty="0" smtClean="0">
                <a:solidFill>
                  <a:srgbClr val="FF0000"/>
                </a:solidFill>
              </a:rPr>
              <a:t>C</a:t>
            </a:r>
            <a:r>
              <a:rPr lang="en-US" b="1" dirty="0" smtClean="0"/>
              <a:t>lustering using Lin</a:t>
            </a:r>
            <a:r>
              <a:rPr lang="en-US" b="1" i="1" dirty="0" smtClean="0">
                <a:solidFill>
                  <a:srgbClr val="FF0000"/>
                </a:solidFill>
              </a:rPr>
              <a:t>k</a:t>
            </a:r>
            <a:r>
              <a:rPr lang="en-US" b="1" dirty="0" smtClean="0"/>
              <a:t>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A Robust Clustering Algorithm for Categorical Attributes</a:t>
            </a:r>
          </a:p>
          <a:p>
            <a:pPr algn="just"/>
            <a:r>
              <a:rPr lang="en-US" dirty="0" smtClean="0"/>
              <a:t>Agglomerative hierarchical clustering algorithm that uses links</a:t>
            </a:r>
          </a:p>
          <a:p>
            <a:pPr algn="just"/>
            <a:r>
              <a:rPr lang="en-US" dirty="0" smtClean="0"/>
              <a:t>Neighbors and Links</a:t>
            </a:r>
          </a:p>
          <a:p>
            <a:pPr lvl="1" algn="just"/>
            <a:r>
              <a:rPr lang="en-US" dirty="0" smtClean="0"/>
              <a:t>Given the similarity between A and B {</a:t>
            </a:r>
            <a:r>
              <a:rPr lang="en-US" dirty="0" err="1" smtClean="0"/>
              <a:t>sim</a:t>
            </a:r>
            <a:r>
              <a:rPr lang="en-US" dirty="0" smtClean="0"/>
              <a:t>(A,B)}, and a threshold </a:t>
            </a:r>
            <a:r>
              <a:rPr lang="en-US" dirty="0" smtClean="0">
                <a:sym typeface="Symbol"/>
              </a:rPr>
              <a:t>, then A and B are defined to be neighbors is </a:t>
            </a:r>
            <a:r>
              <a:rPr lang="en-US" dirty="0" err="1" smtClean="0">
                <a:sym typeface="Symbol"/>
              </a:rPr>
              <a:t>sim</a:t>
            </a:r>
            <a:r>
              <a:rPr lang="en-US" dirty="0" smtClean="0">
                <a:sym typeface="Symbol"/>
              </a:rPr>
              <a:t>(A,B)  </a:t>
            </a:r>
          </a:p>
          <a:p>
            <a:pPr lvl="1" algn="just"/>
            <a:r>
              <a:rPr lang="en-US" dirty="0" smtClean="0">
                <a:sym typeface="Symbol"/>
              </a:rPr>
              <a:t>Link (A,B) is the number of common neighbors between A and B</a:t>
            </a:r>
          </a:p>
          <a:p>
            <a:pPr lvl="1" algn="just"/>
            <a:r>
              <a:rPr lang="en-US" dirty="0" smtClean="0">
                <a:sym typeface="Symbol"/>
              </a:rPr>
              <a:t>Having the larger link, more probable to be in same cluster</a:t>
            </a:r>
            <a:endParaRPr lang="en-US" dirty="0" smtClean="0"/>
          </a:p>
          <a:p>
            <a:pPr algn="just"/>
            <a:r>
              <a:rPr lang="en-US" dirty="0" smtClean="0"/>
              <a:t>Use links between data, instead of distance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ROCK (</a:t>
            </a:r>
            <a:r>
              <a:rPr lang="en-US" b="1" i="1" dirty="0" smtClean="0">
                <a:solidFill>
                  <a:srgbClr val="FF0000"/>
                </a:solidFill>
              </a:rPr>
              <a:t>Ro</a:t>
            </a:r>
            <a:r>
              <a:rPr lang="en-US" b="1" dirty="0" smtClean="0"/>
              <a:t>bust </a:t>
            </a:r>
            <a:r>
              <a:rPr lang="en-US" b="1" i="1" dirty="0" smtClean="0">
                <a:solidFill>
                  <a:srgbClr val="FF0000"/>
                </a:solidFill>
              </a:rPr>
              <a:t>C</a:t>
            </a:r>
            <a:r>
              <a:rPr lang="en-US" b="1" dirty="0" smtClean="0"/>
              <a:t>lustering using Lin</a:t>
            </a:r>
            <a:r>
              <a:rPr lang="en-US" b="1" i="1" dirty="0" smtClean="0">
                <a:solidFill>
                  <a:srgbClr val="FF0000"/>
                </a:solidFill>
              </a:rPr>
              <a:t>k</a:t>
            </a:r>
            <a:r>
              <a:rPr lang="en-US" b="1" dirty="0" smtClean="0"/>
              <a:t>s)…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u="sng" dirty="0" smtClean="0"/>
              <a:t>Computation of neighbors</a:t>
            </a:r>
          </a:p>
          <a:p>
            <a:pPr lvl="1" algn="just"/>
            <a:r>
              <a:rPr lang="en-US" dirty="0" smtClean="0"/>
              <a:t>Calculate the similarity matrix</a:t>
            </a:r>
          </a:p>
          <a:p>
            <a:pPr algn="just"/>
            <a:r>
              <a:rPr lang="en-US" b="1" u="sng" dirty="0" smtClean="0"/>
              <a:t>Computation of Links</a:t>
            </a:r>
          </a:p>
          <a:p>
            <a:pPr lvl="1" algn="just"/>
            <a:r>
              <a:rPr lang="en-US" dirty="0" smtClean="0"/>
              <a:t>Using the similarity threshold </a:t>
            </a:r>
            <a:r>
              <a:rPr lang="en-US" dirty="0" smtClean="0">
                <a:sym typeface="Symbol"/>
              </a:rPr>
              <a:t>, convert the similarity matrix into an adjacency matrix (A)</a:t>
            </a:r>
          </a:p>
          <a:p>
            <a:pPr lvl="1" algn="just"/>
            <a:r>
              <a:rPr lang="en-US" dirty="0" smtClean="0">
                <a:sym typeface="Symbol"/>
              </a:rPr>
              <a:t>Then obtain a matrix indicating the number of links by calculating (A  A)</a:t>
            </a:r>
          </a:p>
          <a:p>
            <a:pPr algn="just"/>
            <a:r>
              <a:rPr lang="en-US" dirty="0" smtClean="0"/>
              <a:t>Computation of goodness to merge the cluster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5638800"/>
            <a:ext cx="52673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087013" y="953869"/>
            <a:ext cx="498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Where, </a:t>
            </a:r>
            <a:r>
              <a:rPr lang="en-US" dirty="0" err="1" smtClean="0">
                <a:solidFill>
                  <a:srgbClr val="FF0000"/>
                </a:solidFill>
              </a:rPr>
              <a:t>n</a:t>
            </a:r>
            <a:r>
              <a:rPr lang="en-US" baseline="-25000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is the number of objects in cluster </a:t>
            </a:r>
            <a:r>
              <a:rPr lang="en-US" dirty="0" err="1" smtClean="0">
                <a:solidFill>
                  <a:srgbClr val="FF0000"/>
                </a:solidFill>
              </a:rPr>
              <a:t>c</a:t>
            </a:r>
            <a:r>
              <a:rPr lang="en-US" baseline="-25000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and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f(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) = (1- )/(1+ )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629400" y="1295400"/>
            <a:ext cx="914400" cy="464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ROCK (Example)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Consider the following documents</a:t>
            </a:r>
          </a:p>
          <a:p>
            <a:pPr lvl="1" algn="just"/>
            <a:r>
              <a:rPr lang="en-US" dirty="0" smtClean="0"/>
              <a:t>D1 = {judgment, faith, prayer, fair}</a:t>
            </a:r>
          </a:p>
          <a:p>
            <a:pPr lvl="1" algn="just"/>
            <a:r>
              <a:rPr lang="en-US" dirty="0" smtClean="0"/>
              <a:t>D2 = {fasting, faith, prayer}</a:t>
            </a:r>
          </a:p>
          <a:p>
            <a:pPr lvl="1" algn="just"/>
            <a:r>
              <a:rPr lang="en-US" dirty="0" smtClean="0"/>
              <a:t>D3 = {fair, fasting, faith}</a:t>
            </a:r>
          </a:p>
          <a:p>
            <a:pPr lvl="1" algn="just"/>
            <a:r>
              <a:rPr lang="en-US" dirty="0" smtClean="0"/>
              <a:t>D4 = {fasting, prayer, pilgrimage}</a:t>
            </a:r>
          </a:p>
          <a:p>
            <a:pPr algn="just"/>
            <a:r>
              <a:rPr lang="en-US" dirty="0" smtClean="0"/>
              <a:t>Similarity threshold = 0.3, and number of clusters = 2</a:t>
            </a:r>
          </a:p>
          <a:p>
            <a:pPr algn="just"/>
            <a:r>
              <a:rPr lang="en-US" dirty="0" err="1" smtClean="0"/>
              <a:t>Jaccard</a:t>
            </a:r>
            <a:r>
              <a:rPr lang="en-US" dirty="0" smtClean="0"/>
              <a:t> Coefficient (A, B) = (A </a:t>
            </a:r>
            <a:r>
              <a:rPr lang="en-US" dirty="0" smtClean="0">
                <a:sym typeface="Symbol"/>
              </a:rPr>
              <a:t> B) / (A  B)</a:t>
            </a:r>
          </a:p>
          <a:p>
            <a:pPr algn="just"/>
            <a:r>
              <a:rPr lang="en-US" dirty="0" smtClean="0">
                <a:sym typeface="Symbol"/>
              </a:rPr>
              <a:t>Example:-</a:t>
            </a:r>
          </a:p>
          <a:p>
            <a:pPr lvl="1" algn="just"/>
            <a:r>
              <a:rPr lang="en-US" dirty="0" err="1" smtClean="0">
                <a:sym typeface="Symbol"/>
              </a:rPr>
              <a:t>Sim</a:t>
            </a:r>
            <a:r>
              <a:rPr lang="en-US" dirty="0" smtClean="0">
                <a:sym typeface="Symbol"/>
              </a:rPr>
              <a:t>(D1, D2) = 2 / 5 = 0.4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ROCK (Example)…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the similarity matrix will be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2209800"/>
          <a:ext cx="35052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/>
                <a:gridCol w="701040"/>
                <a:gridCol w="701040"/>
                <a:gridCol w="701040"/>
                <a:gridCol w="70104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D4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44196" y="2209800"/>
          <a:ext cx="35052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/>
                <a:gridCol w="701040"/>
                <a:gridCol w="701040"/>
                <a:gridCol w="701040"/>
                <a:gridCol w="70104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D4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3962400" y="3276600"/>
            <a:ext cx="1143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67200" y="28194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sym typeface="Symbol"/>
              </a:rPr>
              <a:t> = 0.3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2400" y="3364468"/>
            <a:ext cx="1478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sym typeface="Symbol"/>
              </a:rPr>
              <a:t>A (Adjacency </a:t>
            </a:r>
          </a:p>
          <a:p>
            <a:r>
              <a:rPr lang="en-US" b="1" dirty="0" smtClean="0">
                <a:solidFill>
                  <a:srgbClr val="0070C0"/>
                </a:solidFill>
                <a:sym typeface="Symbol"/>
              </a:rPr>
              <a:t>Matrix)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858000" y="4142936"/>
            <a:ext cx="0" cy="5334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62800" y="4278868"/>
            <a:ext cx="18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sym typeface="Symbol"/>
              </a:rPr>
              <a:t>Link Matrix (AA)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526256" y="4772464"/>
          <a:ext cx="35052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/>
                <a:gridCol w="701040"/>
                <a:gridCol w="701040"/>
                <a:gridCol w="701040"/>
                <a:gridCol w="70104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D4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4419600" y="5562600"/>
            <a:ext cx="10668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38574" y="5602069"/>
            <a:ext cx="1124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sym typeface="Symbol"/>
              </a:rPr>
              <a:t>Goodness</a:t>
            </a:r>
          </a:p>
          <a:p>
            <a:r>
              <a:rPr lang="en-US" b="1" dirty="0" smtClean="0">
                <a:solidFill>
                  <a:srgbClr val="0070C0"/>
                </a:solidFill>
                <a:sym typeface="Symbol"/>
              </a:rPr>
              <a:t> measure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057400" y="3505200"/>
          <a:ext cx="1981200" cy="3200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124"/>
                <a:gridCol w="1093076"/>
              </a:tblGrid>
              <a:tr h="59283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Pair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Goodness</a:t>
                      </a:r>
                      <a:endParaRPr lang="en-US" sz="1600" dirty="0"/>
                    </a:p>
                  </a:txBody>
                  <a:tcPr/>
                </a:tc>
              </a:tr>
              <a:tr h="4345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D1,D2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1.35</a:t>
                      </a:r>
                      <a:endParaRPr lang="en-US" sz="1600" dirty="0"/>
                    </a:p>
                  </a:txBody>
                  <a:tcPr/>
                </a:tc>
              </a:tr>
              <a:tr h="4345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D1,D3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4345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D1,D4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4345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D2,D3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4345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D2,D4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4345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D3,D4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ROCK (Example)…</a:t>
            </a:r>
            <a:endParaRPr lang="en-US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</p:nvPr>
        </p:nvGraphicFramePr>
        <p:xfrm>
          <a:off x="1143000" y="4572000"/>
          <a:ext cx="2514600" cy="1684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/>
                <a:gridCol w="1257300"/>
              </a:tblGrid>
              <a:tr h="29337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Pair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Goodness</a:t>
                      </a:r>
                      <a:endParaRPr lang="en-US" sz="1600" dirty="0"/>
                    </a:p>
                  </a:txBody>
                  <a:tcPr/>
                </a:tc>
              </a:tr>
              <a:tr h="5067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(D1,D2),</a:t>
                      </a:r>
                      <a:r>
                        <a:rPr lang="en-US" sz="1600" baseline="0" dirty="0" smtClean="0"/>
                        <a:t> D3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5067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(D1,D2),</a:t>
                      </a:r>
                      <a:r>
                        <a:rPr lang="en-US" sz="1600" baseline="0" dirty="0" smtClean="0"/>
                        <a:t> D4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9337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D3,D4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1198086"/>
          <a:ext cx="1981200" cy="3200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124"/>
                <a:gridCol w="1093076"/>
              </a:tblGrid>
              <a:tr h="59283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Pair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Goodness</a:t>
                      </a:r>
                      <a:endParaRPr lang="en-US" sz="1600" dirty="0"/>
                    </a:p>
                  </a:txBody>
                  <a:tcPr/>
                </a:tc>
              </a:tr>
              <a:tr h="4345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D1,D2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1.35</a:t>
                      </a:r>
                      <a:endParaRPr lang="en-US" sz="1600" dirty="0"/>
                    </a:p>
                  </a:txBody>
                  <a:tcPr/>
                </a:tc>
              </a:tr>
              <a:tr h="4345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D1,D3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1.35</a:t>
                      </a:r>
                      <a:endParaRPr lang="en-US" sz="1600" dirty="0"/>
                    </a:p>
                  </a:txBody>
                  <a:tcPr/>
                </a:tc>
              </a:tr>
              <a:tr h="4345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D1,D4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0.45</a:t>
                      </a:r>
                      <a:endParaRPr lang="en-US" sz="1600" dirty="0"/>
                    </a:p>
                  </a:txBody>
                  <a:tcPr/>
                </a:tc>
              </a:tr>
              <a:tr h="4345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D2,D3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1.35</a:t>
                      </a:r>
                      <a:endParaRPr lang="en-US" sz="1600" dirty="0"/>
                    </a:p>
                  </a:txBody>
                  <a:tcPr/>
                </a:tc>
              </a:tr>
              <a:tr h="4345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D2,D4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0.90</a:t>
                      </a:r>
                      <a:endParaRPr lang="en-US" sz="1600" dirty="0"/>
                    </a:p>
                  </a:txBody>
                  <a:tcPr/>
                </a:tc>
              </a:tr>
              <a:tr h="4345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D3,D4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19332" y="2133600"/>
            <a:ext cx="1752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43200" y="2286000"/>
            <a:ext cx="1905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58792" y="2438400"/>
            <a:ext cx="2126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Now, update the link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matrix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876800" y="1676400"/>
          <a:ext cx="35052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/>
                <a:gridCol w="701040"/>
                <a:gridCol w="701040"/>
                <a:gridCol w="701040"/>
                <a:gridCol w="70104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D4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6324600" y="3733800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501640" y="4191000"/>
          <a:ext cx="280416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533400"/>
                <a:gridCol w="59436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D1,D2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D4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D1,D2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3+3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1+2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H="1">
            <a:off x="4343400" y="4953000"/>
            <a:ext cx="10668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92560" y="5057336"/>
            <a:ext cx="1165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Goodness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Measure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67000" y="49530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1.31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67000" y="54102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0.66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67000" y="59436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0.45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20" grpId="0"/>
      <p:bldP spid="21" grpId="0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ROCK (Example)…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1600" y="5181600"/>
            <a:ext cx="321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D1	D2	D3	D4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600200" y="4648200"/>
            <a:ext cx="0" cy="609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458328" y="4648200"/>
            <a:ext cx="0" cy="609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00200" y="4648200"/>
            <a:ext cx="8382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429000" y="3886200"/>
            <a:ext cx="0" cy="14478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057400" y="3886200"/>
            <a:ext cx="0" cy="7197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23404" y="3886200"/>
            <a:ext cx="14478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5400" b="1" dirty="0" smtClean="0"/>
          </a:p>
          <a:p>
            <a:pPr algn="ctr">
              <a:buNone/>
            </a:pPr>
            <a:r>
              <a:rPr lang="en-US" sz="5400" b="1" dirty="0" smtClean="0"/>
              <a:t>End of Unit 4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Cluster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en-US" sz="2400" b="1" u="sng" dirty="0" smtClean="0"/>
              <a:t>Cluster</a:t>
            </a:r>
            <a:r>
              <a:rPr lang="en-US" sz="2400" dirty="0" smtClean="0"/>
              <a:t>: a collection of data objects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 smtClean="0"/>
              <a:t>Similar to one another within the same cluster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 smtClean="0"/>
              <a:t>Dissimilar to the objects in other clusters</a:t>
            </a:r>
          </a:p>
          <a:p>
            <a:pPr algn="just">
              <a:lnSpc>
                <a:spcPct val="110000"/>
              </a:lnSpc>
            </a:pPr>
            <a:r>
              <a:rPr lang="en-US" sz="2400" b="1" u="sng" dirty="0" smtClean="0"/>
              <a:t>Cluster analysis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 smtClean="0"/>
              <a:t>Finding similarities between data according to the characteristics found in the data and grouping similar data objects into clusters</a:t>
            </a:r>
          </a:p>
          <a:p>
            <a:pPr algn="just">
              <a:lnSpc>
                <a:spcPct val="110000"/>
              </a:lnSpc>
            </a:pPr>
            <a:r>
              <a:rPr lang="en-US" sz="2400" b="1" u="sng" dirty="0" smtClean="0"/>
              <a:t>Unsupervised learning</a:t>
            </a:r>
            <a:r>
              <a:rPr lang="en-US" sz="2400" dirty="0" smtClean="0"/>
              <a:t>: no predefined classes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Unsupervised Learning</a:t>
            </a:r>
            <a:endParaRPr lang="en-US" b="1" dirty="0"/>
          </a:p>
        </p:txBody>
      </p:sp>
      <p:pic>
        <p:nvPicPr>
          <p:cNvPr id="4" name="Content Placeholder 3" descr="unsup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012122"/>
            <a:ext cx="8229600" cy="370211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8D69-298A-403F-83E0-7E5491F33B9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Clustering</a:t>
            </a:r>
            <a:r>
              <a:rPr lang="en-US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/>
              <a:t>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Clustering techniques only.</a:t>
            </a:r>
          </a:p>
          <a:p>
            <a:pPr lvl="2" algn="just"/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Link Based</a:t>
            </a:r>
          </a:p>
          <a:p>
            <a:pPr lvl="3" algn="just"/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ROCK</a:t>
            </a:r>
          </a:p>
          <a:p>
            <a:pPr lvl="2" algn="just"/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Partitioning </a:t>
            </a:r>
          </a:p>
          <a:p>
            <a:pPr lvl="3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k-Means algorithm</a:t>
            </a:r>
          </a:p>
          <a:p>
            <a:pPr lvl="3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Medoids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algorithm (</a:t>
            </a:r>
            <a:r>
              <a:rPr lang="en-US" i="1" dirty="0" smtClean="0"/>
              <a:t>PAM</a:t>
            </a:r>
            <a:r>
              <a:rPr lang="en-US" dirty="0" smtClean="0"/>
              <a:t> (Partitioning Around </a:t>
            </a:r>
            <a:r>
              <a:rPr lang="en-US" dirty="0" err="1" smtClean="0"/>
              <a:t>Medoids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3"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Clr>
                <a:srgbClr val="009DD9"/>
              </a:buClr>
            </a:pPr>
            <a:r>
              <a:rPr lang="en-US" sz="2000" b="1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Hierarchical</a:t>
            </a:r>
          </a:p>
          <a:p>
            <a:pPr lvl="3" algn="just">
              <a:buClr>
                <a:srgbClr val="009DD9"/>
              </a:buClr>
            </a:pP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Agglomerative and divisive algorithm</a:t>
            </a:r>
          </a:p>
          <a:p>
            <a:pPr lvl="3" algn="just">
              <a:buClr>
                <a:srgbClr val="009DD9"/>
              </a:buClr>
            </a:pPr>
            <a:endParaRPr lang="en-US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Clr>
                <a:srgbClr val="009DD9"/>
              </a:buClr>
            </a:pPr>
            <a:r>
              <a:rPr lang="en-US" sz="2000" b="1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Density – Based</a:t>
            </a:r>
          </a:p>
          <a:p>
            <a:pPr lvl="3" algn="just">
              <a:buClr>
                <a:srgbClr val="009DD9"/>
              </a:buClr>
            </a:pP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DBSCAN</a:t>
            </a:r>
          </a:p>
          <a:p>
            <a:pPr marL="978408" lvl="3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93192" lvl="1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k-Means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k-Means clustering algorithm proposed by J.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Hartigan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M. A. Wong [1979].</a:t>
            </a:r>
          </a:p>
          <a:p>
            <a:pPr algn="just"/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a set of n distinct objects, the k-Means clustering algorithm partitions the objects into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number of clusters such that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intra-cluster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similarity is high but the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inter-cluster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similarity is low.</a:t>
            </a:r>
          </a:p>
          <a:p>
            <a:pPr algn="just"/>
            <a:endParaRPr lang="en-US" sz="105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this algorithm, user has to specify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the number of clusters and consider the objects are defined with numeric attributes and thus using any one of the distance metric to demarcate the clusters.</a:t>
            </a:r>
          </a:p>
          <a:p>
            <a:pPr marL="0" indent="0" algn="just">
              <a:buNone/>
            </a:pPr>
            <a:endParaRPr lang="en-US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k-Means Algorithm…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/>
            <a:r>
              <a:rPr lang="en-US" sz="2800" b="1" u="sng" dirty="0" smtClean="0"/>
              <a:t>Algorithm</a:t>
            </a:r>
            <a:endParaRPr lang="en-US" sz="2800" dirty="0" smtClean="0"/>
          </a:p>
          <a:p>
            <a:pPr lvl="1" algn="just"/>
            <a:r>
              <a:rPr lang="en-US" dirty="0" smtClean="0"/>
              <a:t>Choose k number of clusters to be determined.</a:t>
            </a:r>
          </a:p>
          <a:p>
            <a:pPr lvl="1" algn="just"/>
            <a:r>
              <a:rPr lang="en-US" dirty="0" smtClean="0"/>
              <a:t>Choose k objects randomly as the initial cluster centers</a:t>
            </a:r>
          </a:p>
          <a:p>
            <a:pPr lvl="1" algn="just"/>
            <a:r>
              <a:rPr lang="en-US" dirty="0" smtClean="0"/>
              <a:t>Repeat</a:t>
            </a:r>
          </a:p>
          <a:p>
            <a:pPr lvl="2" algn="just"/>
            <a:r>
              <a:rPr lang="en-US" sz="2800" dirty="0" smtClean="0"/>
              <a:t>Assign each object to their closest cluster</a:t>
            </a:r>
          </a:p>
          <a:p>
            <a:pPr lvl="2" algn="just"/>
            <a:r>
              <a:rPr lang="en-US" sz="2800" dirty="0" smtClean="0"/>
              <a:t>Compute new clusters, calculate mean points</a:t>
            </a:r>
          </a:p>
          <a:p>
            <a:pPr lvl="1" algn="just"/>
            <a:r>
              <a:rPr lang="en-US" dirty="0" smtClean="0"/>
              <a:t>Until</a:t>
            </a:r>
          </a:p>
          <a:p>
            <a:pPr lvl="2" algn="just"/>
            <a:r>
              <a:rPr lang="en-US" sz="2800" dirty="0" smtClean="0"/>
              <a:t>No change in cluster entities OR</a:t>
            </a:r>
          </a:p>
          <a:p>
            <a:pPr lvl="2" algn="just"/>
            <a:r>
              <a:rPr lang="en-US" sz="2000" dirty="0" smtClean="0"/>
              <a:t>No objects change its clusters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k-Means Algorithm…</a:t>
            </a:r>
            <a:r>
              <a:rPr lang="en-US" b="1" cap="all" dirty="0" smtClean="0"/>
              <a:t> </a:t>
            </a:r>
            <a:r>
              <a:rPr lang="en-US" sz="2400" b="1" i="1" cap="all" dirty="0" smtClean="0">
                <a:solidFill>
                  <a:srgbClr val="FF0000"/>
                </a:solidFill>
              </a:rPr>
              <a:t>(Example)</a:t>
            </a:r>
            <a:endParaRPr lang="en-US" sz="2400" i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2057400"/>
          <a:ext cx="3657600" cy="1828800"/>
        </p:xfrm>
        <a:graphic>
          <a:graphicData uri="http://schemas.openxmlformats.org/drawingml/2006/table">
            <a:tbl>
              <a:tblPr/>
              <a:tblGrid>
                <a:gridCol w="1826208"/>
                <a:gridCol w="915696"/>
                <a:gridCol w="915696"/>
              </a:tblGrid>
              <a:tr h="457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Liberation Serif"/>
                          <a:ea typeface="Calibri"/>
                          <a:cs typeface="Mangal"/>
                        </a:rPr>
                        <a:t>Instance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Liberation Serif"/>
                          <a:ea typeface="Calibri"/>
                          <a:cs typeface="Mangal"/>
                        </a:rPr>
                        <a:t>X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Liberation Serif"/>
                          <a:ea typeface="Calibri"/>
                          <a:cs typeface="Mangal"/>
                        </a:rPr>
                        <a:t>Y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Liberation Serif"/>
                          <a:ea typeface="Calibri"/>
                          <a:cs typeface="Mangal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Liberation Serif"/>
                          <a:ea typeface="Calibri"/>
                          <a:cs typeface="Mangal"/>
                        </a:rPr>
                        <a:t>1.0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Liberation Serif"/>
                          <a:ea typeface="Calibri"/>
                          <a:cs typeface="Mangal"/>
                        </a:rPr>
                        <a:t>1.5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Liberation Serif"/>
                          <a:ea typeface="Calibri"/>
                          <a:cs typeface="Mangal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Liberation Serif"/>
                          <a:ea typeface="Calibri"/>
                          <a:cs typeface="Mangal"/>
                        </a:rPr>
                        <a:t>1.0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Liberation Serif"/>
                          <a:ea typeface="Calibri"/>
                          <a:cs typeface="Mangal"/>
                        </a:rPr>
                        <a:t>4.5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Liberation Serif"/>
                          <a:ea typeface="Calibri"/>
                          <a:cs typeface="Mangal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Liberation Serif"/>
                          <a:ea typeface="Calibri"/>
                          <a:cs typeface="Mangal"/>
                        </a:rPr>
                        <a:t>2.0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Liberation Serif"/>
                          <a:ea typeface="Calibri"/>
                          <a:cs typeface="Mangal"/>
                        </a:rPr>
                        <a:t>1.5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Liberation Serif"/>
                          <a:ea typeface="Calibri"/>
                          <a:cs typeface="Mangal"/>
                        </a:rPr>
                        <a:t>4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Liberation Serif"/>
                          <a:ea typeface="Calibri"/>
                          <a:cs typeface="Mangal"/>
                        </a:rPr>
                        <a:t>2.0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Liberation Serif"/>
                          <a:ea typeface="Calibri"/>
                          <a:cs typeface="Mangal"/>
                        </a:rPr>
                        <a:t>3.5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Liberation Serif"/>
                          <a:ea typeface="Calibri"/>
                          <a:cs typeface="Mangal"/>
                        </a:rPr>
                        <a:t>5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Liberation Serif"/>
                          <a:ea typeface="Calibri"/>
                          <a:cs typeface="Mangal"/>
                        </a:rPr>
                        <a:t>3.0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Liberation Serif"/>
                          <a:ea typeface="Calibri"/>
                          <a:cs typeface="Mangal"/>
                        </a:rPr>
                        <a:t>2.5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Liberation Serif"/>
                          <a:ea typeface="Calibri"/>
                          <a:cs typeface="Mangal"/>
                        </a:rPr>
                        <a:t>6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Liberation Serif"/>
                          <a:ea typeface="Calibri"/>
                          <a:cs typeface="Mangal"/>
                        </a:rPr>
                        <a:t>3.0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Liberation Serif"/>
                          <a:ea typeface="Calibri"/>
                          <a:cs typeface="Mangal"/>
                        </a:rPr>
                        <a:t>4.0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4724401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dirty="0" smtClean="0"/>
              <a:t>If the objects are to be partitioned into 2 clusters then k = 2.</a:t>
            </a:r>
          </a:p>
          <a:p>
            <a:pPr lvl="0" algn="just"/>
            <a:r>
              <a:rPr lang="en-US" dirty="0" smtClean="0"/>
              <a:t>Next choose two points are random, object 1 and 3 are chosen, </a:t>
            </a:r>
          </a:p>
          <a:p>
            <a:pPr algn="just"/>
            <a:r>
              <a:rPr lang="en-US" dirty="0" smtClean="0"/>
              <a:t>i.e.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1</a:t>
            </a:r>
            <a:r>
              <a:rPr lang="en-US" dirty="0" smtClean="0"/>
              <a:t> = (1.0, 1.5) and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2</a:t>
            </a:r>
            <a:r>
              <a:rPr lang="en-US" dirty="0" smtClean="0"/>
              <a:t> = (2.0, 1.5)</a:t>
            </a:r>
          </a:p>
          <a:p>
            <a:pPr algn="just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C2D5-1ED7-49DB-A3DD-7D431017ED3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D3AE896D440949A3480BA54C19188D" ma:contentTypeVersion="9" ma:contentTypeDescription="Create a new document." ma:contentTypeScope="" ma:versionID="d8efd67180b9657267e2ab10614972d0">
  <xsd:schema xmlns:xsd="http://www.w3.org/2001/XMLSchema" xmlns:xs="http://www.w3.org/2001/XMLSchema" xmlns:p="http://schemas.microsoft.com/office/2006/metadata/properties" xmlns:ns2="0c92e790-c042-40f5-b6ff-cfd21145216c" targetNamespace="http://schemas.microsoft.com/office/2006/metadata/properties" ma:root="true" ma:fieldsID="b85234a4e42c9b71af0834b8445fc8b0" ns2:_="">
    <xsd:import namespace="0c92e790-c042-40f5-b6ff-cfd2114521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92e790-c042-40f5-b6ff-cfd2114521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85DDAD-0998-467C-9949-21CF317A7CFE}"/>
</file>

<file path=customXml/itemProps2.xml><?xml version="1.0" encoding="utf-8"?>
<ds:datastoreItem xmlns:ds="http://schemas.openxmlformats.org/officeDocument/2006/customXml" ds:itemID="{31413B62-DD0D-4D97-87CB-E5759C0D206E}"/>
</file>

<file path=customXml/itemProps3.xml><?xml version="1.0" encoding="utf-8"?>
<ds:datastoreItem xmlns:ds="http://schemas.openxmlformats.org/officeDocument/2006/customXml" ds:itemID="{5AA2820C-D7D9-4B15-8134-1F90C0EDE964}"/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1651</Words>
  <Application>Microsoft Office PowerPoint</Application>
  <PresentationFormat>On-screen Show (4:3)</PresentationFormat>
  <Paragraphs>439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Web Systems and Algorithms</vt:lpstr>
      <vt:lpstr>Machine Learning</vt:lpstr>
      <vt:lpstr>Machine Learning (Approaches)</vt:lpstr>
      <vt:lpstr>Cluster Analysis</vt:lpstr>
      <vt:lpstr>Unsupervised Learning</vt:lpstr>
      <vt:lpstr>Clustering Techniques</vt:lpstr>
      <vt:lpstr>k-Means Algorithm</vt:lpstr>
      <vt:lpstr>k-Means Algorithm…</vt:lpstr>
      <vt:lpstr>k-Means Algorithm… (Example)</vt:lpstr>
      <vt:lpstr>Problems in k-Means </vt:lpstr>
      <vt:lpstr>k-Medoids</vt:lpstr>
      <vt:lpstr>k-Medoids…</vt:lpstr>
      <vt:lpstr>k-Medoids : Example</vt:lpstr>
      <vt:lpstr>k-Medoids : Example…</vt:lpstr>
      <vt:lpstr>k-Medoids : Example…</vt:lpstr>
      <vt:lpstr>DBSCAN: Density Based Spatial Clustering of Applications with Noise</vt:lpstr>
      <vt:lpstr>Density-Reachable and Density-Connected</vt:lpstr>
      <vt:lpstr>DBSCAN…</vt:lpstr>
      <vt:lpstr>DBSCAN: The Algorithm</vt:lpstr>
      <vt:lpstr>DBSCAN: Example</vt:lpstr>
      <vt:lpstr>DBSCAN: Exercise</vt:lpstr>
      <vt:lpstr>Hierarchical Clustering</vt:lpstr>
      <vt:lpstr>Hierarchical Clustering…</vt:lpstr>
      <vt:lpstr>Hierarchical Clustering…</vt:lpstr>
      <vt:lpstr>Hierarchical Clustering…</vt:lpstr>
      <vt:lpstr>Hierarchical Clustering…</vt:lpstr>
      <vt:lpstr>Hierarchical Clustering…</vt:lpstr>
      <vt:lpstr>Hierarchical Clustering…</vt:lpstr>
      <vt:lpstr>Hierarchical Clustering…</vt:lpstr>
      <vt:lpstr>ROCK (Robust Clustering using Links)</vt:lpstr>
      <vt:lpstr>ROCK (Robust Clustering using Links)…</vt:lpstr>
      <vt:lpstr>ROCK (Example)</vt:lpstr>
      <vt:lpstr>ROCK (Example)…</vt:lpstr>
      <vt:lpstr>ROCK (Example)…</vt:lpstr>
      <vt:lpstr>ROCK (Example)…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7</dc:title>
  <dc:creator>HOME</dc:creator>
  <cp:lastModifiedBy>Acer</cp:lastModifiedBy>
  <cp:revision>215</cp:revision>
  <dcterms:modified xsi:type="dcterms:W3CDTF">2021-05-24T06:57:54Z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0x01010025D3AE896D440949A3480BA54C19188D</vt:lpwstr>
  </property>
</Properties>
</file>